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8FCC97-A7E3-13FF-3D0E-B6EA04E58451}" v="63" dt="2024-08-30T07:21:55.068"/>
    <p1510:client id="{3A192E03-B1C0-6983-0FFD-436CFD64704A}" v="21" dt="2024-08-31T15:35:39.3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5ABD0-B3F2-4A42-A580-66C8D15F397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B043FA2-81FA-4316-BCC0-F9B862DC36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4DE4485-2107-49BD-AD23-9E3088A27531}"/>
              </a:ext>
            </a:extLst>
          </p:cNvPr>
          <p:cNvSpPr>
            <a:spLocks noGrp="1"/>
          </p:cNvSpPr>
          <p:nvPr>
            <p:ph type="dt" sz="half" idx="10"/>
          </p:nvPr>
        </p:nvSpPr>
        <p:spPr/>
        <p:txBody>
          <a:bodyPr/>
          <a:lstStyle/>
          <a:p>
            <a:fld id="{FD604ADE-A9DF-4E68-BC87-0C84B63EDC34}" type="datetimeFigureOut">
              <a:rPr lang="en-GB" smtClean="0"/>
              <a:t>06/09/2024</a:t>
            </a:fld>
            <a:endParaRPr lang="en-GB"/>
          </a:p>
        </p:txBody>
      </p:sp>
      <p:sp>
        <p:nvSpPr>
          <p:cNvPr id="5" name="Footer Placeholder 4">
            <a:extLst>
              <a:ext uri="{FF2B5EF4-FFF2-40B4-BE49-F238E27FC236}">
                <a16:creationId xmlns:a16="http://schemas.microsoft.com/office/drawing/2014/main" id="{A2685786-E9D7-48EC-B5B5-FA14167597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2542F9-EDE2-488B-96E3-D0F9161B6D4F}"/>
              </a:ext>
            </a:extLst>
          </p:cNvPr>
          <p:cNvSpPr>
            <a:spLocks noGrp="1"/>
          </p:cNvSpPr>
          <p:nvPr>
            <p:ph type="sldNum" sz="quarter" idx="12"/>
          </p:nvPr>
        </p:nvSpPr>
        <p:spPr/>
        <p:txBody>
          <a:bodyPr/>
          <a:lstStyle/>
          <a:p>
            <a:fld id="{9B7B961C-05B6-465C-A482-074FF4A52CE8}" type="slidenum">
              <a:rPr lang="en-GB" smtClean="0"/>
              <a:t>‹#›</a:t>
            </a:fld>
            <a:endParaRPr lang="en-GB"/>
          </a:p>
        </p:txBody>
      </p:sp>
    </p:spTree>
    <p:extLst>
      <p:ext uri="{BB962C8B-B14F-4D97-AF65-F5344CB8AC3E}">
        <p14:creationId xmlns:p14="http://schemas.microsoft.com/office/powerpoint/2010/main" val="3394273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956E1-C022-4CC0-8138-A9E41A0DCC6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E1262386-9796-4F67-A5BE-76465391595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DF15B5-BE2C-47EA-9174-777285721CE1}"/>
              </a:ext>
            </a:extLst>
          </p:cNvPr>
          <p:cNvSpPr>
            <a:spLocks noGrp="1"/>
          </p:cNvSpPr>
          <p:nvPr>
            <p:ph type="dt" sz="half" idx="10"/>
          </p:nvPr>
        </p:nvSpPr>
        <p:spPr/>
        <p:txBody>
          <a:bodyPr/>
          <a:lstStyle/>
          <a:p>
            <a:fld id="{FD604ADE-A9DF-4E68-BC87-0C84B63EDC34}" type="datetimeFigureOut">
              <a:rPr lang="en-GB" smtClean="0"/>
              <a:t>06/09/2024</a:t>
            </a:fld>
            <a:endParaRPr lang="en-GB"/>
          </a:p>
        </p:txBody>
      </p:sp>
      <p:sp>
        <p:nvSpPr>
          <p:cNvPr id="5" name="Footer Placeholder 4">
            <a:extLst>
              <a:ext uri="{FF2B5EF4-FFF2-40B4-BE49-F238E27FC236}">
                <a16:creationId xmlns:a16="http://schemas.microsoft.com/office/drawing/2014/main" id="{AADDD48D-BF09-4E2B-9D1B-5A45D3ADD1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EBDD06-B7C5-4CDE-A2E3-183060148481}"/>
              </a:ext>
            </a:extLst>
          </p:cNvPr>
          <p:cNvSpPr>
            <a:spLocks noGrp="1"/>
          </p:cNvSpPr>
          <p:nvPr>
            <p:ph type="sldNum" sz="quarter" idx="12"/>
          </p:nvPr>
        </p:nvSpPr>
        <p:spPr/>
        <p:txBody>
          <a:bodyPr/>
          <a:lstStyle/>
          <a:p>
            <a:fld id="{9B7B961C-05B6-465C-A482-074FF4A52CE8}" type="slidenum">
              <a:rPr lang="en-GB" smtClean="0"/>
              <a:t>‹#›</a:t>
            </a:fld>
            <a:endParaRPr lang="en-GB"/>
          </a:p>
        </p:txBody>
      </p:sp>
    </p:spTree>
    <p:extLst>
      <p:ext uri="{BB962C8B-B14F-4D97-AF65-F5344CB8AC3E}">
        <p14:creationId xmlns:p14="http://schemas.microsoft.com/office/powerpoint/2010/main" val="1377861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DD777E-B445-4BC7-A9C6-802AE0EEDBC3}"/>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811D070-0176-400C-AB3B-5BD953CDBDC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1CF91D5-4CBC-447F-B359-251DA2B1DADA}"/>
              </a:ext>
            </a:extLst>
          </p:cNvPr>
          <p:cNvSpPr>
            <a:spLocks noGrp="1"/>
          </p:cNvSpPr>
          <p:nvPr>
            <p:ph type="dt" sz="half" idx="10"/>
          </p:nvPr>
        </p:nvSpPr>
        <p:spPr/>
        <p:txBody>
          <a:bodyPr/>
          <a:lstStyle/>
          <a:p>
            <a:fld id="{FD604ADE-A9DF-4E68-BC87-0C84B63EDC34}" type="datetimeFigureOut">
              <a:rPr lang="en-GB" smtClean="0"/>
              <a:t>06/09/2024</a:t>
            </a:fld>
            <a:endParaRPr lang="en-GB"/>
          </a:p>
        </p:txBody>
      </p:sp>
      <p:sp>
        <p:nvSpPr>
          <p:cNvPr id="5" name="Footer Placeholder 4">
            <a:extLst>
              <a:ext uri="{FF2B5EF4-FFF2-40B4-BE49-F238E27FC236}">
                <a16:creationId xmlns:a16="http://schemas.microsoft.com/office/drawing/2014/main" id="{88FAD989-317C-4484-B8EE-9046846CFF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B36D11-6B1E-40F3-AB84-1A44C302935F}"/>
              </a:ext>
            </a:extLst>
          </p:cNvPr>
          <p:cNvSpPr>
            <a:spLocks noGrp="1"/>
          </p:cNvSpPr>
          <p:nvPr>
            <p:ph type="sldNum" sz="quarter" idx="12"/>
          </p:nvPr>
        </p:nvSpPr>
        <p:spPr/>
        <p:txBody>
          <a:bodyPr/>
          <a:lstStyle/>
          <a:p>
            <a:fld id="{9B7B961C-05B6-465C-A482-074FF4A52CE8}" type="slidenum">
              <a:rPr lang="en-GB" smtClean="0"/>
              <a:t>‹#›</a:t>
            </a:fld>
            <a:endParaRPr lang="en-GB"/>
          </a:p>
        </p:txBody>
      </p:sp>
    </p:spTree>
    <p:extLst>
      <p:ext uri="{BB962C8B-B14F-4D97-AF65-F5344CB8AC3E}">
        <p14:creationId xmlns:p14="http://schemas.microsoft.com/office/powerpoint/2010/main" val="904646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0DBDE-5492-4301-B422-B901D8F5AEE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2D4D24F-F2D3-4C66-8D0E-09F2D912DBE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469BD3B-4935-4815-ACD7-2041CA4F9963}"/>
              </a:ext>
            </a:extLst>
          </p:cNvPr>
          <p:cNvSpPr>
            <a:spLocks noGrp="1"/>
          </p:cNvSpPr>
          <p:nvPr>
            <p:ph type="dt" sz="half" idx="10"/>
          </p:nvPr>
        </p:nvSpPr>
        <p:spPr/>
        <p:txBody>
          <a:bodyPr/>
          <a:lstStyle/>
          <a:p>
            <a:fld id="{FD604ADE-A9DF-4E68-BC87-0C84B63EDC34}" type="datetimeFigureOut">
              <a:rPr lang="en-GB" smtClean="0"/>
              <a:t>06/09/2024</a:t>
            </a:fld>
            <a:endParaRPr lang="en-GB"/>
          </a:p>
        </p:txBody>
      </p:sp>
      <p:sp>
        <p:nvSpPr>
          <p:cNvPr id="5" name="Footer Placeholder 4">
            <a:extLst>
              <a:ext uri="{FF2B5EF4-FFF2-40B4-BE49-F238E27FC236}">
                <a16:creationId xmlns:a16="http://schemas.microsoft.com/office/drawing/2014/main" id="{086CC504-571A-4FE4-AE23-3D2E8137F5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EB4B73-753D-4E9A-8099-D4F5E8713C2B}"/>
              </a:ext>
            </a:extLst>
          </p:cNvPr>
          <p:cNvSpPr>
            <a:spLocks noGrp="1"/>
          </p:cNvSpPr>
          <p:nvPr>
            <p:ph type="sldNum" sz="quarter" idx="12"/>
          </p:nvPr>
        </p:nvSpPr>
        <p:spPr/>
        <p:txBody>
          <a:bodyPr/>
          <a:lstStyle/>
          <a:p>
            <a:fld id="{9B7B961C-05B6-465C-A482-074FF4A52CE8}" type="slidenum">
              <a:rPr lang="en-GB" smtClean="0"/>
              <a:t>‹#›</a:t>
            </a:fld>
            <a:endParaRPr lang="en-GB"/>
          </a:p>
        </p:txBody>
      </p:sp>
    </p:spTree>
    <p:extLst>
      <p:ext uri="{BB962C8B-B14F-4D97-AF65-F5344CB8AC3E}">
        <p14:creationId xmlns:p14="http://schemas.microsoft.com/office/powerpoint/2010/main" val="2938296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02B5-13AA-4414-AC01-2A2B38B03D8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A8383EC9-9D39-4014-8B64-CC70C39EF4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74A10E8-F3CC-4E05-97F3-983B5F24629A}"/>
              </a:ext>
            </a:extLst>
          </p:cNvPr>
          <p:cNvSpPr>
            <a:spLocks noGrp="1"/>
          </p:cNvSpPr>
          <p:nvPr>
            <p:ph type="dt" sz="half" idx="10"/>
          </p:nvPr>
        </p:nvSpPr>
        <p:spPr/>
        <p:txBody>
          <a:bodyPr/>
          <a:lstStyle/>
          <a:p>
            <a:fld id="{FD604ADE-A9DF-4E68-BC87-0C84B63EDC34}" type="datetimeFigureOut">
              <a:rPr lang="en-GB" smtClean="0"/>
              <a:t>06/09/2024</a:t>
            </a:fld>
            <a:endParaRPr lang="en-GB"/>
          </a:p>
        </p:txBody>
      </p:sp>
      <p:sp>
        <p:nvSpPr>
          <p:cNvPr id="5" name="Footer Placeholder 4">
            <a:extLst>
              <a:ext uri="{FF2B5EF4-FFF2-40B4-BE49-F238E27FC236}">
                <a16:creationId xmlns:a16="http://schemas.microsoft.com/office/drawing/2014/main" id="{8CF7D84E-CFB6-47EF-A57C-763DF12F0B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3F1078-205F-420F-9E89-1913B5A17C95}"/>
              </a:ext>
            </a:extLst>
          </p:cNvPr>
          <p:cNvSpPr>
            <a:spLocks noGrp="1"/>
          </p:cNvSpPr>
          <p:nvPr>
            <p:ph type="sldNum" sz="quarter" idx="12"/>
          </p:nvPr>
        </p:nvSpPr>
        <p:spPr/>
        <p:txBody>
          <a:bodyPr/>
          <a:lstStyle/>
          <a:p>
            <a:fld id="{9B7B961C-05B6-465C-A482-074FF4A52CE8}" type="slidenum">
              <a:rPr lang="en-GB" smtClean="0"/>
              <a:t>‹#›</a:t>
            </a:fld>
            <a:endParaRPr lang="en-GB"/>
          </a:p>
        </p:txBody>
      </p:sp>
    </p:spTree>
    <p:extLst>
      <p:ext uri="{BB962C8B-B14F-4D97-AF65-F5344CB8AC3E}">
        <p14:creationId xmlns:p14="http://schemas.microsoft.com/office/powerpoint/2010/main" val="3464154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44E67-325C-4388-ACC6-F85D6959B86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A8DDA20-B531-41DC-9FD5-5D61A712E3B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228D188-7D36-4C03-A0FA-FF91CA23CE6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5B27923-7AEA-4E26-8125-2FF050E8DC81}"/>
              </a:ext>
            </a:extLst>
          </p:cNvPr>
          <p:cNvSpPr>
            <a:spLocks noGrp="1"/>
          </p:cNvSpPr>
          <p:nvPr>
            <p:ph type="dt" sz="half" idx="10"/>
          </p:nvPr>
        </p:nvSpPr>
        <p:spPr/>
        <p:txBody>
          <a:bodyPr/>
          <a:lstStyle/>
          <a:p>
            <a:fld id="{FD604ADE-A9DF-4E68-BC87-0C84B63EDC34}" type="datetimeFigureOut">
              <a:rPr lang="en-GB" smtClean="0"/>
              <a:t>06/09/2024</a:t>
            </a:fld>
            <a:endParaRPr lang="en-GB"/>
          </a:p>
        </p:txBody>
      </p:sp>
      <p:sp>
        <p:nvSpPr>
          <p:cNvPr id="6" name="Footer Placeholder 5">
            <a:extLst>
              <a:ext uri="{FF2B5EF4-FFF2-40B4-BE49-F238E27FC236}">
                <a16:creationId xmlns:a16="http://schemas.microsoft.com/office/drawing/2014/main" id="{9375F21F-CDA9-414A-AB86-3D36665739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5D7818-B031-4AA2-AA3A-634CC4B43530}"/>
              </a:ext>
            </a:extLst>
          </p:cNvPr>
          <p:cNvSpPr>
            <a:spLocks noGrp="1"/>
          </p:cNvSpPr>
          <p:nvPr>
            <p:ph type="sldNum" sz="quarter" idx="12"/>
          </p:nvPr>
        </p:nvSpPr>
        <p:spPr/>
        <p:txBody>
          <a:bodyPr/>
          <a:lstStyle/>
          <a:p>
            <a:fld id="{9B7B961C-05B6-465C-A482-074FF4A52CE8}" type="slidenum">
              <a:rPr lang="en-GB" smtClean="0"/>
              <a:t>‹#›</a:t>
            </a:fld>
            <a:endParaRPr lang="en-GB"/>
          </a:p>
        </p:txBody>
      </p:sp>
    </p:spTree>
    <p:extLst>
      <p:ext uri="{BB962C8B-B14F-4D97-AF65-F5344CB8AC3E}">
        <p14:creationId xmlns:p14="http://schemas.microsoft.com/office/powerpoint/2010/main" val="4019555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0ABF1-5299-4B7C-BEC3-2A53B3E9B3E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D002E86F-F0A0-46DF-8B7A-F8BC77F01A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4EA8587-B573-4C04-BC7C-B7C7921F85A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AE25FF3-D988-40AB-8308-922FF5B575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9FC83EB-8105-4107-B46F-9C5B9D483E1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69793DF-8209-4CDD-B28B-D0338FBC1197}"/>
              </a:ext>
            </a:extLst>
          </p:cNvPr>
          <p:cNvSpPr>
            <a:spLocks noGrp="1"/>
          </p:cNvSpPr>
          <p:nvPr>
            <p:ph type="dt" sz="half" idx="10"/>
          </p:nvPr>
        </p:nvSpPr>
        <p:spPr/>
        <p:txBody>
          <a:bodyPr/>
          <a:lstStyle/>
          <a:p>
            <a:fld id="{FD604ADE-A9DF-4E68-BC87-0C84B63EDC34}" type="datetimeFigureOut">
              <a:rPr lang="en-GB" smtClean="0"/>
              <a:t>06/09/2024</a:t>
            </a:fld>
            <a:endParaRPr lang="en-GB"/>
          </a:p>
        </p:txBody>
      </p:sp>
      <p:sp>
        <p:nvSpPr>
          <p:cNvPr id="8" name="Footer Placeholder 7">
            <a:extLst>
              <a:ext uri="{FF2B5EF4-FFF2-40B4-BE49-F238E27FC236}">
                <a16:creationId xmlns:a16="http://schemas.microsoft.com/office/drawing/2014/main" id="{5A5B093B-20B7-467B-9092-80DC6DF43BE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E983796-5D54-44AA-B7AE-C499D7B62DA5}"/>
              </a:ext>
            </a:extLst>
          </p:cNvPr>
          <p:cNvSpPr>
            <a:spLocks noGrp="1"/>
          </p:cNvSpPr>
          <p:nvPr>
            <p:ph type="sldNum" sz="quarter" idx="12"/>
          </p:nvPr>
        </p:nvSpPr>
        <p:spPr/>
        <p:txBody>
          <a:bodyPr/>
          <a:lstStyle/>
          <a:p>
            <a:fld id="{9B7B961C-05B6-465C-A482-074FF4A52CE8}" type="slidenum">
              <a:rPr lang="en-GB" smtClean="0"/>
              <a:t>‹#›</a:t>
            </a:fld>
            <a:endParaRPr lang="en-GB"/>
          </a:p>
        </p:txBody>
      </p:sp>
    </p:spTree>
    <p:extLst>
      <p:ext uri="{BB962C8B-B14F-4D97-AF65-F5344CB8AC3E}">
        <p14:creationId xmlns:p14="http://schemas.microsoft.com/office/powerpoint/2010/main" val="1486500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52181-ED1D-46EE-8ED1-C17718CB496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6EEB4E0-C9DD-4368-AADF-DEE63A535144}"/>
              </a:ext>
            </a:extLst>
          </p:cNvPr>
          <p:cNvSpPr>
            <a:spLocks noGrp="1"/>
          </p:cNvSpPr>
          <p:nvPr>
            <p:ph type="dt" sz="half" idx="10"/>
          </p:nvPr>
        </p:nvSpPr>
        <p:spPr/>
        <p:txBody>
          <a:bodyPr/>
          <a:lstStyle/>
          <a:p>
            <a:fld id="{FD604ADE-A9DF-4E68-BC87-0C84B63EDC34}" type="datetimeFigureOut">
              <a:rPr lang="en-GB" smtClean="0"/>
              <a:t>06/09/2024</a:t>
            </a:fld>
            <a:endParaRPr lang="en-GB"/>
          </a:p>
        </p:txBody>
      </p:sp>
      <p:sp>
        <p:nvSpPr>
          <p:cNvPr id="4" name="Footer Placeholder 3">
            <a:extLst>
              <a:ext uri="{FF2B5EF4-FFF2-40B4-BE49-F238E27FC236}">
                <a16:creationId xmlns:a16="http://schemas.microsoft.com/office/drawing/2014/main" id="{F4AB05EA-C37F-4AC9-BCE0-FDE4BDCF6A4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A175E9A-8B0C-4919-8D07-B5251E735AE0}"/>
              </a:ext>
            </a:extLst>
          </p:cNvPr>
          <p:cNvSpPr>
            <a:spLocks noGrp="1"/>
          </p:cNvSpPr>
          <p:nvPr>
            <p:ph type="sldNum" sz="quarter" idx="12"/>
          </p:nvPr>
        </p:nvSpPr>
        <p:spPr/>
        <p:txBody>
          <a:bodyPr/>
          <a:lstStyle/>
          <a:p>
            <a:fld id="{9B7B961C-05B6-465C-A482-074FF4A52CE8}" type="slidenum">
              <a:rPr lang="en-GB" smtClean="0"/>
              <a:t>‹#›</a:t>
            </a:fld>
            <a:endParaRPr lang="en-GB"/>
          </a:p>
        </p:txBody>
      </p:sp>
    </p:spTree>
    <p:extLst>
      <p:ext uri="{BB962C8B-B14F-4D97-AF65-F5344CB8AC3E}">
        <p14:creationId xmlns:p14="http://schemas.microsoft.com/office/powerpoint/2010/main" val="3025269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34B523-0990-4BD1-B2F4-ED0BFDCAB25F}"/>
              </a:ext>
            </a:extLst>
          </p:cNvPr>
          <p:cNvSpPr>
            <a:spLocks noGrp="1"/>
          </p:cNvSpPr>
          <p:nvPr>
            <p:ph type="dt" sz="half" idx="10"/>
          </p:nvPr>
        </p:nvSpPr>
        <p:spPr/>
        <p:txBody>
          <a:bodyPr/>
          <a:lstStyle/>
          <a:p>
            <a:fld id="{FD604ADE-A9DF-4E68-BC87-0C84B63EDC34}" type="datetimeFigureOut">
              <a:rPr lang="en-GB" smtClean="0"/>
              <a:t>06/09/2024</a:t>
            </a:fld>
            <a:endParaRPr lang="en-GB"/>
          </a:p>
        </p:txBody>
      </p:sp>
      <p:sp>
        <p:nvSpPr>
          <p:cNvPr id="3" name="Footer Placeholder 2">
            <a:extLst>
              <a:ext uri="{FF2B5EF4-FFF2-40B4-BE49-F238E27FC236}">
                <a16:creationId xmlns:a16="http://schemas.microsoft.com/office/drawing/2014/main" id="{2A8EBB41-75FD-4EE5-B2DE-A6527166367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BA07967-406D-457B-86EC-D8B7DE088179}"/>
              </a:ext>
            </a:extLst>
          </p:cNvPr>
          <p:cNvSpPr>
            <a:spLocks noGrp="1"/>
          </p:cNvSpPr>
          <p:nvPr>
            <p:ph type="sldNum" sz="quarter" idx="12"/>
          </p:nvPr>
        </p:nvSpPr>
        <p:spPr/>
        <p:txBody>
          <a:bodyPr/>
          <a:lstStyle/>
          <a:p>
            <a:fld id="{9B7B961C-05B6-465C-A482-074FF4A52CE8}" type="slidenum">
              <a:rPr lang="en-GB" smtClean="0"/>
              <a:t>‹#›</a:t>
            </a:fld>
            <a:endParaRPr lang="en-GB"/>
          </a:p>
        </p:txBody>
      </p:sp>
    </p:spTree>
    <p:extLst>
      <p:ext uri="{BB962C8B-B14F-4D97-AF65-F5344CB8AC3E}">
        <p14:creationId xmlns:p14="http://schemas.microsoft.com/office/powerpoint/2010/main" val="1582091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396D5-6FFA-4172-A555-919D63861DB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F50EC92-E8E6-468F-9E3E-BA33839926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8DF0F924-1AE2-4A3E-B53F-B32D4E922F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DCEC1C2-9CD7-49D6-97FF-66C7ADD4563A}"/>
              </a:ext>
            </a:extLst>
          </p:cNvPr>
          <p:cNvSpPr>
            <a:spLocks noGrp="1"/>
          </p:cNvSpPr>
          <p:nvPr>
            <p:ph type="dt" sz="half" idx="10"/>
          </p:nvPr>
        </p:nvSpPr>
        <p:spPr/>
        <p:txBody>
          <a:bodyPr/>
          <a:lstStyle/>
          <a:p>
            <a:fld id="{FD604ADE-A9DF-4E68-BC87-0C84B63EDC34}" type="datetimeFigureOut">
              <a:rPr lang="en-GB" smtClean="0"/>
              <a:t>06/09/2024</a:t>
            </a:fld>
            <a:endParaRPr lang="en-GB"/>
          </a:p>
        </p:txBody>
      </p:sp>
      <p:sp>
        <p:nvSpPr>
          <p:cNvPr id="6" name="Footer Placeholder 5">
            <a:extLst>
              <a:ext uri="{FF2B5EF4-FFF2-40B4-BE49-F238E27FC236}">
                <a16:creationId xmlns:a16="http://schemas.microsoft.com/office/drawing/2014/main" id="{CA069925-49C0-4DCF-AACC-672557955C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3E630F-E0D3-4713-89E3-E230DD6DD8AE}"/>
              </a:ext>
            </a:extLst>
          </p:cNvPr>
          <p:cNvSpPr>
            <a:spLocks noGrp="1"/>
          </p:cNvSpPr>
          <p:nvPr>
            <p:ph type="sldNum" sz="quarter" idx="12"/>
          </p:nvPr>
        </p:nvSpPr>
        <p:spPr/>
        <p:txBody>
          <a:bodyPr/>
          <a:lstStyle/>
          <a:p>
            <a:fld id="{9B7B961C-05B6-465C-A482-074FF4A52CE8}" type="slidenum">
              <a:rPr lang="en-GB" smtClean="0"/>
              <a:t>‹#›</a:t>
            </a:fld>
            <a:endParaRPr lang="en-GB"/>
          </a:p>
        </p:txBody>
      </p:sp>
    </p:spTree>
    <p:extLst>
      <p:ext uri="{BB962C8B-B14F-4D97-AF65-F5344CB8AC3E}">
        <p14:creationId xmlns:p14="http://schemas.microsoft.com/office/powerpoint/2010/main" val="4153700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BFB2E-306D-4F8E-9569-4EDD3531C8E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4C7CDE7-EB79-4B9C-BBCE-FB9A3A3904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1A0D9A9-DAEA-4EE5-89C1-0752E9A39F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0718208-B40E-47A6-9F51-A128FA9696DB}"/>
              </a:ext>
            </a:extLst>
          </p:cNvPr>
          <p:cNvSpPr>
            <a:spLocks noGrp="1"/>
          </p:cNvSpPr>
          <p:nvPr>
            <p:ph type="dt" sz="half" idx="10"/>
          </p:nvPr>
        </p:nvSpPr>
        <p:spPr/>
        <p:txBody>
          <a:bodyPr/>
          <a:lstStyle/>
          <a:p>
            <a:fld id="{FD604ADE-A9DF-4E68-BC87-0C84B63EDC34}" type="datetimeFigureOut">
              <a:rPr lang="en-GB" smtClean="0"/>
              <a:t>06/09/2024</a:t>
            </a:fld>
            <a:endParaRPr lang="en-GB"/>
          </a:p>
        </p:txBody>
      </p:sp>
      <p:sp>
        <p:nvSpPr>
          <p:cNvPr id="6" name="Footer Placeholder 5">
            <a:extLst>
              <a:ext uri="{FF2B5EF4-FFF2-40B4-BE49-F238E27FC236}">
                <a16:creationId xmlns:a16="http://schemas.microsoft.com/office/drawing/2014/main" id="{CC883453-D933-45BC-8EC2-0EF2B939AF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D8AC76-1CD5-465F-BDFF-EDD10F7E870B}"/>
              </a:ext>
            </a:extLst>
          </p:cNvPr>
          <p:cNvSpPr>
            <a:spLocks noGrp="1"/>
          </p:cNvSpPr>
          <p:nvPr>
            <p:ph type="sldNum" sz="quarter" idx="12"/>
          </p:nvPr>
        </p:nvSpPr>
        <p:spPr/>
        <p:txBody>
          <a:bodyPr/>
          <a:lstStyle/>
          <a:p>
            <a:fld id="{9B7B961C-05B6-465C-A482-074FF4A52CE8}" type="slidenum">
              <a:rPr lang="en-GB" smtClean="0"/>
              <a:t>‹#›</a:t>
            </a:fld>
            <a:endParaRPr lang="en-GB"/>
          </a:p>
        </p:txBody>
      </p:sp>
    </p:spTree>
    <p:extLst>
      <p:ext uri="{BB962C8B-B14F-4D97-AF65-F5344CB8AC3E}">
        <p14:creationId xmlns:p14="http://schemas.microsoft.com/office/powerpoint/2010/main" val="44307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E1C78-014E-4C42-A1D3-41BD6B8C67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1B00EF5-0DC2-40DC-A785-9DA63492B3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CEC26BA-2508-4BBC-831B-F0D25362C0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604ADE-A9DF-4E68-BC87-0C84B63EDC34}" type="datetimeFigureOut">
              <a:rPr lang="en-GB" smtClean="0"/>
              <a:t>06/09/2024</a:t>
            </a:fld>
            <a:endParaRPr lang="en-GB"/>
          </a:p>
        </p:txBody>
      </p:sp>
      <p:sp>
        <p:nvSpPr>
          <p:cNvPr id="5" name="Footer Placeholder 4">
            <a:extLst>
              <a:ext uri="{FF2B5EF4-FFF2-40B4-BE49-F238E27FC236}">
                <a16:creationId xmlns:a16="http://schemas.microsoft.com/office/drawing/2014/main" id="{8D39F8AA-B5FF-4EAB-8341-0CA1208C6D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54C7D40-DA33-4E59-8AED-CE2D06FB95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B961C-05B6-465C-A482-074FF4A52CE8}" type="slidenum">
              <a:rPr lang="en-GB" smtClean="0"/>
              <a:t>‹#›</a:t>
            </a:fld>
            <a:endParaRPr lang="en-GB"/>
          </a:p>
        </p:txBody>
      </p:sp>
    </p:spTree>
    <p:extLst>
      <p:ext uri="{BB962C8B-B14F-4D97-AF65-F5344CB8AC3E}">
        <p14:creationId xmlns:p14="http://schemas.microsoft.com/office/powerpoint/2010/main" val="653733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LineDrawing/>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D42075-2A75-4554-A308-0E0DF9342CB6}"/>
              </a:ext>
            </a:extLst>
          </p:cNvPr>
          <p:cNvPicPr>
            <a:picLocks noChangeAspect="1"/>
          </p:cNvPicPr>
          <p:nvPr/>
        </p:nvPicPr>
        <p:blipFill>
          <a:blip r:embed="rId4"/>
          <a:stretch>
            <a:fillRect/>
          </a:stretch>
        </p:blipFill>
        <p:spPr>
          <a:xfrm>
            <a:off x="8902329" y="3164249"/>
            <a:ext cx="2863445" cy="692754"/>
          </a:xfrm>
          <a:prstGeom prst="rect">
            <a:avLst/>
          </a:prstGeom>
        </p:spPr>
      </p:pic>
      <p:pic>
        <p:nvPicPr>
          <p:cNvPr id="7" name="Picture 6">
            <a:extLst>
              <a:ext uri="{FF2B5EF4-FFF2-40B4-BE49-F238E27FC236}">
                <a16:creationId xmlns:a16="http://schemas.microsoft.com/office/drawing/2014/main" id="{D59935DD-6600-4368-938A-A5D6678E7671}"/>
              </a:ext>
            </a:extLst>
          </p:cNvPr>
          <p:cNvPicPr>
            <a:picLocks noChangeAspect="1"/>
          </p:cNvPicPr>
          <p:nvPr/>
        </p:nvPicPr>
        <p:blipFill>
          <a:blip r:embed="rId5"/>
          <a:stretch>
            <a:fillRect/>
          </a:stretch>
        </p:blipFill>
        <p:spPr>
          <a:xfrm>
            <a:off x="197606" y="3125036"/>
            <a:ext cx="2854040" cy="709229"/>
          </a:xfrm>
          <a:prstGeom prst="rect">
            <a:avLst/>
          </a:prstGeom>
        </p:spPr>
      </p:pic>
      <p:sp>
        <p:nvSpPr>
          <p:cNvPr id="8" name="Text Box 2">
            <a:extLst>
              <a:ext uri="{FF2B5EF4-FFF2-40B4-BE49-F238E27FC236}">
                <a16:creationId xmlns:a16="http://schemas.microsoft.com/office/drawing/2014/main" id="{47260A6A-7029-45D6-B08B-34E113C3D0F4}"/>
              </a:ext>
            </a:extLst>
          </p:cNvPr>
          <p:cNvSpPr txBox="1">
            <a:spLocks noChangeArrowheads="1"/>
          </p:cNvSpPr>
          <p:nvPr/>
        </p:nvSpPr>
        <p:spPr bwMode="auto">
          <a:xfrm>
            <a:off x="3274676" y="3903577"/>
            <a:ext cx="2518004" cy="2318486"/>
          </a:xfrm>
          <a:prstGeom prst="rect">
            <a:avLst/>
          </a:prstGeom>
          <a:solidFill>
            <a:schemeClr val="accent1">
              <a:lumMod val="20000"/>
              <a:lumOff val="80000"/>
            </a:schemeClr>
          </a:solidFill>
          <a:ln w="38100">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US" sz="1200" b="1">
                <a:effectLst/>
                <a:latin typeface="Calibri"/>
                <a:ea typeface="Calibri"/>
                <a:cs typeface="Times New Roman"/>
              </a:rPr>
              <a:t>Art and Design – Sculptures </a:t>
            </a:r>
            <a:endParaRPr lang="en-GB" sz="1200">
              <a:effectLst/>
              <a:latin typeface="Calibri"/>
              <a:ea typeface="Calibri"/>
              <a:cs typeface="Times New Roman"/>
            </a:endParaRPr>
          </a:p>
          <a:p>
            <a:pPr marL="228600" indent="-228600">
              <a:lnSpc>
                <a:spcPct val="115000"/>
              </a:lnSpc>
            </a:pPr>
            <a:r>
              <a:rPr lang="en-US" sz="1200">
                <a:effectLst/>
                <a:latin typeface="Calibri"/>
                <a:ea typeface="Calibri"/>
                <a:cs typeface="Times New Roman"/>
              </a:rPr>
              <a:t>Learn how to knead and wedge clay in preparation for sculpting</a:t>
            </a:r>
            <a:endParaRPr lang="en-GB" sz="1200">
              <a:effectLst/>
              <a:latin typeface="Calibri"/>
              <a:ea typeface="Calibri"/>
              <a:cs typeface="Times New Roman"/>
            </a:endParaRPr>
          </a:p>
          <a:p>
            <a:pPr marL="228600" indent="-228600">
              <a:lnSpc>
                <a:spcPct val="115000"/>
              </a:lnSpc>
            </a:pPr>
            <a:r>
              <a:rPr lang="en-US" sz="1200">
                <a:effectLst/>
                <a:latin typeface="Calibri"/>
                <a:ea typeface="Calibri"/>
                <a:cs typeface="Times New Roman"/>
              </a:rPr>
              <a:t>Use a range of skills including pinching, slabbing and coiling </a:t>
            </a:r>
            <a:endParaRPr lang="en-GB" sz="1200">
              <a:effectLst/>
              <a:latin typeface="Calibri"/>
              <a:ea typeface="Calibri"/>
              <a:cs typeface="Times New Roman"/>
            </a:endParaRPr>
          </a:p>
          <a:p>
            <a:pPr marL="228600" indent="-228600">
              <a:lnSpc>
                <a:spcPct val="114999"/>
              </a:lnSpc>
              <a:spcAft>
                <a:spcPts val="1000"/>
              </a:spcAft>
            </a:pPr>
            <a:r>
              <a:rPr lang="en-US" sz="1200">
                <a:effectLst/>
                <a:latin typeface="Calibri"/>
                <a:ea typeface="Calibri"/>
                <a:cs typeface="Times New Roman"/>
              </a:rPr>
              <a:t>Design and evaluate a Mayan Clay tile </a:t>
            </a:r>
            <a:r>
              <a:rPr lang="en-US" sz="1200">
                <a:latin typeface="Calibri"/>
                <a:ea typeface="Calibri"/>
                <a:cs typeface="Times New Roman"/>
              </a:rPr>
              <a:t>using clay</a:t>
            </a:r>
            <a:r>
              <a:rPr lang="en-US" sz="1400">
                <a:latin typeface="Calibri"/>
                <a:ea typeface="Calibri"/>
                <a:cs typeface="Times New Roman"/>
              </a:rPr>
              <a:t> </a:t>
            </a:r>
            <a:endParaRPr lang="en-GB" sz="1400">
              <a:latin typeface="Calibri" panose="020F0502020204030204" pitchFamily="34" charset="0"/>
              <a:ea typeface="Calibri" panose="020F0502020204030204" pitchFamily="34" charset="0"/>
              <a:cs typeface="Times New Roman" panose="02020603050405020304" pitchFamily="18" charset="0"/>
            </a:endParaRPr>
          </a:p>
          <a:p>
            <a:pPr>
              <a:lnSpc>
                <a:spcPct val="114999"/>
              </a:lnSpc>
              <a:spcAft>
                <a:spcPts val="10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38895F1E-FC9B-4560-9EF5-7A13D6C203E6}"/>
              </a:ext>
            </a:extLst>
          </p:cNvPr>
          <p:cNvPicPr>
            <a:picLocks noChangeAspect="1"/>
          </p:cNvPicPr>
          <p:nvPr/>
        </p:nvPicPr>
        <p:blipFill>
          <a:blip r:embed="rId6"/>
          <a:stretch>
            <a:fillRect/>
          </a:stretch>
        </p:blipFill>
        <p:spPr>
          <a:xfrm>
            <a:off x="3284836" y="3262199"/>
            <a:ext cx="2507844" cy="570258"/>
          </a:xfrm>
          <a:prstGeom prst="rect">
            <a:avLst/>
          </a:prstGeom>
        </p:spPr>
      </p:pic>
      <p:sp>
        <p:nvSpPr>
          <p:cNvPr id="11" name="Text Box 983986749">
            <a:extLst>
              <a:ext uri="{FF2B5EF4-FFF2-40B4-BE49-F238E27FC236}">
                <a16:creationId xmlns:a16="http://schemas.microsoft.com/office/drawing/2014/main" id="{7BDD4B34-1829-4AC5-978E-8091A431F1AB}"/>
              </a:ext>
            </a:extLst>
          </p:cNvPr>
          <p:cNvSpPr txBox="1">
            <a:spLocks noChangeArrowheads="1"/>
          </p:cNvSpPr>
          <p:nvPr/>
        </p:nvSpPr>
        <p:spPr bwMode="auto">
          <a:xfrm>
            <a:off x="5993710" y="3885066"/>
            <a:ext cx="2623450" cy="2327626"/>
          </a:xfrm>
          <a:prstGeom prst="rect">
            <a:avLst/>
          </a:prstGeom>
          <a:solidFill>
            <a:srgbClr val="9BBB59">
              <a:lumMod val="20000"/>
              <a:lumOff val="80000"/>
            </a:srgbClr>
          </a:solidFill>
          <a:ln w="38100">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US" sz="1200" b="1">
                <a:effectLst/>
                <a:latin typeface="Calibri"/>
                <a:ea typeface="Calibri"/>
                <a:cs typeface="Times New Roman"/>
              </a:rPr>
              <a:t>Computing</a:t>
            </a:r>
            <a:endParaRPr lang="en-GB" sz="1200">
              <a:effectLst/>
              <a:latin typeface="Calibri"/>
              <a:ea typeface="Calibri"/>
              <a:cs typeface="Times New Roman"/>
            </a:endParaRPr>
          </a:p>
          <a:p>
            <a:pPr>
              <a:lnSpc>
                <a:spcPct val="115000"/>
              </a:lnSpc>
              <a:spcAft>
                <a:spcPts val="1000"/>
              </a:spcAft>
            </a:pPr>
            <a:r>
              <a:rPr lang="en-US" sz="1200">
                <a:effectLst/>
                <a:latin typeface="Calibri"/>
                <a:ea typeface="Calibri"/>
                <a:cs typeface="Times New Roman"/>
              </a:rPr>
              <a:t>Use nested loops in their designs, explaining why they need two repeats.</a:t>
            </a:r>
            <a:endParaRPr lang="en-GB" sz="1200">
              <a:effectLst/>
              <a:latin typeface="Calibri"/>
              <a:ea typeface="Calibri"/>
              <a:cs typeface="Times New Roman"/>
            </a:endParaRPr>
          </a:p>
          <a:p>
            <a:pPr>
              <a:lnSpc>
                <a:spcPct val="115000"/>
              </a:lnSpc>
              <a:spcAft>
                <a:spcPts val="1000"/>
              </a:spcAft>
            </a:pPr>
            <a:r>
              <a:rPr lang="en-US" sz="1200">
                <a:effectLst/>
                <a:latin typeface="Calibri"/>
                <a:ea typeface="Calibri"/>
                <a:cs typeface="Times New Roman"/>
              </a:rPr>
              <a:t>Alter the house drawing using Python commands; use comments to show a level of understanding around what their code does.</a:t>
            </a:r>
            <a:endParaRPr lang="en-GB" sz="1200">
              <a:effectLst/>
              <a:latin typeface="Calibri"/>
              <a:ea typeface="Calibri"/>
              <a:cs typeface="Times New Roman"/>
            </a:endParaRPr>
          </a:p>
          <a:p>
            <a:pPr>
              <a:lnSpc>
                <a:spcPct val="115000"/>
              </a:lnSpc>
              <a:spcAft>
                <a:spcPts val="1000"/>
              </a:spcAft>
            </a:pPr>
            <a:r>
              <a:rPr lang="en-US" sz="1200">
                <a:effectLst/>
                <a:latin typeface="Calibri"/>
                <a:ea typeface="Calibri"/>
                <a:cs typeface="Times New Roman"/>
              </a:rPr>
              <a:t>Use loops in Python and explain what the parts of a loop do.</a:t>
            </a:r>
            <a:endParaRPr lang="en-GB" sz="1200">
              <a:effectLst/>
              <a:latin typeface="Calibri"/>
              <a:ea typeface="Calibri"/>
              <a:cs typeface="Times New Roman"/>
            </a:endParaRPr>
          </a:p>
          <a:p>
            <a:pPr>
              <a:lnSpc>
                <a:spcPct val="115000"/>
              </a:lnSpc>
              <a:spcAft>
                <a:spcPts val="10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0ED0B20E-F0D0-4515-BF65-538718164B1F}"/>
              </a:ext>
            </a:extLst>
          </p:cNvPr>
          <p:cNvPicPr>
            <a:picLocks noChangeAspect="1"/>
          </p:cNvPicPr>
          <p:nvPr/>
        </p:nvPicPr>
        <p:blipFill>
          <a:blip r:embed="rId7"/>
          <a:stretch>
            <a:fillRect/>
          </a:stretch>
        </p:blipFill>
        <p:spPr>
          <a:xfrm>
            <a:off x="6007716" y="3258126"/>
            <a:ext cx="2619604" cy="576140"/>
          </a:xfrm>
          <a:prstGeom prst="rect">
            <a:avLst/>
          </a:prstGeom>
        </p:spPr>
      </p:pic>
      <p:sp>
        <p:nvSpPr>
          <p:cNvPr id="14" name="Text Box 6">
            <a:extLst>
              <a:ext uri="{FF2B5EF4-FFF2-40B4-BE49-F238E27FC236}">
                <a16:creationId xmlns:a16="http://schemas.microsoft.com/office/drawing/2014/main" id="{41414EF0-BD47-4927-9CA6-E026196BB58D}"/>
              </a:ext>
            </a:extLst>
          </p:cNvPr>
          <p:cNvSpPr txBox="1">
            <a:spLocks noChangeArrowheads="1"/>
          </p:cNvSpPr>
          <p:nvPr/>
        </p:nvSpPr>
        <p:spPr bwMode="auto">
          <a:xfrm>
            <a:off x="195702" y="3906719"/>
            <a:ext cx="2843125" cy="2801422"/>
          </a:xfrm>
          <a:prstGeom prst="rect">
            <a:avLst/>
          </a:prstGeom>
          <a:solidFill>
            <a:schemeClr val="accent6">
              <a:lumMod val="20000"/>
              <a:lumOff val="80000"/>
            </a:schemeClr>
          </a:solidFill>
          <a:ln w="38100">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US" sz="1050" b="1">
                <a:effectLst/>
                <a:ea typeface="Calibri"/>
                <a:cs typeface="Times New Roman"/>
              </a:rPr>
              <a:t>Science - Evolution and Inheritance</a:t>
            </a:r>
            <a:endParaRPr lang="en-GB" sz="1050">
              <a:effectLst/>
              <a:ea typeface="Calibri"/>
              <a:cs typeface="Times New Roman"/>
            </a:endParaRPr>
          </a:p>
          <a:p>
            <a:pPr>
              <a:lnSpc>
                <a:spcPct val="115000"/>
              </a:lnSpc>
              <a:spcAft>
                <a:spcPts val="1000"/>
              </a:spcAft>
            </a:pPr>
            <a:r>
              <a:rPr lang="en-US" sz="1050" kern="1200">
                <a:solidFill>
                  <a:srgbClr val="000000"/>
                </a:solidFill>
                <a:effectLst/>
                <a:ea typeface="Times New Roman" panose="02020603050405020304" pitchFamily="18" charset="0"/>
                <a:cs typeface="Calibri"/>
              </a:rPr>
              <a:t>- </a:t>
            </a:r>
            <a:r>
              <a:rPr lang="en-US" sz="1050" kern="1200" err="1">
                <a:solidFill>
                  <a:srgbClr val="000000"/>
                </a:solidFill>
                <a:effectLst/>
                <a:ea typeface="Times New Roman" panose="02020603050405020304" pitchFamily="18" charset="0"/>
                <a:cs typeface="Calibri"/>
              </a:rPr>
              <a:t>Recognise</a:t>
            </a:r>
            <a:r>
              <a:rPr lang="en-US" sz="1050" kern="1200">
                <a:solidFill>
                  <a:srgbClr val="000000"/>
                </a:solidFill>
                <a:effectLst/>
                <a:ea typeface="Times New Roman" panose="02020603050405020304" pitchFamily="18" charset="0"/>
                <a:cs typeface="Calibri"/>
              </a:rPr>
              <a:t> that living things have changed over time and that fossils pr</a:t>
            </a:r>
            <a:r>
              <a:rPr lang="en-US" sz="1050" i="1" kern="1200">
                <a:solidFill>
                  <a:srgbClr val="000000"/>
                </a:solidFill>
                <a:effectLst/>
                <a:ea typeface="Times New Roman" panose="02020603050405020304" pitchFamily="18" charset="0"/>
                <a:cs typeface="Calibri"/>
              </a:rPr>
              <a:t>ovide </a:t>
            </a:r>
            <a:r>
              <a:rPr lang="en-US" sz="1050" kern="1200">
                <a:solidFill>
                  <a:srgbClr val="000000"/>
                </a:solidFill>
                <a:effectLst/>
                <a:ea typeface="Times New Roman" panose="02020603050405020304" pitchFamily="18" charset="0"/>
                <a:cs typeface="Calibri"/>
              </a:rPr>
              <a:t>information about living things that inhabited earth millions of years ago.</a:t>
            </a:r>
            <a:endParaRPr lang="en-GB" sz="1050">
              <a:effectLst/>
              <a:ea typeface="Calibri" panose="020F0502020204030204" pitchFamily="34" charset="0"/>
              <a:cs typeface="Calibri"/>
            </a:endParaRPr>
          </a:p>
          <a:p>
            <a:pPr>
              <a:lnSpc>
                <a:spcPct val="115000"/>
              </a:lnSpc>
              <a:spcAft>
                <a:spcPts val="1000"/>
              </a:spcAft>
            </a:pPr>
            <a:r>
              <a:rPr lang="en-US" sz="1050">
                <a:effectLst/>
                <a:ea typeface="Times New Roman" panose="02020603050405020304" pitchFamily="18" charset="0"/>
                <a:cs typeface="Times New Roman"/>
              </a:rPr>
              <a:t> </a:t>
            </a:r>
            <a:r>
              <a:rPr lang="en-US" sz="1050" kern="1200">
                <a:solidFill>
                  <a:srgbClr val="000000"/>
                </a:solidFill>
                <a:effectLst/>
                <a:ea typeface="Times New Roman" panose="02020603050405020304" pitchFamily="18" charset="0"/>
                <a:cs typeface="Calibri"/>
              </a:rPr>
              <a:t>- </a:t>
            </a:r>
            <a:r>
              <a:rPr lang="en-US" sz="1050" kern="1200" err="1">
                <a:solidFill>
                  <a:srgbClr val="000000"/>
                </a:solidFill>
                <a:effectLst/>
                <a:ea typeface="Times New Roman" panose="02020603050405020304" pitchFamily="18" charset="0"/>
                <a:cs typeface="Calibri"/>
              </a:rPr>
              <a:t>Recognise</a:t>
            </a:r>
            <a:r>
              <a:rPr lang="en-US" sz="1050" kern="1200">
                <a:solidFill>
                  <a:srgbClr val="000000"/>
                </a:solidFill>
                <a:effectLst/>
                <a:ea typeface="Times New Roman" panose="02020603050405020304" pitchFamily="18" charset="0"/>
                <a:cs typeface="Calibri"/>
              </a:rPr>
              <a:t> that living things produce offspring of the same kind, but normally offspring vary and are not identical to their parents.</a:t>
            </a:r>
            <a:endParaRPr lang="en-GB" sz="1050">
              <a:effectLst/>
              <a:ea typeface="Calibri" panose="020F0502020204030204" pitchFamily="34" charset="0"/>
              <a:cs typeface="Calibri"/>
            </a:endParaRPr>
          </a:p>
          <a:p>
            <a:pPr>
              <a:lnSpc>
                <a:spcPct val="115000"/>
              </a:lnSpc>
              <a:spcAft>
                <a:spcPts val="1000"/>
              </a:spcAft>
            </a:pPr>
            <a:r>
              <a:rPr lang="en-US" sz="1050">
                <a:effectLst/>
                <a:ea typeface="Times New Roman" panose="02020603050405020304" pitchFamily="18" charset="0"/>
                <a:cs typeface="Times New Roman"/>
              </a:rPr>
              <a:t> </a:t>
            </a:r>
            <a:r>
              <a:rPr lang="en-US" sz="1050" kern="1200">
                <a:solidFill>
                  <a:srgbClr val="000000"/>
                </a:solidFill>
                <a:effectLst/>
                <a:ea typeface="Times New Roman" panose="02020603050405020304" pitchFamily="18" charset="0"/>
                <a:cs typeface="Calibri"/>
              </a:rPr>
              <a:t>- Identify how animals and plants are adapted to suit their environment in different ways and that adaptation may lead to evolution.</a:t>
            </a:r>
            <a:endParaRPr lang="en-GB" sz="1050">
              <a:effectLst/>
              <a:ea typeface="Calibri" panose="020F0502020204030204" pitchFamily="34" charset="0"/>
              <a:cs typeface="Calibri"/>
            </a:endParaRPr>
          </a:p>
          <a:p>
            <a:pPr>
              <a:lnSpc>
                <a:spcPct val="115000"/>
              </a:lnSpc>
              <a:spcAft>
                <a:spcPts val="1000"/>
              </a:spcAft>
            </a:pPr>
            <a:r>
              <a:rPr lang="en-US" sz="1000">
                <a:effectLst/>
                <a:ea typeface="Calibri" panose="020F0502020204030204" pitchFamily="34" charset="0"/>
                <a:cs typeface="Times New Roman" panose="02020603050405020304" pitchFamily="18" charset="0"/>
              </a:rPr>
              <a:t>  </a:t>
            </a:r>
            <a:endParaRPr lang="en-GB" sz="1000">
              <a:effectLst/>
              <a:ea typeface="Calibri" panose="020F0502020204030204" pitchFamily="34" charset="0"/>
              <a:cs typeface="Times New Roman" panose="02020603050405020304" pitchFamily="18" charset="0"/>
            </a:endParaRPr>
          </a:p>
          <a:p>
            <a:pPr>
              <a:lnSpc>
                <a:spcPct val="115000"/>
              </a:lnSpc>
              <a:spcAft>
                <a:spcPts val="1000"/>
              </a:spcAft>
            </a:pPr>
            <a:endParaRPr lang="en-GB" sz="1000">
              <a:effectLst/>
              <a:ea typeface="Calibri" panose="020F0502020204030204" pitchFamily="34" charset="0"/>
              <a:cs typeface="Times New Roman" panose="02020603050405020304" pitchFamily="18" charset="0"/>
            </a:endParaRPr>
          </a:p>
          <a:p>
            <a:pPr>
              <a:lnSpc>
                <a:spcPct val="115000"/>
              </a:lnSpc>
              <a:spcAft>
                <a:spcPts val="1000"/>
              </a:spcAft>
            </a:pPr>
            <a:endParaRPr lang="en-GB" sz="1000">
              <a:effectLst/>
              <a:ea typeface="Calibri" panose="020F0502020204030204" pitchFamily="34" charset="0"/>
              <a:cs typeface="Times New Roman" panose="02020603050405020304" pitchFamily="18" charset="0"/>
            </a:endParaRPr>
          </a:p>
        </p:txBody>
      </p:sp>
      <p:sp>
        <p:nvSpPr>
          <p:cNvPr id="15" name="Text Box 8">
            <a:extLst>
              <a:ext uri="{FF2B5EF4-FFF2-40B4-BE49-F238E27FC236}">
                <a16:creationId xmlns:a16="http://schemas.microsoft.com/office/drawing/2014/main" id="{F91CD3BB-20CB-46C7-A457-EADC460F12B5}"/>
              </a:ext>
            </a:extLst>
          </p:cNvPr>
          <p:cNvSpPr txBox="1">
            <a:spLocks noChangeArrowheads="1"/>
          </p:cNvSpPr>
          <p:nvPr/>
        </p:nvSpPr>
        <p:spPr bwMode="auto">
          <a:xfrm>
            <a:off x="3416143" y="1721090"/>
            <a:ext cx="4919610" cy="1403047"/>
          </a:xfrm>
          <a:prstGeom prst="rect">
            <a:avLst/>
          </a:prstGeom>
          <a:solidFill>
            <a:srgbClr val="92D050"/>
          </a:solidFill>
          <a:ln w="38100">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US" sz="1100" b="1">
                <a:effectLst/>
                <a:latin typeface="Calibri"/>
                <a:ea typeface="Calibri"/>
                <a:cs typeface="Times New Roman"/>
              </a:rPr>
              <a:t>RE -  Creation and Science – Conflicting or Complementary?</a:t>
            </a:r>
            <a:endParaRPr lang="en-GB" sz="1100">
              <a:effectLst/>
              <a:latin typeface="Calibri"/>
              <a:ea typeface="Calibri"/>
              <a:cs typeface="Times New Roman"/>
            </a:endParaRPr>
          </a:p>
          <a:p>
            <a:pPr marL="171450" indent="-171450">
              <a:lnSpc>
                <a:spcPct val="115000"/>
              </a:lnSpc>
              <a:buFont typeface="Calibri"/>
              <a:buChar char="-"/>
            </a:pPr>
            <a:r>
              <a:rPr lang="en-US" sz="1100">
                <a:effectLst/>
                <a:latin typeface="Calibri"/>
                <a:ea typeface="Calibri"/>
                <a:cs typeface="Times New Roman"/>
              </a:rPr>
              <a:t>Outline the importance of Creation on the timeline of the ‘Big Story’ of the Bible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15000"/>
              </a:lnSpc>
              <a:buFont typeface="Calibri"/>
              <a:buChar char="-"/>
            </a:pPr>
            <a:r>
              <a:rPr lang="en-US" sz="1100">
                <a:effectLst/>
                <a:latin typeface="Calibri"/>
                <a:ea typeface="Calibri"/>
                <a:cs typeface="Times New Roman"/>
              </a:rPr>
              <a:t>Consider what type of text people say Genesis is and </a:t>
            </a:r>
            <a:r>
              <a:rPr lang="en-US" sz="1100">
                <a:latin typeface="Calibri"/>
                <a:ea typeface="Calibri"/>
                <a:cs typeface="Times New Roman"/>
              </a:rPr>
              <a:t>its</a:t>
            </a:r>
            <a:r>
              <a:rPr lang="en-US" sz="1100">
                <a:effectLst/>
                <a:latin typeface="Calibri"/>
                <a:ea typeface="Calibri"/>
                <a:cs typeface="Times New Roman"/>
              </a:rPr>
              <a:t> purpose</a:t>
            </a:r>
            <a:endParaRPr lang="en-GB" sz="1100">
              <a:effectLst/>
              <a:latin typeface="Calibri"/>
              <a:ea typeface="Calibri"/>
              <a:cs typeface="Times New Roman"/>
            </a:endParaRPr>
          </a:p>
          <a:p>
            <a:pPr marL="171450" lvl="0" indent="-171450">
              <a:lnSpc>
                <a:spcPct val="114999"/>
              </a:lnSpc>
              <a:buFont typeface="Calibri"/>
              <a:buChar char="-"/>
            </a:pPr>
            <a:r>
              <a:rPr lang="en-US" sz="1100">
                <a:effectLst/>
                <a:latin typeface="Calibri"/>
                <a:ea typeface="Calibri"/>
                <a:cs typeface="Times New Roman"/>
              </a:rPr>
              <a:t>Make comparisons between what </a:t>
            </a:r>
            <a:r>
              <a:rPr lang="en-US" sz="1100">
                <a:latin typeface="Calibri"/>
                <a:ea typeface="Calibri"/>
                <a:cs typeface="Times New Roman"/>
              </a:rPr>
              <a:t>Christian's</a:t>
            </a:r>
            <a:r>
              <a:rPr lang="en-US" sz="1100">
                <a:effectLst/>
                <a:latin typeface="Calibri"/>
                <a:ea typeface="Calibri"/>
                <a:cs typeface="Times New Roman"/>
              </a:rPr>
              <a:t> belief and Genesis 1</a:t>
            </a:r>
            <a:endParaRPr lang="en-GB" sz="1100">
              <a:latin typeface="Calibri"/>
              <a:ea typeface="Calibri"/>
              <a:cs typeface="Times New Roman"/>
            </a:endParaRPr>
          </a:p>
          <a:p>
            <a:pPr marL="171450" lvl="0" indent="-171450">
              <a:lnSpc>
                <a:spcPct val="114999"/>
              </a:lnSpc>
              <a:spcAft>
                <a:spcPts val="1000"/>
              </a:spcAft>
              <a:buFont typeface="Calibri"/>
              <a:buChar char="-"/>
            </a:pPr>
            <a:r>
              <a:rPr lang="en-US" sz="1100">
                <a:effectLst/>
                <a:latin typeface="Calibri"/>
                <a:ea typeface="Calibri"/>
                <a:cs typeface="Times New Roman"/>
              </a:rPr>
              <a:t>Weigh up how far the Genesis narrative is in conflict, or is complementary, with a scientific account.</a:t>
            </a:r>
            <a:endParaRPr lang="en-GB" sz="1050">
              <a:effectLst/>
              <a:latin typeface="Calibri"/>
              <a:ea typeface="Calibri"/>
              <a:cs typeface="Times New Roman"/>
            </a:endParaRPr>
          </a:p>
          <a:p>
            <a:pPr>
              <a:lnSpc>
                <a:spcPct val="115000"/>
              </a:lnSpc>
              <a:spcAft>
                <a:spcPts val="10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12">
            <a:extLst>
              <a:ext uri="{FF2B5EF4-FFF2-40B4-BE49-F238E27FC236}">
                <a16:creationId xmlns:a16="http://schemas.microsoft.com/office/drawing/2014/main" id="{5B825677-B303-45B7-93A8-F25B9FA37B85}"/>
              </a:ext>
            </a:extLst>
          </p:cNvPr>
          <p:cNvSpPr txBox="1">
            <a:spLocks noChangeArrowheads="1"/>
          </p:cNvSpPr>
          <p:nvPr/>
        </p:nvSpPr>
        <p:spPr bwMode="auto">
          <a:xfrm rot="21054321">
            <a:off x="3769390" y="5493625"/>
            <a:ext cx="2254885" cy="1203009"/>
          </a:xfrm>
          <a:prstGeom prst="rect">
            <a:avLst/>
          </a:prstGeom>
          <a:solidFill>
            <a:schemeClr val="bg1">
              <a:lumMod val="75000"/>
            </a:schemeClr>
          </a:solidFill>
          <a:ln w="38100">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US" sz="1100" b="1">
                <a:effectLst/>
                <a:latin typeface="Calibri"/>
                <a:ea typeface="Calibri"/>
                <a:cs typeface="Times New Roman"/>
              </a:rPr>
              <a:t>PE</a:t>
            </a:r>
            <a:r>
              <a:rPr lang="en-US" sz="1100">
                <a:effectLst/>
                <a:latin typeface="Calibri"/>
                <a:ea typeface="Calibri"/>
                <a:cs typeface="Times New Roman"/>
              </a:rPr>
              <a:t> – Tag Rugby/Gymnastics </a:t>
            </a:r>
            <a:endParaRPr lang="en-GB" sz="1100">
              <a:effectLst/>
              <a:latin typeface="Calibri"/>
              <a:ea typeface="Calibri"/>
              <a:cs typeface="Times New Roman"/>
            </a:endParaRPr>
          </a:p>
          <a:p>
            <a:pPr>
              <a:lnSpc>
                <a:spcPct val="115000"/>
              </a:lnSpc>
              <a:spcAft>
                <a:spcPts val="1000"/>
              </a:spcAft>
            </a:pPr>
            <a:r>
              <a:rPr lang="en-US" sz="1100" b="1">
                <a:effectLst/>
                <a:latin typeface="Calibri"/>
                <a:ea typeface="Calibri"/>
                <a:cs typeface="Times New Roman"/>
              </a:rPr>
              <a:t>PSHCE</a:t>
            </a:r>
            <a:r>
              <a:rPr lang="en-US" sz="1100">
                <a:effectLst/>
                <a:latin typeface="Calibri"/>
                <a:ea typeface="Calibri"/>
                <a:cs typeface="Times New Roman"/>
              </a:rPr>
              <a:t> – Family and Relationships </a:t>
            </a:r>
            <a:endParaRPr lang="en-GB" sz="1100">
              <a:effectLst/>
              <a:latin typeface="Calibri"/>
              <a:ea typeface="Calibri"/>
              <a:cs typeface="Times New Roman"/>
            </a:endParaRPr>
          </a:p>
          <a:p>
            <a:pPr>
              <a:lnSpc>
                <a:spcPct val="115000"/>
              </a:lnSpc>
              <a:spcAft>
                <a:spcPts val="1000"/>
              </a:spcAft>
            </a:pPr>
            <a:r>
              <a:rPr lang="en-US" sz="1100" b="1">
                <a:effectLst/>
                <a:latin typeface="Calibri"/>
                <a:ea typeface="Calibri"/>
                <a:cs typeface="Times New Roman"/>
              </a:rPr>
              <a:t>French</a:t>
            </a:r>
            <a:r>
              <a:rPr lang="en-US" sz="1100">
                <a:effectLst/>
                <a:latin typeface="Calibri"/>
                <a:ea typeface="Calibri"/>
                <a:cs typeface="Times New Roman"/>
              </a:rPr>
              <a:t> – French Sport and the Olympics </a:t>
            </a:r>
            <a:endParaRPr lang="en-GB" sz="1100">
              <a:effectLst/>
              <a:latin typeface="Calibri"/>
              <a:ea typeface="Calibri"/>
              <a:cs typeface="Times New Roman"/>
            </a:endParaRPr>
          </a:p>
          <a:p>
            <a:pPr>
              <a:lnSpc>
                <a:spcPct val="115000"/>
              </a:lnSpc>
              <a:spcAft>
                <a:spcPts val="1000"/>
              </a:spcAft>
            </a:pP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92F60745-1C81-453F-8D7F-A26C19594065}"/>
              </a:ext>
            </a:extLst>
          </p:cNvPr>
          <p:cNvSpPr/>
          <p:nvPr/>
        </p:nvSpPr>
        <p:spPr>
          <a:xfrm>
            <a:off x="3827161" y="238333"/>
            <a:ext cx="4296793" cy="70868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rgbClr val="7030A0"/>
                </a:solidFill>
              </a:rPr>
              <a:t>Year 6 – Autumn Term 1 </a:t>
            </a:r>
          </a:p>
        </p:txBody>
      </p:sp>
      <p:pic>
        <p:nvPicPr>
          <p:cNvPr id="19" name="Picture 18">
            <a:extLst>
              <a:ext uri="{FF2B5EF4-FFF2-40B4-BE49-F238E27FC236}">
                <a16:creationId xmlns:a16="http://schemas.microsoft.com/office/drawing/2014/main" id="{204B5789-F44F-48D6-AF51-9F4456D17A11}"/>
              </a:ext>
            </a:extLst>
          </p:cNvPr>
          <p:cNvPicPr>
            <a:picLocks noChangeAspect="1"/>
          </p:cNvPicPr>
          <p:nvPr/>
        </p:nvPicPr>
        <p:blipFill>
          <a:blip r:embed="rId8"/>
          <a:stretch>
            <a:fillRect/>
          </a:stretch>
        </p:blipFill>
        <p:spPr>
          <a:xfrm>
            <a:off x="192800" y="233488"/>
            <a:ext cx="3087458" cy="698354"/>
          </a:xfrm>
          <a:prstGeom prst="rect">
            <a:avLst/>
          </a:prstGeom>
        </p:spPr>
      </p:pic>
      <p:pic>
        <p:nvPicPr>
          <p:cNvPr id="21" name="Picture 20">
            <a:extLst>
              <a:ext uri="{FF2B5EF4-FFF2-40B4-BE49-F238E27FC236}">
                <a16:creationId xmlns:a16="http://schemas.microsoft.com/office/drawing/2014/main" id="{968E0ACA-D305-4847-83EC-A12C2AB61F70}"/>
              </a:ext>
            </a:extLst>
          </p:cNvPr>
          <p:cNvPicPr>
            <a:picLocks noChangeAspect="1"/>
          </p:cNvPicPr>
          <p:nvPr/>
        </p:nvPicPr>
        <p:blipFill>
          <a:blip r:embed="rId9"/>
          <a:stretch>
            <a:fillRect/>
          </a:stretch>
        </p:blipFill>
        <p:spPr>
          <a:xfrm>
            <a:off x="8703271" y="244924"/>
            <a:ext cx="3107284" cy="713307"/>
          </a:xfrm>
          <a:prstGeom prst="rect">
            <a:avLst/>
          </a:prstGeom>
        </p:spPr>
      </p:pic>
      <p:pic>
        <p:nvPicPr>
          <p:cNvPr id="23" name="Picture 22">
            <a:extLst>
              <a:ext uri="{FF2B5EF4-FFF2-40B4-BE49-F238E27FC236}">
                <a16:creationId xmlns:a16="http://schemas.microsoft.com/office/drawing/2014/main" id="{AF9AC3C4-FFEE-4C3A-8ACC-52FA154E65FC}"/>
              </a:ext>
            </a:extLst>
          </p:cNvPr>
          <p:cNvPicPr>
            <a:picLocks noChangeAspect="1"/>
          </p:cNvPicPr>
          <p:nvPr/>
        </p:nvPicPr>
        <p:blipFill>
          <a:blip r:embed="rId10"/>
          <a:stretch>
            <a:fillRect/>
          </a:stretch>
        </p:blipFill>
        <p:spPr>
          <a:xfrm>
            <a:off x="4686143" y="1001584"/>
            <a:ext cx="2599284" cy="577266"/>
          </a:xfrm>
          <a:prstGeom prst="rect">
            <a:avLst/>
          </a:prstGeom>
        </p:spPr>
      </p:pic>
      <p:sp>
        <p:nvSpPr>
          <p:cNvPr id="2" name="TextBox 1">
            <a:extLst>
              <a:ext uri="{FF2B5EF4-FFF2-40B4-BE49-F238E27FC236}">
                <a16:creationId xmlns:a16="http://schemas.microsoft.com/office/drawing/2014/main" id="{539E0939-8FE0-F7C3-B5BE-39C7DBD93346}"/>
              </a:ext>
            </a:extLst>
          </p:cNvPr>
          <p:cNvSpPr txBox="1"/>
          <p:nvPr/>
        </p:nvSpPr>
        <p:spPr>
          <a:xfrm>
            <a:off x="8735604" y="996768"/>
            <a:ext cx="3048000" cy="2123658"/>
          </a:xfrm>
          <a:prstGeom prst="rect">
            <a:avLst/>
          </a:prstGeom>
          <a:solidFill>
            <a:schemeClr val="accent5">
              <a:lumMod val="40000"/>
              <a:lumOff val="60000"/>
            </a:schemeClr>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Calibri"/>
                <a:cs typeface="Calibri"/>
              </a:rPr>
              <a:t>In English we will be exploring maps that appear in fiction books using the book An Atlas of Imagined Islands as our stimulus. By the end of the term the children will:</a:t>
            </a:r>
          </a:p>
          <a:p>
            <a:pPr marL="285750" indent="-285750">
              <a:buFont typeface="Calibri"/>
              <a:buChar char="-"/>
            </a:pPr>
            <a:r>
              <a:rPr lang="en-US" sz="1200">
                <a:ea typeface="Calibri"/>
                <a:cs typeface="Calibri"/>
              </a:rPr>
              <a:t>Write a description based an imagined island. </a:t>
            </a:r>
          </a:p>
          <a:p>
            <a:pPr marL="285750" indent="-285750">
              <a:buFont typeface="Calibri"/>
              <a:buChar char="-"/>
            </a:pPr>
            <a:r>
              <a:rPr lang="en-US" sz="1200">
                <a:ea typeface="Calibri"/>
                <a:cs typeface="Calibri"/>
              </a:rPr>
              <a:t>Write a non-chronological report about an own imagined island.</a:t>
            </a:r>
          </a:p>
          <a:p>
            <a:pPr marL="285750" indent="-285750">
              <a:buFont typeface="Calibri"/>
              <a:buChar char="-"/>
            </a:pPr>
            <a:r>
              <a:rPr lang="en-US" sz="1200">
                <a:ea typeface="Calibri"/>
                <a:cs typeface="Calibri"/>
              </a:rPr>
              <a:t>Write a speech</a:t>
            </a:r>
            <a:endParaRPr lang="en-US" sz="1200" dirty="0">
              <a:ea typeface="Calibri"/>
              <a:cs typeface="Calibri"/>
            </a:endParaRPr>
          </a:p>
          <a:p>
            <a:pPr marL="285750" indent="-285750">
              <a:buFont typeface="Calibri"/>
              <a:buChar char="-"/>
            </a:pPr>
            <a:r>
              <a:rPr lang="en-US" sz="1200">
                <a:ea typeface="Calibri"/>
                <a:cs typeface="Calibri"/>
              </a:rPr>
              <a:t>Write a persuasive advert about their island and why tourists should visit it. </a:t>
            </a:r>
          </a:p>
        </p:txBody>
      </p:sp>
      <p:sp>
        <p:nvSpPr>
          <p:cNvPr id="4" name="Text Box 6">
            <a:extLst>
              <a:ext uri="{FF2B5EF4-FFF2-40B4-BE49-F238E27FC236}">
                <a16:creationId xmlns:a16="http://schemas.microsoft.com/office/drawing/2014/main" id="{A3CBAFB5-395C-38D9-4511-9CC5BB3D682B}"/>
              </a:ext>
            </a:extLst>
          </p:cNvPr>
          <p:cNvSpPr txBox="1">
            <a:spLocks noChangeArrowheads="1"/>
          </p:cNvSpPr>
          <p:nvPr/>
        </p:nvSpPr>
        <p:spPr bwMode="auto">
          <a:xfrm>
            <a:off x="8902822" y="3886399"/>
            <a:ext cx="2843125" cy="2447726"/>
          </a:xfrm>
          <a:prstGeom prst="rect">
            <a:avLst/>
          </a:prstGeom>
          <a:solidFill>
            <a:schemeClr val="accent6">
              <a:lumMod val="20000"/>
              <a:lumOff val="80000"/>
            </a:schemeClr>
          </a:solidFill>
          <a:ln w="38100">
            <a:solidFill>
              <a:srgbClr val="000000"/>
            </a:solidFill>
            <a:miter lim="800000"/>
            <a:headEnd/>
            <a:tailEnd/>
          </a:ln>
        </p:spPr>
        <p:txBody>
          <a:bodyPr rot="0" vert="horz" wrap="square" lIns="91440" tIns="45720" rIns="91440" bIns="45720" anchor="t" anchorCtr="0">
            <a:noAutofit/>
          </a:bodyPr>
          <a:lstStyle/>
          <a:p>
            <a:pPr>
              <a:lnSpc>
                <a:spcPct val="114999"/>
              </a:lnSpc>
              <a:spcAft>
                <a:spcPts val="1000"/>
              </a:spcAft>
            </a:pPr>
            <a:r>
              <a:rPr lang="en-US" sz="1050" b="1" dirty="0">
                <a:ea typeface="Calibri"/>
                <a:cs typeface="Times New Roman"/>
              </a:rPr>
              <a:t>History – Who were the Ancient Mayans?</a:t>
            </a:r>
            <a:endParaRPr lang="en-US" sz="1100" dirty="0"/>
          </a:p>
          <a:p>
            <a:pPr>
              <a:lnSpc>
                <a:spcPct val="114999"/>
              </a:lnSpc>
              <a:spcAft>
                <a:spcPts val="1000"/>
              </a:spcAft>
            </a:pPr>
            <a:r>
              <a:rPr lang="en-US" sz="1100" dirty="0">
                <a:ea typeface="Calibri" panose="020F0502020204030204" pitchFamily="34" charset="0"/>
                <a:cs typeface="Times New Roman" panose="02020603050405020304" pitchFamily="18" charset="0"/>
              </a:rPr>
              <a:t>In history this term, we are going to be learning about who the Maya were and their impact on civilization and society today. </a:t>
            </a:r>
          </a:p>
          <a:p>
            <a:pPr>
              <a:lnSpc>
                <a:spcPct val="114999"/>
              </a:lnSpc>
              <a:spcAft>
                <a:spcPts val="1000"/>
              </a:spcAft>
            </a:pPr>
            <a:r>
              <a:rPr lang="en-US" sz="1100" dirty="0">
                <a:effectLst/>
                <a:ea typeface="Calibri" panose="020F0502020204030204" pitchFamily="34" charset="0"/>
                <a:cs typeface="Times New Roman" panose="02020603050405020304" pitchFamily="18" charset="0"/>
              </a:rPr>
              <a:t>We will be making comparisons between others ancient civilizations that have been studied previously. </a:t>
            </a:r>
          </a:p>
          <a:p>
            <a:pPr>
              <a:lnSpc>
                <a:spcPct val="115000"/>
              </a:lnSpc>
              <a:spcAft>
                <a:spcPts val="1000"/>
              </a:spcAft>
            </a:pPr>
            <a:r>
              <a:rPr lang="en-GB" sz="1100" dirty="0">
                <a:effectLst/>
                <a:ea typeface="Calibri" panose="020F0502020204030204" pitchFamily="34" charset="0"/>
                <a:cs typeface="Times New Roman" panose="02020603050405020304" pitchFamily="18" charset="0"/>
              </a:rPr>
              <a:t>Across the term, we will be studying their beliefs and their way of life. </a:t>
            </a:r>
          </a:p>
          <a:p>
            <a:pPr>
              <a:lnSpc>
                <a:spcPct val="115000"/>
              </a:lnSpc>
              <a:spcAft>
                <a:spcPts val="1000"/>
              </a:spcAft>
            </a:pPr>
            <a:endParaRPr lang="en-GB" sz="1000" dirty="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ADBA54B-05FF-D1B3-D5B0-64A7191E4B67}"/>
              </a:ext>
            </a:extLst>
          </p:cNvPr>
          <p:cNvSpPr txBox="1"/>
          <p:nvPr/>
        </p:nvSpPr>
        <p:spPr>
          <a:xfrm>
            <a:off x="191043" y="945968"/>
            <a:ext cx="3078480" cy="1384995"/>
          </a:xfrm>
          <a:prstGeom prst="rect">
            <a:avLst/>
          </a:prstGeom>
          <a:solidFill>
            <a:schemeClr val="accent5">
              <a:lumMod val="40000"/>
              <a:lumOff val="60000"/>
            </a:schemeClr>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ea typeface="Calibri"/>
                <a:cs typeface="Calibri"/>
              </a:rPr>
              <a:t>In </a:t>
            </a:r>
            <a:r>
              <a:rPr lang="en-US" sz="1200" dirty="0" err="1">
                <a:ea typeface="Calibri"/>
                <a:cs typeface="Calibri"/>
              </a:rPr>
              <a:t>maths</a:t>
            </a:r>
            <a:r>
              <a:rPr lang="en-US" sz="1200" dirty="0">
                <a:ea typeface="Calibri"/>
                <a:cs typeface="Calibri"/>
              </a:rPr>
              <a:t>, this term the children will be focusing on:</a:t>
            </a:r>
            <a:endParaRPr lang="en-US" dirty="0"/>
          </a:p>
          <a:p>
            <a:pPr marL="171450" indent="-171450">
              <a:buFont typeface="Calibri"/>
              <a:buChar char="-"/>
            </a:pPr>
            <a:r>
              <a:rPr lang="en-US" sz="1200" dirty="0">
                <a:ea typeface="Calibri"/>
                <a:cs typeface="Calibri"/>
              </a:rPr>
              <a:t>the place value of numbers up to 10 million and negative numbers. </a:t>
            </a:r>
            <a:endParaRPr lang="en-US" dirty="0">
              <a:ea typeface="Calibri"/>
              <a:cs typeface="Calibri"/>
            </a:endParaRPr>
          </a:p>
          <a:p>
            <a:pPr marL="171450" indent="-171450">
              <a:buFont typeface="Calibri"/>
              <a:buChar char="-"/>
            </a:pPr>
            <a:r>
              <a:rPr lang="en-US" sz="1200" dirty="0">
                <a:ea typeface="Calibri"/>
                <a:cs typeface="Calibri"/>
              </a:rPr>
              <a:t>recapping strategies for the four operations (including long division and long multiplication). </a:t>
            </a:r>
            <a:endParaRPr lang="en-US" dirty="0">
              <a:ea typeface="Calibri"/>
              <a:cs typeface="Calibri"/>
            </a:endParaRPr>
          </a:p>
        </p:txBody>
      </p:sp>
      <p:pic>
        <p:nvPicPr>
          <p:cNvPr id="3" name="Picture 2" descr="Archipelago: An Atlas of Imagined Islands">
            <a:extLst>
              <a:ext uri="{FF2B5EF4-FFF2-40B4-BE49-F238E27FC236}">
                <a16:creationId xmlns:a16="http://schemas.microsoft.com/office/drawing/2014/main" id="{4B902D09-8177-6283-90F4-2F3CA4DBCB74}"/>
              </a:ext>
            </a:extLst>
          </p:cNvPr>
          <p:cNvPicPr>
            <a:picLocks noChangeAspect="1"/>
          </p:cNvPicPr>
          <p:nvPr/>
        </p:nvPicPr>
        <p:blipFill>
          <a:blip r:embed="rId11"/>
          <a:stretch>
            <a:fillRect/>
          </a:stretch>
        </p:blipFill>
        <p:spPr>
          <a:xfrm rot="20700000">
            <a:off x="11462122" y="2271178"/>
            <a:ext cx="590468" cy="932622"/>
          </a:xfrm>
          <a:prstGeom prst="rect">
            <a:avLst/>
          </a:prstGeom>
        </p:spPr>
      </p:pic>
    </p:spTree>
    <p:extLst>
      <p:ext uri="{BB962C8B-B14F-4D97-AF65-F5344CB8AC3E}">
        <p14:creationId xmlns:p14="http://schemas.microsoft.com/office/powerpoint/2010/main" val="2497619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434</Words>
  <Application>Microsoft Office PowerPoint</Application>
  <PresentationFormat>Widescreen</PresentationFormat>
  <Paragraphs>43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Bader</dc:creator>
  <cp:lastModifiedBy>Suzanne Bader</cp:lastModifiedBy>
  <cp:revision>53</cp:revision>
  <dcterms:created xsi:type="dcterms:W3CDTF">2024-07-12T12:21:16Z</dcterms:created>
  <dcterms:modified xsi:type="dcterms:W3CDTF">2024-09-06T06:46:07Z</dcterms:modified>
</cp:coreProperties>
</file>