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58" r:id="rId2"/>
    <p:sldId id="264" r:id="rId3"/>
    <p:sldId id="268" r:id="rId4"/>
    <p:sldId id="269" r:id="rId5"/>
    <p:sldId id="270" r:id="rId6"/>
    <p:sldId id="271" r:id="rId7"/>
    <p:sldId id="273" r:id="rId8"/>
    <p:sldId id="274" r:id="rId9"/>
    <p:sldId id="272" r:id="rId10"/>
    <p:sldId id="267" r:id="rId11"/>
  </p:sldIdLst>
  <p:sldSz cx="9144000" cy="6858000" type="screen4x3"/>
  <p:notesSz cx="6858000" cy="9144000"/>
  <p:embeddedFontLst>
    <p:embeddedFont>
      <p:font typeface="Twinkl SemiBold" charset="0"/>
      <p:bold r:id="rId14"/>
    </p:embeddedFont>
    <p:embeddedFont>
      <p:font typeface="Twinkl" panose="020B0604020202020204" charset="0"/>
      <p:regular r:id="rId15"/>
      <p:bold r:id="rId16"/>
    </p:embeddedFont>
    <p:embeddedFont>
      <p:font typeface="Calibri" panose="020F0502020204030204" pitchFamily="34" charset="0"/>
      <p:regular r:id="rId17"/>
      <p:bold r:id="rId18"/>
      <p:italic r:id="rId19"/>
      <p:boldItalic r:id="rId20"/>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340">
          <p15:clr>
            <a:srgbClr val="A4A3A4"/>
          </p15:clr>
        </p15:guide>
        <p15:guide id="4" orient="horz" pos="3997">
          <p15:clr>
            <a:srgbClr val="A4A3A4"/>
          </p15:clr>
        </p15:guide>
        <p15:guide id="5" pos="5420">
          <p15:clr>
            <a:srgbClr val="A4A3A4"/>
          </p15:clr>
        </p15:guide>
        <p15:guide id="6" orient="horz" pos="368">
          <p15:clr>
            <a:srgbClr val="A4A3A4"/>
          </p15:clr>
        </p15:guide>
        <p15:guide id="7" pos="476">
          <p15:clr>
            <a:srgbClr val="A4A3A4"/>
          </p15:clr>
        </p15:guide>
        <p15:guide id="8" orient="horz" pos="482">
          <p15:clr>
            <a:srgbClr val="A4A3A4"/>
          </p15:clr>
        </p15:guide>
        <p15:guide id="9" orient="horz" pos="3793">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001"/>
    <a:srgbClr val="DE1E5A"/>
    <a:srgbClr val="18A0DB"/>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7" d="100"/>
          <a:sy n="77" d="100"/>
        </p:scale>
        <p:origin x="-1074" y="-30"/>
      </p:cViewPr>
      <p:guideLst>
        <p:guide orient="horz" pos="2160"/>
        <p:guide orient="horz" pos="3997"/>
        <p:guide orient="horz" pos="368"/>
        <p:guide orient="horz" pos="482"/>
        <p:guide orient="horz" pos="3793"/>
        <p:guide pos="2880"/>
        <p:guide pos="340"/>
        <p:guide pos="5420"/>
        <p:guide pos="476"/>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2A46952-F89E-4014-84E6-FFEF79F6EA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xmlns="" id="{695BC7C5-64F3-450F-BABC-C68CEAD5CB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0D3D8C8-E4AA-4B1D-9754-5AE5C38E91D7}" type="datetimeFigureOut">
              <a:rPr lang="en-GB"/>
              <a:pPr>
                <a:defRPr/>
              </a:pPr>
              <a:t>08/02/2021</a:t>
            </a:fld>
            <a:endParaRPr lang="en-GB"/>
          </a:p>
        </p:txBody>
      </p:sp>
      <p:sp>
        <p:nvSpPr>
          <p:cNvPr id="4" name="Footer Placeholder 3">
            <a:extLst>
              <a:ext uri="{FF2B5EF4-FFF2-40B4-BE49-F238E27FC236}">
                <a16:creationId xmlns:a16="http://schemas.microsoft.com/office/drawing/2014/main" xmlns="" id="{A7CCB3FF-B1FB-4F4A-A0D1-17C110349F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xmlns="" id="{5043EED2-A60D-4AB0-A3C3-57E5F8C11E61}"/>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8BA2BBA6-8654-494F-8877-8FE8630674DF}" type="slidenum">
              <a:rPr lang="en-GB" altLang="en-US"/>
              <a:pPr/>
              <a:t>‹#›</a:t>
            </a:fld>
            <a:endParaRPr lang="en-GB" altLang="en-US"/>
          </a:p>
        </p:txBody>
      </p:sp>
    </p:spTree>
    <p:extLst>
      <p:ext uri="{BB962C8B-B14F-4D97-AF65-F5344CB8AC3E}">
        <p14:creationId xmlns:p14="http://schemas.microsoft.com/office/powerpoint/2010/main" val="1656313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24E9A9B7-CC32-4ED6-8313-C94380812F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xmlns="" id="{0AC0B65C-79F9-47D1-8905-3E15424028B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F813EC1-0791-43E8-BDD6-8A93B4BE69E5}" type="datetimeFigureOut">
              <a:rPr lang="en-GB"/>
              <a:pPr>
                <a:defRPr/>
              </a:pPr>
              <a:t>08/02/2021</a:t>
            </a:fld>
            <a:endParaRPr lang="en-GB"/>
          </a:p>
        </p:txBody>
      </p:sp>
      <p:sp>
        <p:nvSpPr>
          <p:cNvPr id="4" name="Slide Image Placeholder 3">
            <a:extLst>
              <a:ext uri="{FF2B5EF4-FFF2-40B4-BE49-F238E27FC236}">
                <a16:creationId xmlns:a16="http://schemas.microsoft.com/office/drawing/2014/main" xmlns="" id="{D6C9C041-AB52-496B-A4D7-F7FBC453F0AF}"/>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xmlns="" id="{4B27F554-889C-4C3C-ADD9-0E58F0BAC28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xmlns="" id="{FA00D915-AAD0-44DE-9E53-FF3D071C9B0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xmlns="" id="{A569E117-903A-44B1-B7C0-26506A122EC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3FCCB3B8-AC7B-4707-9F4D-5ED261D965D7}" type="slidenum">
              <a:rPr lang="en-GB" altLang="en-US"/>
              <a:pPr/>
              <a:t>‹#›</a:t>
            </a:fld>
            <a:endParaRPr lang="en-GB" altLang="en-US"/>
          </a:p>
        </p:txBody>
      </p:sp>
    </p:spTree>
    <p:extLst>
      <p:ext uri="{BB962C8B-B14F-4D97-AF65-F5344CB8AC3E}">
        <p14:creationId xmlns:p14="http://schemas.microsoft.com/office/powerpoint/2010/main" val="40355437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2C4F8DC1-3D4B-428C-B356-7E4B05A2317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306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xmlns="" id="{CE4CD454-7E27-4242-A8FD-B0C271699320}"/>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xmlns="" id="{212A1438-F2F8-4E94-B369-70E622FFF22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796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xmlns="" id="{B8776C4C-9429-4B98-AFE3-EA1511C0359E}"/>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25436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xmlns="" id="{56149830-3E9B-4711-8BCD-56FD59234163}"/>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4">
            <a:extLst>
              <a:ext uri="{FF2B5EF4-FFF2-40B4-BE49-F238E27FC236}">
                <a16:creationId xmlns:a16="http://schemas.microsoft.com/office/drawing/2014/main" xmlns="" id="{555081D9-223B-462C-8FC8-E6909BFC2819}"/>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xmlns="" id="{9D1E3C97-5505-42B5-BA8B-669E82867452}"/>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xmlns="" id="{48DF19D9-5F2C-4716-BB6F-73CE807025FA}"/>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xmlns="" id="{29097F1B-7155-4B2C-B2AF-03F041AB0384}"/>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5567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ED11FCAF-095F-4C23-BB7C-FF1A62C9E6D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9617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F01B0730-2139-4FD8-A0BA-A0E01F709BCB}"/>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9C7A5831-726D-46D9-B804-60FA02062E53}"/>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xmlns="" id="{7AAFC8AC-F9C1-4670-91B4-D118346C384E}"/>
              </a:ext>
            </a:extLst>
          </p:cNvPr>
          <p:cNvGrpSpPr>
            <a:grpSpLocks/>
          </p:cNvGrpSpPr>
          <p:nvPr/>
        </p:nvGrpSpPr>
        <p:grpSpPr bwMode="auto">
          <a:xfrm>
            <a:off x="6823075" y="1368425"/>
            <a:ext cx="1901825" cy="1714500"/>
            <a:chOff x="6823516" y="1368133"/>
            <a:chExt cx="1901459" cy="1715426"/>
          </a:xfrm>
        </p:grpSpPr>
        <p:sp>
          <p:nvSpPr>
            <p:cNvPr id="18" name="Rectangle 17">
              <a:extLst>
                <a:ext uri="{FF2B5EF4-FFF2-40B4-BE49-F238E27FC236}">
                  <a16:creationId xmlns:a16="http://schemas.microsoft.com/office/drawing/2014/main" xmlns="" id="{2F85A2CB-E3D0-4E38-979C-5F750C2BB252}"/>
                </a:ext>
              </a:extLst>
            </p:cNvPr>
            <p:cNvSpPr/>
            <p:nvPr/>
          </p:nvSpPr>
          <p:spPr>
            <a:xfrm>
              <a:off x="6823516" y="1368133"/>
              <a:ext cx="1780832" cy="1715426"/>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42" name="Rectangle 18">
              <a:extLst>
                <a:ext uri="{FF2B5EF4-FFF2-40B4-BE49-F238E27FC236}">
                  <a16:creationId xmlns:a16="http://schemas.microsoft.com/office/drawing/2014/main" xmlns="" id="{94F237C3-C5EB-4860-AFE6-088BA7AC15AF}"/>
                </a:ext>
              </a:extLst>
            </p:cNvPr>
            <p:cNvSpPr>
              <a:spLocks noChangeArrowheads="1"/>
            </p:cNvSpPr>
            <p:nvPr/>
          </p:nvSpPr>
          <p:spPr bwMode="auto">
            <a:xfrm>
              <a:off x="7654904" y="1728446"/>
              <a:ext cx="998239" cy="63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 dictator of Rome</a:t>
              </a:r>
            </a:p>
          </p:txBody>
        </p:sp>
        <p:sp>
          <p:nvSpPr>
            <p:cNvPr id="9243" name="Rectangle 44">
              <a:extLst>
                <a:ext uri="{FF2B5EF4-FFF2-40B4-BE49-F238E27FC236}">
                  <a16:creationId xmlns:a16="http://schemas.microsoft.com/office/drawing/2014/main" xmlns="" id="{62D834A7-E446-4748-8EDC-7BA964198CEF}"/>
                </a:ext>
              </a:extLst>
            </p:cNvPr>
            <p:cNvSpPr>
              <a:spLocks noChangeArrowheads="1"/>
            </p:cNvSpPr>
            <p:nvPr/>
          </p:nvSpPr>
          <p:spPr bwMode="auto">
            <a:xfrm>
              <a:off x="7062604" y="1419823"/>
              <a:ext cx="16623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Julius Caesar</a:t>
              </a:r>
              <a:r>
                <a:rPr lang="en-GB" altLang="en-US">
                  <a:solidFill>
                    <a:schemeClr val="tx1"/>
                  </a:solidFill>
                </a:rPr>
                <a:t> </a:t>
              </a:r>
            </a:p>
          </p:txBody>
        </p:sp>
      </p:grpSp>
      <p:sp>
        <p:nvSpPr>
          <p:cNvPr id="9219" name="Title 20">
            <a:extLst>
              <a:ext uri="{FF2B5EF4-FFF2-40B4-BE49-F238E27FC236}">
                <a16:creationId xmlns:a16="http://schemas.microsoft.com/office/drawing/2014/main" xmlns="" id="{12CEF6DE-DD00-4115-B4F9-82B412E1258A}"/>
              </a:ext>
            </a:extLst>
          </p:cNvPr>
          <p:cNvSpPr>
            <a:spLocks noGrp="1"/>
          </p:cNvSpPr>
          <p:nvPr>
            <p:ph type="title"/>
          </p:nvPr>
        </p:nvSpPr>
        <p:spPr>
          <a:xfrm>
            <a:off x="457200" y="479425"/>
            <a:ext cx="8220075" cy="993775"/>
          </a:xfrm>
        </p:spPr>
        <p:txBody>
          <a:bodyPr/>
          <a:lstStyle/>
          <a:p>
            <a:pPr eaLnBrk="1" hangingPunct="1"/>
            <a:r>
              <a:rPr lang="en-GB" altLang="en-US" sz="3600" dirty="0"/>
              <a:t>Who’s Who?</a:t>
            </a:r>
          </a:p>
        </p:txBody>
      </p:sp>
      <p:grpSp>
        <p:nvGrpSpPr>
          <p:cNvPr id="48" name="Group 47">
            <a:extLst>
              <a:ext uri="{FF2B5EF4-FFF2-40B4-BE49-F238E27FC236}">
                <a16:creationId xmlns:a16="http://schemas.microsoft.com/office/drawing/2014/main" xmlns="" id="{B902C931-C65F-4FA7-B26F-B95673D5D728}"/>
              </a:ext>
            </a:extLst>
          </p:cNvPr>
          <p:cNvGrpSpPr>
            <a:grpSpLocks/>
          </p:cNvGrpSpPr>
          <p:nvPr/>
        </p:nvGrpSpPr>
        <p:grpSpPr bwMode="auto">
          <a:xfrm>
            <a:off x="1354138" y="1382713"/>
            <a:ext cx="2066925" cy="1716087"/>
            <a:chOff x="1354056" y="1383374"/>
            <a:chExt cx="2066475" cy="1715426"/>
          </a:xfrm>
        </p:grpSpPr>
        <p:sp>
          <p:nvSpPr>
            <p:cNvPr id="4" name="Rectangle 3">
              <a:extLst>
                <a:ext uri="{FF2B5EF4-FFF2-40B4-BE49-F238E27FC236}">
                  <a16:creationId xmlns:a16="http://schemas.microsoft.com/office/drawing/2014/main" xmlns="" id="{C078843F-0172-4240-B7EE-08848B148AAD}"/>
                </a:ext>
              </a:extLst>
            </p:cNvPr>
            <p:cNvSpPr/>
            <p:nvPr/>
          </p:nvSpPr>
          <p:spPr>
            <a:xfrm>
              <a:off x="1354056" y="1383374"/>
              <a:ext cx="2055364" cy="1715426"/>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40" name="Rectangle 4">
              <a:extLst>
                <a:ext uri="{FF2B5EF4-FFF2-40B4-BE49-F238E27FC236}">
                  <a16:creationId xmlns:a16="http://schemas.microsoft.com/office/drawing/2014/main" xmlns="" id="{251EBE4D-7B66-4AD4-AC55-C9D31E037B7A}"/>
                </a:ext>
              </a:extLst>
            </p:cNvPr>
            <p:cNvSpPr>
              <a:spLocks noChangeArrowheads="1"/>
            </p:cNvSpPr>
            <p:nvPr/>
          </p:nvSpPr>
          <p:spPr bwMode="auto">
            <a:xfrm>
              <a:off x="1794323" y="1413932"/>
              <a:ext cx="1626208" cy="119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dirty="0">
                  <a:solidFill>
                    <a:schemeClr val="tx1"/>
                  </a:solidFill>
                </a:rPr>
                <a:t>Cleopatra VII</a:t>
              </a:r>
              <a:br>
                <a:rPr lang="en-GB" altLang="en-US" b="1" dirty="0">
                  <a:solidFill>
                    <a:schemeClr val="tx1"/>
                  </a:solidFill>
                </a:rPr>
              </a:br>
              <a:r>
                <a:rPr lang="en-GB" altLang="en-US" b="1" dirty="0">
                  <a:solidFill>
                    <a:schemeClr val="tx1"/>
                  </a:solidFill>
                </a:rPr>
                <a:t> </a:t>
              </a:r>
              <a:r>
                <a:rPr lang="en-GB" altLang="en-US" sz="1600" dirty="0">
                  <a:solidFill>
                    <a:schemeClr val="tx1"/>
                  </a:solidFill>
                </a:rPr>
                <a:t>– co-regent </a:t>
              </a:r>
              <a:br>
                <a:rPr lang="en-GB" altLang="en-US" sz="1600" dirty="0">
                  <a:solidFill>
                    <a:schemeClr val="tx1"/>
                  </a:solidFill>
                </a:rPr>
              </a:br>
              <a:r>
                <a:rPr lang="en-GB" altLang="en-US" sz="1600" dirty="0">
                  <a:solidFill>
                    <a:schemeClr val="tx1"/>
                  </a:solidFill>
                </a:rPr>
                <a:t>of Egypt for nearly 30 years</a:t>
              </a:r>
              <a:endParaRPr lang="en-GB" altLang="en-US" dirty="0">
                <a:solidFill>
                  <a:schemeClr val="tx1"/>
                </a:solidFill>
              </a:endParaRPr>
            </a:p>
          </p:txBody>
        </p:sp>
      </p:grpSp>
      <p:grpSp>
        <p:nvGrpSpPr>
          <p:cNvPr id="49" name="Group 48">
            <a:extLst>
              <a:ext uri="{FF2B5EF4-FFF2-40B4-BE49-F238E27FC236}">
                <a16:creationId xmlns:a16="http://schemas.microsoft.com/office/drawing/2014/main" xmlns="" id="{D7DA197B-D0D0-4F76-8227-1184D8BC4C9F}"/>
              </a:ext>
            </a:extLst>
          </p:cNvPr>
          <p:cNvGrpSpPr>
            <a:grpSpLocks/>
          </p:cNvGrpSpPr>
          <p:nvPr/>
        </p:nvGrpSpPr>
        <p:grpSpPr bwMode="auto">
          <a:xfrm>
            <a:off x="4130675" y="1397000"/>
            <a:ext cx="1982788" cy="1716088"/>
            <a:chOff x="4131121" y="1397728"/>
            <a:chExt cx="1981805" cy="1715426"/>
          </a:xfrm>
        </p:grpSpPr>
        <p:sp>
          <p:nvSpPr>
            <p:cNvPr id="13" name="Rectangle 12">
              <a:extLst>
                <a:ext uri="{FF2B5EF4-FFF2-40B4-BE49-F238E27FC236}">
                  <a16:creationId xmlns:a16="http://schemas.microsoft.com/office/drawing/2014/main" xmlns="" id="{E11E05A4-9C0D-4085-B693-9CD9CB74438D}"/>
                </a:ext>
              </a:extLst>
            </p:cNvPr>
            <p:cNvSpPr/>
            <p:nvPr/>
          </p:nvSpPr>
          <p:spPr>
            <a:xfrm>
              <a:off x="4131121" y="1397728"/>
              <a:ext cx="1981805" cy="1715426"/>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38" name="Rectangle 13">
              <a:extLst>
                <a:ext uri="{FF2B5EF4-FFF2-40B4-BE49-F238E27FC236}">
                  <a16:creationId xmlns:a16="http://schemas.microsoft.com/office/drawing/2014/main" xmlns="" id="{1C98D0D4-06EE-499B-81E6-E9EE2103A61B}"/>
                </a:ext>
              </a:extLst>
            </p:cNvPr>
            <p:cNvSpPr>
              <a:spLocks noChangeArrowheads="1"/>
            </p:cNvSpPr>
            <p:nvPr/>
          </p:nvSpPr>
          <p:spPr bwMode="auto">
            <a:xfrm>
              <a:off x="4639119" y="1419823"/>
              <a:ext cx="1473807" cy="116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Ptolemy XIII </a:t>
              </a:r>
              <a:r>
                <a:rPr lang="en-GB" altLang="en-US" sz="1600">
                  <a:solidFill>
                    <a:schemeClr val="tx1"/>
                  </a:solidFill>
                </a:rPr>
                <a:t>– younger brother of Cleopatra</a:t>
              </a:r>
            </a:p>
          </p:txBody>
        </p:sp>
      </p:grpSp>
      <p:pic>
        <p:nvPicPr>
          <p:cNvPr id="15" name="Ptolemy">
            <a:extLst>
              <a:ext uri="{FF2B5EF4-FFF2-40B4-BE49-F238E27FC236}">
                <a16:creationId xmlns:a16="http://schemas.microsoft.com/office/drawing/2014/main" xmlns="" id="{22B0ECBA-7367-4F59-A207-E5DF53D2CA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1393825"/>
            <a:ext cx="19319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a:extLst>
              <a:ext uri="{FF2B5EF4-FFF2-40B4-BE49-F238E27FC236}">
                <a16:creationId xmlns:a16="http://schemas.microsoft.com/office/drawing/2014/main" xmlns="" id="{D95FAD8F-13E4-418E-BF9A-07425345B64A}"/>
              </a:ext>
            </a:extLst>
          </p:cNvPr>
          <p:cNvGrpSpPr>
            <a:grpSpLocks/>
          </p:cNvGrpSpPr>
          <p:nvPr/>
        </p:nvGrpSpPr>
        <p:grpSpPr bwMode="auto">
          <a:xfrm>
            <a:off x="727075" y="3238500"/>
            <a:ext cx="2395538" cy="1846263"/>
            <a:chOff x="4821545" y="3185012"/>
            <a:chExt cx="2395589" cy="1846082"/>
          </a:xfrm>
        </p:grpSpPr>
        <p:sp>
          <p:nvSpPr>
            <p:cNvPr id="33" name="Rectangle 32">
              <a:extLst>
                <a:ext uri="{FF2B5EF4-FFF2-40B4-BE49-F238E27FC236}">
                  <a16:creationId xmlns:a16="http://schemas.microsoft.com/office/drawing/2014/main" xmlns="" id="{8D70AC27-7357-444D-B0F6-F2347A04DEC2}"/>
                </a:ext>
              </a:extLst>
            </p:cNvPr>
            <p:cNvSpPr/>
            <p:nvPr/>
          </p:nvSpPr>
          <p:spPr>
            <a:xfrm>
              <a:off x="4821545" y="3185012"/>
              <a:ext cx="2395589" cy="1846082"/>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36" name="Rectangle 33">
              <a:extLst>
                <a:ext uri="{FF2B5EF4-FFF2-40B4-BE49-F238E27FC236}">
                  <a16:creationId xmlns:a16="http://schemas.microsoft.com/office/drawing/2014/main" xmlns="" id="{F121FA0C-8100-4D02-8B3F-BFEA01121C18}"/>
                </a:ext>
              </a:extLst>
            </p:cNvPr>
            <p:cNvSpPr>
              <a:spLocks noChangeArrowheads="1"/>
            </p:cNvSpPr>
            <p:nvPr/>
          </p:nvSpPr>
          <p:spPr bwMode="auto">
            <a:xfrm>
              <a:off x="4958422" y="3233582"/>
              <a:ext cx="1556334" cy="1407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Mark Antony </a:t>
              </a:r>
              <a:r>
                <a:rPr lang="en-GB" altLang="en-US">
                  <a:solidFill>
                    <a:schemeClr val="tx1"/>
                  </a:solidFill>
                </a:rPr>
                <a:t>– </a:t>
              </a:r>
              <a:r>
                <a:rPr lang="en-GB" altLang="en-US" sz="1600">
                  <a:solidFill>
                    <a:schemeClr val="tx1"/>
                  </a:solidFill>
                </a:rPr>
                <a:t>general of Rome and friend and ally of Julius Caesar</a:t>
              </a:r>
            </a:p>
          </p:txBody>
        </p:sp>
      </p:grpSp>
      <p:pic>
        <p:nvPicPr>
          <p:cNvPr id="37" name="mark Antony">
            <a:extLst>
              <a:ext uri="{FF2B5EF4-FFF2-40B4-BE49-F238E27FC236}">
                <a16:creationId xmlns:a16="http://schemas.microsoft.com/office/drawing/2014/main" xmlns="" id="{D51DBE69-0022-4517-8DF1-0C13B543C3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3086100"/>
            <a:ext cx="233521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50">
            <a:extLst>
              <a:ext uri="{FF2B5EF4-FFF2-40B4-BE49-F238E27FC236}">
                <a16:creationId xmlns:a16="http://schemas.microsoft.com/office/drawing/2014/main" xmlns="" id="{06BE9B90-8826-4165-8845-CDF65D16FC2F}"/>
              </a:ext>
            </a:extLst>
          </p:cNvPr>
          <p:cNvGrpSpPr>
            <a:grpSpLocks/>
          </p:cNvGrpSpPr>
          <p:nvPr/>
        </p:nvGrpSpPr>
        <p:grpSpPr bwMode="auto">
          <a:xfrm>
            <a:off x="6200775" y="3243263"/>
            <a:ext cx="2401888" cy="1803400"/>
            <a:chOff x="1505770" y="3152832"/>
            <a:chExt cx="2402268" cy="1803439"/>
          </a:xfrm>
        </p:grpSpPr>
        <p:sp>
          <p:nvSpPr>
            <p:cNvPr id="26" name="Rectangle 25">
              <a:extLst>
                <a:ext uri="{FF2B5EF4-FFF2-40B4-BE49-F238E27FC236}">
                  <a16:creationId xmlns:a16="http://schemas.microsoft.com/office/drawing/2014/main" xmlns="" id="{DE0A5729-76D8-4B39-B6FF-D8EC3E4B33FC}"/>
                </a:ext>
              </a:extLst>
            </p:cNvPr>
            <p:cNvSpPr/>
            <p:nvPr/>
          </p:nvSpPr>
          <p:spPr>
            <a:xfrm>
              <a:off x="1505770" y="3152832"/>
              <a:ext cx="2402268" cy="1803439"/>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34" name="Rectangle 26">
              <a:extLst>
                <a:ext uri="{FF2B5EF4-FFF2-40B4-BE49-F238E27FC236}">
                  <a16:creationId xmlns:a16="http://schemas.microsoft.com/office/drawing/2014/main" xmlns="" id="{56BBECE0-5335-42D2-A235-2A3806A1DFDB}"/>
                </a:ext>
              </a:extLst>
            </p:cNvPr>
            <p:cNvSpPr>
              <a:spLocks noChangeArrowheads="1"/>
            </p:cNvSpPr>
            <p:nvPr/>
          </p:nvSpPr>
          <p:spPr bwMode="auto">
            <a:xfrm>
              <a:off x="1976136" y="3213975"/>
              <a:ext cx="1785530" cy="168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r" eaLnBrk="1" hangingPunct="1">
                <a:lnSpc>
                  <a:spcPct val="100000"/>
                </a:lnSpc>
                <a:spcBef>
                  <a:spcPct val="0"/>
                </a:spcBef>
                <a:buFontTx/>
                <a:buNone/>
              </a:pPr>
              <a:r>
                <a:rPr lang="en-GB" altLang="en-US" b="1">
                  <a:solidFill>
                    <a:schemeClr val="tx1"/>
                  </a:solidFill>
                </a:rPr>
                <a:t>Octavian</a:t>
              </a:r>
              <a:r>
                <a:rPr lang="en-GB" altLang="en-US">
                  <a:solidFill>
                    <a:schemeClr val="tx1"/>
                  </a:solidFill>
                </a:rPr>
                <a:t> </a:t>
              </a:r>
              <a:r>
                <a:rPr lang="en-GB" altLang="en-US" b="1">
                  <a:solidFill>
                    <a:schemeClr val="tx1"/>
                  </a:solidFill>
                </a:rPr>
                <a:t>(later called Augustus) </a:t>
              </a:r>
              <a:r>
                <a:rPr lang="en-GB" altLang="en-US" sz="1600">
                  <a:solidFill>
                    <a:schemeClr val="tx1"/>
                  </a:solidFill>
                </a:rPr>
                <a:t>– ally and adopted son of Caesar, military leader </a:t>
              </a:r>
            </a:p>
            <a:p>
              <a:pPr algn="r" eaLnBrk="1" hangingPunct="1">
                <a:lnSpc>
                  <a:spcPct val="100000"/>
                </a:lnSpc>
                <a:spcBef>
                  <a:spcPct val="0"/>
                </a:spcBef>
                <a:buFontTx/>
                <a:buNone/>
              </a:pPr>
              <a:r>
                <a:rPr lang="en-GB" altLang="en-US" sz="1600">
                  <a:solidFill>
                    <a:schemeClr val="tx1"/>
                  </a:solidFill>
                </a:rPr>
                <a:t>of Rome</a:t>
              </a:r>
            </a:p>
          </p:txBody>
        </p:sp>
      </p:grpSp>
      <p:pic>
        <p:nvPicPr>
          <p:cNvPr id="30" name="Octavian">
            <a:extLst>
              <a:ext uri="{FF2B5EF4-FFF2-40B4-BE49-F238E27FC236}">
                <a16:creationId xmlns:a16="http://schemas.microsoft.com/office/drawing/2014/main" xmlns="" id="{FD5ABE35-C074-46D4-85D2-618C475363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1438" y="3109913"/>
            <a:ext cx="21272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 name="Group 52">
            <a:extLst>
              <a:ext uri="{FF2B5EF4-FFF2-40B4-BE49-F238E27FC236}">
                <a16:creationId xmlns:a16="http://schemas.microsoft.com/office/drawing/2014/main" xmlns="" id="{878256DA-B526-4660-B61A-CCBDA39F94FB}"/>
              </a:ext>
            </a:extLst>
          </p:cNvPr>
          <p:cNvGrpSpPr>
            <a:grpSpLocks/>
          </p:cNvGrpSpPr>
          <p:nvPr/>
        </p:nvGrpSpPr>
        <p:grpSpPr bwMode="auto">
          <a:xfrm>
            <a:off x="3513138" y="3238500"/>
            <a:ext cx="2208212" cy="2854325"/>
            <a:chOff x="1525645" y="5132547"/>
            <a:chExt cx="2208175" cy="2854503"/>
          </a:xfrm>
        </p:grpSpPr>
        <p:sp>
          <p:nvSpPr>
            <p:cNvPr id="40" name="Rectangle 39">
              <a:extLst>
                <a:ext uri="{FF2B5EF4-FFF2-40B4-BE49-F238E27FC236}">
                  <a16:creationId xmlns:a16="http://schemas.microsoft.com/office/drawing/2014/main" xmlns="" id="{898EF066-64F0-4877-AC81-46B6A10E4CBC}"/>
                </a:ext>
              </a:extLst>
            </p:cNvPr>
            <p:cNvSpPr/>
            <p:nvPr/>
          </p:nvSpPr>
          <p:spPr>
            <a:xfrm>
              <a:off x="1525645" y="5132547"/>
              <a:ext cx="2208175" cy="2854503"/>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32" name="Rectangle 40">
              <a:extLst>
                <a:ext uri="{FF2B5EF4-FFF2-40B4-BE49-F238E27FC236}">
                  <a16:creationId xmlns:a16="http://schemas.microsoft.com/office/drawing/2014/main" xmlns="" id="{53C71441-8A01-419B-8C38-50FA1A5C7366}"/>
                </a:ext>
              </a:extLst>
            </p:cNvPr>
            <p:cNvSpPr>
              <a:spLocks noChangeArrowheads="1"/>
            </p:cNvSpPr>
            <p:nvPr/>
          </p:nvSpPr>
          <p:spPr bwMode="auto">
            <a:xfrm>
              <a:off x="1642405" y="5236013"/>
              <a:ext cx="2022553" cy="94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a:solidFill>
                    <a:schemeClr val="tx1"/>
                  </a:solidFill>
                </a:rPr>
                <a:t>Brutus and Cassius </a:t>
              </a:r>
              <a:r>
                <a:rPr lang="en-GB" altLang="en-US">
                  <a:solidFill>
                    <a:schemeClr val="tx1"/>
                  </a:solidFill>
                </a:rPr>
                <a:t>- </a:t>
              </a:r>
              <a:r>
                <a:rPr lang="en-GB" altLang="en-US" sz="1600">
                  <a:solidFill>
                    <a:schemeClr val="tx1"/>
                  </a:solidFill>
                </a:rPr>
                <a:t>politicians and generals of Rome</a:t>
              </a:r>
            </a:p>
          </p:txBody>
        </p:sp>
      </p:grpSp>
      <p:pic>
        <p:nvPicPr>
          <p:cNvPr id="44" name="brustus and Cassius">
            <a:extLst>
              <a:ext uri="{FF2B5EF4-FFF2-40B4-BE49-F238E27FC236}">
                <a16:creationId xmlns:a16="http://schemas.microsoft.com/office/drawing/2014/main" xmlns="" id="{820C7B7C-53BD-4424-962D-85DDD83E36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1525" y="4573588"/>
            <a:ext cx="2932113"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EAD8093D-3305-4564-AAAC-A9BD288E438B}"/>
              </a:ext>
            </a:extLst>
          </p:cNvPr>
          <p:cNvPicPr>
            <a:picLocks noChangeAspect="1"/>
          </p:cNvPicPr>
          <p:nvPr/>
        </p:nvPicPr>
        <p:blipFill>
          <a:blip r:embed="rId6" cstate="print">
            <a:extLst>
              <a:ext uri="{28A0092B-C50C-407E-A947-70E740481C1C}">
                <a14:useLocalDpi xmlns:a14="http://schemas.microsoft.com/office/drawing/2010/main" val="0"/>
              </a:ext>
            </a:extLst>
          </a:blip>
          <a:srcRect r="32866" b="69766"/>
          <a:stretch>
            <a:fillRect/>
          </a:stretch>
        </p:blipFill>
        <p:spPr bwMode="auto">
          <a:xfrm>
            <a:off x="5748338" y="1319213"/>
            <a:ext cx="23939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7218E4FF-4FF4-413F-B095-62BB3A2A1A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500" y="1419104"/>
            <a:ext cx="1784148" cy="1714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left)">
                                      <p:cBhvr>
                                        <p:cTn id="13" dur="500"/>
                                        <p:tgtEl>
                                          <p:spTgt spid="49"/>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right)">
                                      <p:cBhvr>
                                        <p:cTn id="25" dur="500"/>
                                        <p:tgtEl>
                                          <p:spTgt spid="52"/>
                                        </p:tgtEl>
                                      </p:cBhvr>
                                    </p:animEffec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down)">
                                      <p:cBhvr>
                                        <p:cTn id="31" dur="500"/>
                                        <p:tgtEl>
                                          <p:spTgt spid="53"/>
                                        </p:tgtEl>
                                      </p:cBhvr>
                                    </p:animEffec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left)">
                                      <p:cBhvr>
                                        <p:cTn id="37" dur="500"/>
                                        <p:tgtEl>
                                          <p:spTgt spid="50"/>
                                        </p:tgtEl>
                                      </p:cBhvr>
                                    </p:animEffect>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B7E155A-052E-4DBD-80BD-80EA29A5EBA1}"/>
              </a:ext>
            </a:extLst>
          </p:cNvPr>
          <p:cNvSpPr/>
          <p:nvPr/>
        </p:nvSpPr>
        <p:spPr>
          <a:xfrm>
            <a:off x="755650" y="4856163"/>
            <a:ext cx="7931150" cy="1201737"/>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0243" name="Picture 16">
            <a:extLst>
              <a:ext uri="{FF2B5EF4-FFF2-40B4-BE49-F238E27FC236}">
                <a16:creationId xmlns:a16="http://schemas.microsoft.com/office/drawing/2014/main" xmlns="" id="{439B6327-3B25-41FC-B747-D43877710734}"/>
              </a:ext>
            </a:extLst>
          </p:cNvPr>
          <p:cNvPicPr>
            <a:picLocks noChangeAspect="1"/>
          </p:cNvPicPr>
          <p:nvPr/>
        </p:nvPicPr>
        <p:blipFill>
          <a:blip r:embed="rId2">
            <a:extLst>
              <a:ext uri="{28A0092B-C50C-407E-A947-70E740481C1C}">
                <a14:useLocalDpi xmlns:a14="http://schemas.microsoft.com/office/drawing/2010/main" val="0"/>
              </a:ext>
            </a:extLst>
          </a:blip>
          <a:srcRect b="2269"/>
          <a:stretch>
            <a:fillRect/>
          </a:stretch>
        </p:blipFill>
        <p:spPr bwMode="auto">
          <a:xfrm>
            <a:off x="2411413" y="2781300"/>
            <a:ext cx="4456112"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itle 20">
            <a:extLst>
              <a:ext uri="{FF2B5EF4-FFF2-40B4-BE49-F238E27FC236}">
                <a16:creationId xmlns:a16="http://schemas.microsoft.com/office/drawing/2014/main" xmlns="" id="{CD94680A-6DB8-4382-B001-659B2232A406}"/>
              </a:ext>
            </a:extLst>
          </p:cNvPr>
          <p:cNvSpPr>
            <a:spLocks noGrp="1"/>
          </p:cNvSpPr>
          <p:nvPr>
            <p:ph type="title"/>
          </p:nvPr>
        </p:nvSpPr>
        <p:spPr>
          <a:xfrm>
            <a:off x="457200" y="479425"/>
            <a:ext cx="8220075" cy="993775"/>
          </a:xfrm>
        </p:spPr>
        <p:txBody>
          <a:bodyPr/>
          <a:lstStyle/>
          <a:p>
            <a:pPr eaLnBrk="1" hangingPunct="1"/>
            <a:r>
              <a:rPr lang="en-GB" altLang="en-US" sz="3600"/>
              <a:t>The Ptolemaic Dynasty</a:t>
            </a:r>
          </a:p>
        </p:txBody>
      </p:sp>
      <p:sp>
        <p:nvSpPr>
          <p:cNvPr id="35" name="Rectangle 34">
            <a:extLst>
              <a:ext uri="{FF2B5EF4-FFF2-40B4-BE49-F238E27FC236}">
                <a16:creationId xmlns:a16="http://schemas.microsoft.com/office/drawing/2014/main" xmlns="" id="{E8B26918-7A7F-4B54-9248-A058789C0F4B}"/>
              </a:ext>
            </a:extLst>
          </p:cNvPr>
          <p:cNvSpPr>
            <a:spLocks noChangeArrowheads="1"/>
          </p:cNvSpPr>
          <p:nvPr/>
        </p:nvSpPr>
        <p:spPr bwMode="auto">
          <a:xfrm>
            <a:off x="773113" y="2703513"/>
            <a:ext cx="2427287" cy="2360612"/>
          </a:xfrm>
          <a:prstGeom prst="rect">
            <a:avLst/>
          </a:prstGeom>
          <a:noFill/>
          <a:ln w="38100">
            <a:solidFill>
              <a:srgbClr val="FAB001"/>
            </a:solidFill>
            <a:miter lim="800000"/>
            <a:headEnd/>
            <a:tailEnd/>
          </a:ln>
          <a:extLst>
            <a:ext uri="{909E8E84-426E-40DD-AFC4-6F175D3DCCD1}">
              <a14:hiddenFill xmlns:a14="http://schemas.microsoft.com/office/drawing/2010/main">
                <a:solidFill>
                  <a:srgbClr val="FFFFFF"/>
                </a:solidFill>
              </a14:hiddenFill>
            </a:ext>
          </a:extLst>
        </p:spPr>
        <p:txBody>
          <a:bodyPr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Not long after becoming co-regent, Cleopatra had to escape to Syria as her brother’s advisers threatened her life.</a:t>
            </a:r>
          </a:p>
          <a:p>
            <a:pPr algn="ctr" eaLnBrk="1" hangingPunct="1">
              <a:lnSpc>
                <a:spcPct val="100000"/>
              </a:lnSpc>
              <a:spcBef>
                <a:spcPct val="0"/>
              </a:spcBef>
              <a:buFontTx/>
              <a:buNone/>
            </a:pPr>
            <a:endParaRPr lang="en-GB" altLang="en-US">
              <a:solidFill>
                <a:schemeClr val="tx1"/>
              </a:solidFill>
            </a:endParaRPr>
          </a:p>
          <a:p>
            <a:pPr algn="ctr" eaLnBrk="1" hangingPunct="1">
              <a:lnSpc>
                <a:spcPct val="100000"/>
              </a:lnSpc>
              <a:spcBef>
                <a:spcPct val="0"/>
              </a:spcBef>
              <a:buFontTx/>
              <a:buNone/>
            </a:pPr>
            <a:endParaRPr lang="en-GB" altLang="en-US">
              <a:solidFill>
                <a:schemeClr val="tx1"/>
              </a:solidFill>
            </a:endParaRPr>
          </a:p>
        </p:txBody>
      </p:sp>
      <p:sp>
        <p:nvSpPr>
          <p:cNvPr id="10247" name="Rectangle 4">
            <a:extLst>
              <a:ext uri="{FF2B5EF4-FFF2-40B4-BE49-F238E27FC236}">
                <a16:creationId xmlns:a16="http://schemas.microsoft.com/office/drawing/2014/main" xmlns="" id="{065D4CF2-5DDA-481F-9EFD-853813F869CC}"/>
              </a:ext>
            </a:extLst>
          </p:cNvPr>
          <p:cNvSpPr>
            <a:spLocks noChangeArrowheads="1"/>
          </p:cNvSpPr>
          <p:nvPr/>
        </p:nvSpPr>
        <p:spPr bwMode="auto">
          <a:xfrm>
            <a:off x="755650" y="1398588"/>
            <a:ext cx="7456488" cy="976312"/>
          </a:xfrm>
          <a:prstGeom prst="rect">
            <a:avLst/>
          </a:prstGeom>
          <a:noFill/>
          <a:ln w="38100">
            <a:solidFill>
              <a:srgbClr val="FAB001"/>
            </a:solidFill>
            <a:miter lim="800000"/>
            <a:headEnd/>
            <a:tailEnd/>
          </a:ln>
          <a:extLst>
            <a:ext uri="{909E8E84-426E-40DD-AFC4-6F175D3DCCD1}">
              <a14:hiddenFill xmlns:a14="http://schemas.microsoft.com/office/drawing/2010/main">
                <a:solidFill>
                  <a:srgbClr val="FFFFFF"/>
                </a:solidFill>
              </a14:hiddenFill>
            </a:ext>
          </a:extLst>
        </p:spPr>
        <p:txBody>
          <a:bodyPr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Cleopatra was born around 69BC. Her father was Ptolemy XII and ruled Egypt. When he died in 51BC, Cleopatra became co-regent of Egypt with her 10-year-old brother, Ptolemy XIII.</a:t>
            </a:r>
          </a:p>
        </p:txBody>
      </p:sp>
      <p:pic>
        <p:nvPicPr>
          <p:cNvPr id="3" name="Picture 2">
            <a:extLst>
              <a:ext uri="{FF2B5EF4-FFF2-40B4-BE49-F238E27FC236}">
                <a16:creationId xmlns:a16="http://schemas.microsoft.com/office/drawing/2014/main" xmlns="" id="{00C7E49E-4B5C-458C-AF67-AF7D09D93B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57926" y="2703512"/>
            <a:ext cx="3855743" cy="37052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ECBC693C-621B-4299-92CA-18842E838506}"/>
              </a:ext>
            </a:extLst>
          </p:cNvPr>
          <p:cNvSpPr/>
          <p:nvPr/>
        </p:nvSpPr>
        <p:spPr>
          <a:xfrm>
            <a:off x="723900" y="1336675"/>
            <a:ext cx="7685088" cy="4803775"/>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267" name="Title 20">
            <a:extLst>
              <a:ext uri="{FF2B5EF4-FFF2-40B4-BE49-F238E27FC236}">
                <a16:creationId xmlns:a16="http://schemas.microsoft.com/office/drawing/2014/main" xmlns="" id="{5F62A05F-8F41-4FC7-B94B-ACE566030C6B}"/>
              </a:ext>
            </a:extLst>
          </p:cNvPr>
          <p:cNvSpPr>
            <a:spLocks noGrp="1"/>
          </p:cNvSpPr>
          <p:nvPr>
            <p:ph type="title"/>
          </p:nvPr>
        </p:nvSpPr>
        <p:spPr>
          <a:xfrm>
            <a:off x="457200" y="479425"/>
            <a:ext cx="8220075" cy="993775"/>
          </a:xfrm>
        </p:spPr>
        <p:txBody>
          <a:bodyPr/>
          <a:lstStyle/>
          <a:p>
            <a:pPr eaLnBrk="1" hangingPunct="1"/>
            <a:r>
              <a:rPr lang="en-GB" altLang="en-US" sz="3600"/>
              <a:t>Julius Caesar</a:t>
            </a:r>
          </a:p>
        </p:txBody>
      </p:sp>
      <p:grpSp>
        <p:nvGrpSpPr>
          <p:cNvPr id="17" name="Group 16">
            <a:extLst>
              <a:ext uri="{FF2B5EF4-FFF2-40B4-BE49-F238E27FC236}">
                <a16:creationId xmlns:a16="http://schemas.microsoft.com/office/drawing/2014/main" xmlns="" id="{9AE10282-073F-45F0-8F72-9AEE5E2BE3A1}"/>
              </a:ext>
            </a:extLst>
          </p:cNvPr>
          <p:cNvGrpSpPr>
            <a:grpSpLocks/>
          </p:cNvGrpSpPr>
          <p:nvPr/>
        </p:nvGrpSpPr>
        <p:grpSpPr bwMode="auto">
          <a:xfrm>
            <a:off x="4749800" y="3225800"/>
            <a:ext cx="3695700" cy="2892425"/>
            <a:chOff x="4749682" y="3226279"/>
            <a:chExt cx="3695564" cy="2892004"/>
          </a:xfrm>
        </p:grpSpPr>
        <p:sp>
          <p:nvSpPr>
            <p:cNvPr id="9" name="Rectangle 8">
              <a:extLst>
                <a:ext uri="{FF2B5EF4-FFF2-40B4-BE49-F238E27FC236}">
                  <a16:creationId xmlns:a16="http://schemas.microsoft.com/office/drawing/2014/main" xmlns="" id="{7112F30D-D330-49B2-8D39-672140807995}"/>
                </a:ext>
              </a:extLst>
            </p:cNvPr>
            <p:cNvSpPr/>
            <p:nvPr/>
          </p:nvSpPr>
          <p:spPr>
            <a:xfrm>
              <a:off x="4749682" y="3226279"/>
              <a:ext cx="3638416" cy="2892004"/>
            </a:xfrm>
            <a:prstGeom prst="rect">
              <a:avLst/>
            </a:prstGeom>
            <a:solidFill>
              <a:schemeClr val="bg1"/>
            </a:solid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anchor="ctr"/>
            <a:lstStyle/>
            <a:p>
              <a:pPr algn="ctr" eaLnBrk="1" fontAlgn="auto" hangingPunct="1">
                <a:spcBef>
                  <a:spcPts val="0"/>
                </a:spcBef>
                <a:spcAft>
                  <a:spcPts val="0"/>
                </a:spcAft>
                <a:defRPr/>
              </a:pPr>
              <a:endParaRPr lang="en-GB"/>
            </a:p>
          </p:txBody>
        </p:sp>
        <p:sp>
          <p:nvSpPr>
            <p:cNvPr id="11280" name="Rectangle 7">
              <a:extLst>
                <a:ext uri="{FF2B5EF4-FFF2-40B4-BE49-F238E27FC236}">
                  <a16:creationId xmlns:a16="http://schemas.microsoft.com/office/drawing/2014/main" xmlns="" id="{40A9FFF3-5736-4C3A-AEA0-ABDB9C08FEFC}"/>
                </a:ext>
              </a:extLst>
            </p:cNvPr>
            <p:cNvSpPr>
              <a:spLocks noChangeArrowheads="1"/>
            </p:cNvSpPr>
            <p:nvPr/>
          </p:nvSpPr>
          <p:spPr bwMode="auto">
            <a:xfrm>
              <a:off x="6442038" y="3386314"/>
              <a:ext cx="200320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Her brother, Ptolemy, was killed in battle and her other younger brother, 13-year-old Ptolemy XIV, was made the co-regent of Egypt.</a:t>
              </a:r>
            </a:p>
          </p:txBody>
        </p:sp>
      </p:grpSp>
      <p:grpSp>
        <p:nvGrpSpPr>
          <p:cNvPr id="15" name="Group 14">
            <a:extLst>
              <a:ext uri="{FF2B5EF4-FFF2-40B4-BE49-F238E27FC236}">
                <a16:creationId xmlns:a16="http://schemas.microsoft.com/office/drawing/2014/main" xmlns="" id="{9700DD88-CB5E-42F7-9E82-00735C17B410}"/>
              </a:ext>
            </a:extLst>
          </p:cNvPr>
          <p:cNvGrpSpPr>
            <a:grpSpLocks/>
          </p:cNvGrpSpPr>
          <p:nvPr/>
        </p:nvGrpSpPr>
        <p:grpSpPr bwMode="auto">
          <a:xfrm>
            <a:off x="4572000" y="1392238"/>
            <a:ext cx="3816350" cy="1709737"/>
            <a:chOff x="4572001" y="1392127"/>
            <a:chExt cx="3816350" cy="1709640"/>
          </a:xfrm>
        </p:grpSpPr>
        <p:sp>
          <p:nvSpPr>
            <p:cNvPr id="12" name="Rectangle 11">
              <a:extLst>
                <a:ext uri="{FF2B5EF4-FFF2-40B4-BE49-F238E27FC236}">
                  <a16:creationId xmlns:a16="http://schemas.microsoft.com/office/drawing/2014/main" xmlns="" id="{D29DBF5B-65EA-4820-9286-EF8A724A0C74}"/>
                </a:ext>
              </a:extLst>
            </p:cNvPr>
            <p:cNvSpPr/>
            <p:nvPr/>
          </p:nvSpPr>
          <p:spPr>
            <a:xfrm>
              <a:off x="4572001" y="1392127"/>
              <a:ext cx="3816350" cy="1709640"/>
            </a:xfrm>
            <a:prstGeom prst="rect">
              <a:avLst/>
            </a:prstGeom>
            <a:solidFill>
              <a:schemeClr val="bg1"/>
            </a:solid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anchor="ctr"/>
            <a:lstStyle/>
            <a:p>
              <a:pPr algn="ctr" eaLnBrk="1" fontAlgn="auto" hangingPunct="1">
                <a:spcBef>
                  <a:spcPts val="0"/>
                </a:spcBef>
                <a:spcAft>
                  <a:spcPts val="0"/>
                </a:spcAft>
                <a:defRPr/>
              </a:pPr>
              <a:endParaRPr lang="en-GB"/>
            </a:p>
          </p:txBody>
        </p:sp>
        <p:sp>
          <p:nvSpPr>
            <p:cNvPr id="11278" name="Rectangle 9">
              <a:extLst>
                <a:ext uri="{FF2B5EF4-FFF2-40B4-BE49-F238E27FC236}">
                  <a16:creationId xmlns:a16="http://schemas.microsoft.com/office/drawing/2014/main" xmlns="" id="{E52D03B9-FE14-440C-903E-CA54161B2D76}"/>
                </a:ext>
              </a:extLst>
            </p:cNvPr>
            <p:cNvSpPr>
              <a:spLocks noChangeArrowheads="1"/>
            </p:cNvSpPr>
            <p:nvPr/>
          </p:nvSpPr>
          <p:spPr bwMode="auto">
            <a:xfrm>
              <a:off x="5318621" y="1461921"/>
              <a:ext cx="3069730" cy="153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Pompey escaped to Alexandria, the capital city of Egypt. Ptolemy ordered Pompey to be killed by the Egyptian military.</a:t>
              </a:r>
            </a:p>
          </p:txBody>
        </p:sp>
      </p:grpSp>
      <p:grpSp>
        <p:nvGrpSpPr>
          <p:cNvPr id="11" name="Group 10">
            <a:extLst>
              <a:ext uri="{FF2B5EF4-FFF2-40B4-BE49-F238E27FC236}">
                <a16:creationId xmlns:a16="http://schemas.microsoft.com/office/drawing/2014/main" xmlns="" id="{E4CCBC09-F12E-4D9E-A724-F204A8E8B981}"/>
              </a:ext>
            </a:extLst>
          </p:cNvPr>
          <p:cNvGrpSpPr>
            <a:grpSpLocks/>
          </p:cNvGrpSpPr>
          <p:nvPr/>
        </p:nvGrpSpPr>
        <p:grpSpPr bwMode="auto">
          <a:xfrm>
            <a:off x="755650" y="1392238"/>
            <a:ext cx="3695700" cy="1806575"/>
            <a:chOff x="755650" y="1392127"/>
            <a:chExt cx="3695579" cy="1807400"/>
          </a:xfrm>
        </p:grpSpPr>
        <p:sp>
          <p:nvSpPr>
            <p:cNvPr id="13" name="Rectangle 12">
              <a:extLst>
                <a:ext uri="{FF2B5EF4-FFF2-40B4-BE49-F238E27FC236}">
                  <a16:creationId xmlns:a16="http://schemas.microsoft.com/office/drawing/2014/main" xmlns="" id="{2C7D95ED-5CD3-4210-BA12-DBD8BAE6F8C6}"/>
                </a:ext>
              </a:extLst>
            </p:cNvPr>
            <p:cNvSpPr/>
            <p:nvPr/>
          </p:nvSpPr>
          <p:spPr>
            <a:xfrm>
              <a:off x="755650" y="1392127"/>
              <a:ext cx="3695579" cy="1807400"/>
            </a:xfrm>
            <a:prstGeom prst="rect">
              <a:avLst/>
            </a:prstGeom>
            <a:solidFill>
              <a:schemeClr val="bg1"/>
            </a:solid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anchor="ctr"/>
            <a:lstStyle/>
            <a:p>
              <a:pPr algn="ctr" eaLnBrk="1" fontAlgn="auto" hangingPunct="1">
                <a:spcBef>
                  <a:spcPts val="0"/>
                </a:spcBef>
                <a:spcAft>
                  <a:spcPts val="0"/>
                </a:spcAft>
                <a:defRPr/>
              </a:pPr>
              <a:endParaRPr lang="en-GB"/>
            </a:p>
          </p:txBody>
        </p:sp>
        <p:sp>
          <p:nvSpPr>
            <p:cNvPr id="11276" name="Rectangle 4">
              <a:extLst>
                <a:ext uri="{FF2B5EF4-FFF2-40B4-BE49-F238E27FC236}">
                  <a16:creationId xmlns:a16="http://schemas.microsoft.com/office/drawing/2014/main" xmlns="" id="{0E17DB01-54D3-4A3C-846A-F0CBA5518EA0}"/>
                </a:ext>
              </a:extLst>
            </p:cNvPr>
            <p:cNvSpPr>
              <a:spLocks noChangeArrowheads="1"/>
            </p:cNvSpPr>
            <p:nvPr/>
          </p:nvSpPr>
          <p:spPr bwMode="auto">
            <a:xfrm>
              <a:off x="763588" y="1511166"/>
              <a:ext cx="3346456" cy="153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In 48BC, there was conflict developing between the leader of Rome, Julius Caesar and Pompey (a military and </a:t>
              </a:r>
            </a:p>
            <a:p>
              <a:pPr eaLnBrk="1" hangingPunct="1">
                <a:lnSpc>
                  <a:spcPct val="100000"/>
                </a:lnSpc>
                <a:spcBef>
                  <a:spcPct val="0"/>
                </a:spcBef>
                <a:buFontTx/>
                <a:buNone/>
              </a:pPr>
              <a:r>
                <a:rPr lang="en-GB" altLang="en-US">
                  <a:solidFill>
                    <a:schemeClr val="tx1"/>
                  </a:solidFill>
                </a:rPr>
                <a:t>political leader).</a:t>
              </a:r>
            </a:p>
          </p:txBody>
        </p:sp>
      </p:grpSp>
      <p:grpSp>
        <p:nvGrpSpPr>
          <p:cNvPr id="16" name="Group 15">
            <a:extLst>
              <a:ext uri="{FF2B5EF4-FFF2-40B4-BE49-F238E27FC236}">
                <a16:creationId xmlns:a16="http://schemas.microsoft.com/office/drawing/2014/main" xmlns="" id="{BFEC96A6-12E6-4B61-AD16-397A59B7CC25}"/>
              </a:ext>
            </a:extLst>
          </p:cNvPr>
          <p:cNvGrpSpPr>
            <a:grpSpLocks/>
          </p:cNvGrpSpPr>
          <p:nvPr/>
        </p:nvGrpSpPr>
        <p:grpSpPr bwMode="auto">
          <a:xfrm>
            <a:off x="763588" y="3297238"/>
            <a:ext cx="3695700" cy="2820987"/>
            <a:chOff x="755650" y="3296783"/>
            <a:chExt cx="3695579" cy="2821500"/>
          </a:xfrm>
        </p:grpSpPr>
        <p:sp>
          <p:nvSpPr>
            <p:cNvPr id="14" name="Rectangle 13">
              <a:extLst>
                <a:ext uri="{FF2B5EF4-FFF2-40B4-BE49-F238E27FC236}">
                  <a16:creationId xmlns:a16="http://schemas.microsoft.com/office/drawing/2014/main" xmlns="" id="{003CB0D9-FD76-438D-8521-8E720E169604}"/>
                </a:ext>
              </a:extLst>
            </p:cNvPr>
            <p:cNvSpPr/>
            <p:nvPr/>
          </p:nvSpPr>
          <p:spPr>
            <a:xfrm>
              <a:off x="755650" y="3296783"/>
              <a:ext cx="3638431" cy="2821500"/>
            </a:xfrm>
            <a:prstGeom prst="rect">
              <a:avLst/>
            </a:prstGeom>
            <a:solidFill>
              <a:schemeClr val="bg1"/>
            </a:solid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anchor="ctr"/>
            <a:lstStyle/>
            <a:p>
              <a:pPr algn="ctr" eaLnBrk="1" fontAlgn="auto" hangingPunct="1">
                <a:spcBef>
                  <a:spcPts val="0"/>
                </a:spcBef>
                <a:spcAft>
                  <a:spcPts val="0"/>
                </a:spcAft>
                <a:defRPr/>
              </a:pPr>
              <a:endParaRPr lang="en-GB"/>
            </a:p>
          </p:txBody>
        </p:sp>
        <p:sp>
          <p:nvSpPr>
            <p:cNvPr id="11274" name="Rectangle 5">
              <a:extLst>
                <a:ext uri="{FF2B5EF4-FFF2-40B4-BE49-F238E27FC236}">
                  <a16:creationId xmlns:a16="http://schemas.microsoft.com/office/drawing/2014/main" xmlns="" id="{9F9DA843-3D11-4A17-9F69-A9359AE2E1FD}"/>
                </a:ext>
              </a:extLst>
            </p:cNvPr>
            <p:cNvSpPr>
              <a:spLocks noChangeArrowheads="1"/>
            </p:cNvSpPr>
            <p:nvPr/>
          </p:nvSpPr>
          <p:spPr bwMode="auto">
            <a:xfrm>
              <a:off x="755650" y="3421887"/>
              <a:ext cx="3695579" cy="263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Caesar arrived in </a:t>
              </a:r>
            </a:p>
            <a:p>
              <a:pPr eaLnBrk="1" hangingPunct="1">
                <a:lnSpc>
                  <a:spcPct val="100000"/>
                </a:lnSpc>
                <a:spcBef>
                  <a:spcPct val="0"/>
                </a:spcBef>
                <a:buFontTx/>
                <a:buNone/>
              </a:pPr>
              <a:r>
                <a:rPr lang="en-GB" altLang="en-US">
                  <a:solidFill>
                    <a:schemeClr val="tx1"/>
                  </a:solidFill>
                </a:rPr>
                <a:t>Alexandria. With help from </a:t>
              </a:r>
            </a:p>
            <a:p>
              <a:pPr eaLnBrk="1" hangingPunct="1">
                <a:lnSpc>
                  <a:spcPct val="100000"/>
                </a:lnSpc>
                <a:spcBef>
                  <a:spcPct val="0"/>
                </a:spcBef>
                <a:buFontTx/>
                <a:buNone/>
              </a:pPr>
              <a:r>
                <a:rPr lang="en-GB" altLang="en-US">
                  <a:solidFill>
                    <a:schemeClr val="tx1"/>
                  </a:solidFill>
                </a:rPr>
                <a:t>the Roman army, Cleopatra returned from exile in Syria </a:t>
              </a:r>
            </a:p>
            <a:p>
              <a:pPr eaLnBrk="1" hangingPunct="1">
                <a:lnSpc>
                  <a:spcPct val="100000"/>
                </a:lnSpc>
                <a:spcBef>
                  <a:spcPct val="0"/>
                </a:spcBef>
                <a:buFontTx/>
                <a:buNone/>
              </a:pPr>
              <a:r>
                <a:rPr lang="en-GB" altLang="en-US">
                  <a:solidFill>
                    <a:schemeClr val="tx1"/>
                  </a:solidFill>
                </a:rPr>
                <a:t>and was reinstated as queen. </a:t>
              </a:r>
            </a:p>
            <a:p>
              <a:pPr eaLnBrk="1" hangingPunct="1">
                <a:lnSpc>
                  <a:spcPct val="100000"/>
                </a:lnSpc>
                <a:spcBef>
                  <a:spcPct val="0"/>
                </a:spcBef>
                <a:buFontTx/>
                <a:buNone/>
              </a:pPr>
              <a:r>
                <a:rPr lang="en-GB" altLang="en-US">
                  <a:solidFill>
                    <a:schemeClr val="tx1"/>
                  </a:solidFill>
                </a:rPr>
                <a:t>The story goes that she was </a:t>
              </a:r>
            </a:p>
            <a:p>
              <a:pPr eaLnBrk="1" hangingPunct="1">
                <a:lnSpc>
                  <a:spcPct val="100000"/>
                </a:lnSpc>
                <a:spcBef>
                  <a:spcPct val="0"/>
                </a:spcBef>
                <a:buFontTx/>
                <a:buNone/>
              </a:pPr>
              <a:r>
                <a:rPr lang="en-GB" altLang="en-US">
                  <a:solidFill>
                    <a:schemeClr val="tx1"/>
                  </a:solidFill>
                </a:rPr>
                <a:t>smuggled into the palace </a:t>
              </a:r>
            </a:p>
            <a:p>
              <a:pPr eaLnBrk="1" hangingPunct="1">
                <a:lnSpc>
                  <a:spcPct val="100000"/>
                </a:lnSpc>
                <a:spcBef>
                  <a:spcPct val="0"/>
                </a:spcBef>
                <a:buFontTx/>
                <a:buNone/>
              </a:pPr>
              <a:r>
                <a:rPr lang="en-GB" altLang="en-US">
                  <a:solidFill>
                    <a:schemeClr val="tx1"/>
                  </a:solidFill>
                </a:rPr>
                <a:t>wrapped in a carpet, to </a:t>
              </a:r>
            </a:p>
            <a:p>
              <a:pPr eaLnBrk="1" hangingPunct="1">
                <a:lnSpc>
                  <a:spcPct val="100000"/>
                </a:lnSpc>
                <a:spcBef>
                  <a:spcPct val="0"/>
                </a:spcBef>
                <a:buFontTx/>
                <a:buNone/>
              </a:pPr>
              <a:r>
                <a:rPr lang="en-GB" altLang="en-US">
                  <a:solidFill>
                    <a:schemeClr val="tx1"/>
                  </a:solidFill>
                </a:rPr>
                <a:t>meet with Caesar.</a:t>
              </a:r>
            </a:p>
          </p:txBody>
        </p:sp>
      </p:grpSp>
      <p:pic>
        <p:nvPicPr>
          <p:cNvPr id="11272" name="Picture 1">
            <a:extLst>
              <a:ext uri="{FF2B5EF4-FFF2-40B4-BE49-F238E27FC236}">
                <a16:creationId xmlns:a16="http://schemas.microsoft.com/office/drawing/2014/main" xmlns="" id="{C353C580-F83D-41A3-9AE1-45C1E6BA93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2038" y="1528763"/>
            <a:ext cx="2911475"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233D24A-6F8A-4029-9240-35D4EA13D8EA}"/>
              </a:ext>
            </a:extLst>
          </p:cNvPr>
          <p:cNvSpPr/>
          <p:nvPr/>
        </p:nvSpPr>
        <p:spPr>
          <a:xfrm rot="16200000">
            <a:off x="4483894" y="2116932"/>
            <a:ext cx="161925" cy="7646987"/>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ectangle 13">
            <a:extLst>
              <a:ext uri="{FF2B5EF4-FFF2-40B4-BE49-F238E27FC236}">
                <a16:creationId xmlns:a16="http://schemas.microsoft.com/office/drawing/2014/main" xmlns="" id="{1D48D760-97A3-4FCA-A124-0E9EF59BAB10}"/>
              </a:ext>
            </a:extLst>
          </p:cNvPr>
          <p:cNvSpPr/>
          <p:nvPr/>
        </p:nvSpPr>
        <p:spPr>
          <a:xfrm>
            <a:off x="741363" y="1449388"/>
            <a:ext cx="1028700" cy="4546600"/>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2">
            <a:extLst>
              <a:ext uri="{FF2B5EF4-FFF2-40B4-BE49-F238E27FC236}">
                <a16:creationId xmlns:a16="http://schemas.microsoft.com/office/drawing/2014/main" xmlns="" id="{DD06CABA-D7CE-400B-A915-14283CD5018B}"/>
              </a:ext>
            </a:extLst>
          </p:cNvPr>
          <p:cNvSpPr/>
          <p:nvPr/>
        </p:nvSpPr>
        <p:spPr>
          <a:xfrm>
            <a:off x="7359650" y="1425575"/>
            <a:ext cx="1028700" cy="4591050"/>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293" name="Picture 2">
            <a:extLst>
              <a:ext uri="{FF2B5EF4-FFF2-40B4-BE49-F238E27FC236}">
                <a16:creationId xmlns:a16="http://schemas.microsoft.com/office/drawing/2014/main" xmlns="" id="{E0771EC6-C660-4961-9448-98801E03ED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6113" y="1473200"/>
            <a:ext cx="5297487" cy="4264025"/>
          </a:xfrm>
          <a:prstGeom prst="rect">
            <a:avLst/>
          </a:prstGeom>
          <a:noFill/>
          <a:ln w="38100">
            <a:solidFill>
              <a:srgbClr val="FAB001"/>
            </a:solidFill>
            <a:miter lim="800000"/>
            <a:headEnd/>
            <a:tailEnd/>
          </a:ln>
          <a:extLst>
            <a:ext uri="{909E8E84-426E-40DD-AFC4-6F175D3DCCD1}">
              <a14:hiddenFill xmlns:a14="http://schemas.microsoft.com/office/drawing/2010/main">
                <a:solidFill>
                  <a:srgbClr val="FFFFFF"/>
                </a:solidFill>
              </a14:hiddenFill>
            </a:ext>
          </a:extLst>
        </p:spPr>
      </p:pic>
      <p:sp>
        <p:nvSpPr>
          <p:cNvPr id="12294" name="Title 20">
            <a:extLst>
              <a:ext uri="{FF2B5EF4-FFF2-40B4-BE49-F238E27FC236}">
                <a16:creationId xmlns:a16="http://schemas.microsoft.com/office/drawing/2014/main" xmlns="" id="{3FA5840E-5C7F-4B4D-AC02-56CA8B7C3C7E}"/>
              </a:ext>
            </a:extLst>
          </p:cNvPr>
          <p:cNvSpPr>
            <a:spLocks noGrp="1"/>
          </p:cNvSpPr>
          <p:nvPr>
            <p:ph type="title"/>
          </p:nvPr>
        </p:nvSpPr>
        <p:spPr>
          <a:xfrm>
            <a:off x="457200" y="479425"/>
            <a:ext cx="8220075" cy="993775"/>
          </a:xfrm>
        </p:spPr>
        <p:txBody>
          <a:bodyPr/>
          <a:lstStyle/>
          <a:p>
            <a:pPr eaLnBrk="1" hangingPunct="1"/>
            <a:r>
              <a:rPr lang="en-GB" altLang="en-US" sz="3600"/>
              <a:t>All Change</a:t>
            </a:r>
          </a:p>
        </p:txBody>
      </p:sp>
      <p:grpSp>
        <p:nvGrpSpPr>
          <p:cNvPr id="10" name="Group 9">
            <a:extLst>
              <a:ext uri="{FF2B5EF4-FFF2-40B4-BE49-F238E27FC236}">
                <a16:creationId xmlns:a16="http://schemas.microsoft.com/office/drawing/2014/main" xmlns="" id="{42204ABB-CB54-4A4D-B0B4-0C6A12964538}"/>
              </a:ext>
            </a:extLst>
          </p:cNvPr>
          <p:cNvGrpSpPr>
            <a:grpSpLocks/>
          </p:cNvGrpSpPr>
          <p:nvPr/>
        </p:nvGrpSpPr>
        <p:grpSpPr bwMode="auto">
          <a:xfrm>
            <a:off x="755650" y="4659313"/>
            <a:ext cx="3630613" cy="1336675"/>
            <a:chOff x="755650" y="4115790"/>
            <a:chExt cx="3630083" cy="1336744"/>
          </a:xfrm>
        </p:grpSpPr>
        <p:sp>
          <p:nvSpPr>
            <p:cNvPr id="11" name="Rectangle 10">
              <a:extLst>
                <a:ext uri="{FF2B5EF4-FFF2-40B4-BE49-F238E27FC236}">
                  <a16:creationId xmlns:a16="http://schemas.microsoft.com/office/drawing/2014/main" xmlns="" id="{CEA63C85-2F47-419C-A540-E3E69E378AB1}"/>
                </a:ext>
              </a:extLst>
            </p:cNvPr>
            <p:cNvSpPr/>
            <p:nvPr/>
          </p:nvSpPr>
          <p:spPr>
            <a:xfrm>
              <a:off x="755650" y="4115790"/>
              <a:ext cx="3630083" cy="1336744"/>
            </a:xfrm>
            <a:prstGeom prst="rect">
              <a:avLst/>
            </a:prstGeom>
            <a:solidFill>
              <a:schemeClr val="bg1"/>
            </a:solid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anchor="ctr"/>
            <a:lstStyle/>
            <a:p>
              <a:pPr algn="ctr" eaLnBrk="1" fontAlgn="auto" hangingPunct="1">
                <a:spcBef>
                  <a:spcPts val="0"/>
                </a:spcBef>
                <a:spcAft>
                  <a:spcPts val="0"/>
                </a:spcAft>
                <a:defRPr/>
              </a:pPr>
              <a:endParaRPr lang="en-GB"/>
            </a:p>
          </p:txBody>
        </p:sp>
        <p:sp>
          <p:nvSpPr>
            <p:cNvPr id="12303" name="Rectangle 5">
              <a:extLst>
                <a:ext uri="{FF2B5EF4-FFF2-40B4-BE49-F238E27FC236}">
                  <a16:creationId xmlns:a16="http://schemas.microsoft.com/office/drawing/2014/main" xmlns="" id="{24A4A579-5733-47ED-8E91-1451D827BE2D}"/>
                </a:ext>
              </a:extLst>
            </p:cNvPr>
            <p:cNvSpPr>
              <a:spLocks noChangeArrowheads="1"/>
            </p:cNvSpPr>
            <p:nvPr/>
          </p:nvSpPr>
          <p:spPr bwMode="auto">
            <a:xfrm>
              <a:off x="755650" y="4179637"/>
              <a:ext cx="36300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Around that time, Ptolemy XIV died in mysterious circumstances that meant Cleopatra could make her three-year-old son co-regent.</a:t>
              </a:r>
            </a:p>
          </p:txBody>
        </p:sp>
      </p:grpSp>
      <p:grpSp>
        <p:nvGrpSpPr>
          <p:cNvPr id="4" name="Group 3">
            <a:extLst>
              <a:ext uri="{FF2B5EF4-FFF2-40B4-BE49-F238E27FC236}">
                <a16:creationId xmlns:a16="http://schemas.microsoft.com/office/drawing/2014/main" xmlns="" id="{2262342E-99BA-4F8F-9310-D964DA6294BB}"/>
              </a:ext>
            </a:extLst>
          </p:cNvPr>
          <p:cNvGrpSpPr>
            <a:grpSpLocks/>
          </p:cNvGrpSpPr>
          <p:nvPr/>
        </p:nvGrpSpPr>
        <p:grpSpPr bwMode="auto">
          <a:xfrm>
            <a:off x="5148263" y="1450975"/>
            <a:ext cx="3240087" cy="1901825"/>
            <a:chOff x="5147731" y="1426091"/>
            <a:chExt cx="3240618" cy="1901310"/>
          </a:xfrm>
        </p:grpSpPr>
        <p:sp>
          <p:nvSpPr>
            <p:cNvPr id="9" name="Rectangle 8">
              <a:extLst>
                <a:ext uri="{FF2B5EF4-FFF2-40B4-BE49-F238E27FC236}">
                  <a16:creationId xmlns:a16="http://schemas.microsoft.com/office/drawing/2014/main" xmlns="" id="{7A1BD015-9364-45B6-8B4C-CAB9E6A0C753}"/>
                </a:ext>
              </a:extLst>
            </p:cNvPr>
            <p:cNvSpPr/>
            <p:nvPr/>
          </p:nvSpPr>
          <p:spPr>
            <a:xfrm>
              <a:off x="5147731" y="1426091"/>
              <a:ext cx="3240618" cy="1901310"/>
            </a:xfrm>
            <a:prstGeom prst="rect">
              <a:avLst/>
            </a:prstGeom>
            <a:solidFill>
              <a:schemeClr val="bg1"/>
            </a:solid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anchor="ctr"/>
            <a:lstStyle/>
            <a:p>
              <a:pPr algn="ctr" eaLnBrk="1" fontAlgn="auto" hangingPunct="1">
                <a:spcBef>
                  <a:spcPts val="0"/>
                </a:spcBef>
                <a:spcAft>
                  <a:spcPts val="0"/>
                </a:spcAft>
                <a:defRPr/>
              </a:pPr>
              <a:endParaRPr lang="en-GB"/>
            </a:p>
          </p:txBody>
        </p:sp>
        <p:sp>
          <p:nvSpPr>
            <p:cNvPr id="12301" name="Rectangle 1">
              <a:extLst>
                <a:ext uri="{FF2B5EF4-FFF2-40B4-BE49-F238E27FC236}">
                  <a16:creationId xmlns:a16="http://schemas.microsoft.com/office/drawing/2014/main" xmlns="" id="{9AEC9B71-5CC3-4025-8772-FB796D654401}"/>
                </a:ext>
              </a:extLst>
            </p:cNvPr>
            <p:cNvSpPr>
              <a:spLocks noChangeArrowheads="1"/>
            </p:cNvSpPr>
            <p:nvPr/>
          </p:nvSpPr>
          <p:spPr bwMode="auto">
            <a:xfrm>
              <a:off x="5223947" y="1485358"/>
              <a:ext cx="3122067" cy="175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After some time, Caesar left Egypt and returned to Rome. Cleopatra followed with her son but when Caesar was assassinated in 45BC, she returned to Egypt. </a:t>
              </a:r>
            </a:p>
          </p:txBody>
        </p:sp>
      </p:grpSp>
      <p:grpSp>
        <p:nvGrpSpPr>
          <p:cNvPr id="12297" name="Group 11">
            <a:extLst>
              <a:ext uri="{FF2B5EF4-FFF2-40B4-BE49-F238E27FC236}">
                <a16:creationId xmlns:a16="http://schemas.microsoft.com/office/drawing/2014/main" xmlns="" id="{8DCBFDA5-DA1D-4590-8A20-094FAEBC253E}"/>
              </a:ext>
            </a:extLst>
          </p:cNvPr>
          <p:cNvGrpSpPr>
            <a:grpSpLocks/>
          </p:cNvGrpSpPr>
          <p:nvPr/>
        </p:nvGrpSpPr>
        <p:grpSpPr bwMode="auto">
          <a:xfrm>
            <a:off x="755650" y="1425575"/>
            <a:ext cx="1868488" cy="2638425"/>
            <a:chOff x="755651" y="1426090"/>
            <a:chExt cx="1869016" cy="2638396"/>
          </a:xfrm>
        </p:grpSpPr>
        <p:sp>
          <p:nvSpPr>
            <p:cNvPr id="8" name="Rectangle 7">
              <a:extLst>
                <a:ext uri="{FF2B5EF4-FFF2-40B4-BE49-F238E27FC236}">
                  <a16:creationId xmlns:a16="http://schemas.microsoft.com/office/drawing/2014/main" xmlns="" id="{8ADB5291-8170-42CD-9C72-CFCB05AC7D69}"/>
                </a:ext>
              </a:extLst>
            </p:cNvPr>
            <p:cNvSpPr/>
            <p:nvPr/>
          </p:nvSpPr>
          <p:spPr>
            <a:xfrm>
              <a:off x="755651" y="1451490"/>
              <a:ext cx="1869016" cy="2409799"/>
            </a:xfrm>
            <a:prstGeom prst="rect">
              <a:avLst/>
            </a:prstGeom>
            <a:solidFill>
              <a:schemeClr val="bg1"/>
            </a:solid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anchor="ctr"/>
            <a:lstStyle/>
            <a:p>
              <a:pPr algn="ctr" eaLnBrk="1" fontAlgn="auto" hangingPunct="1">
                <a:spcBef>
                  <a:spcPts val="0"/>
                </a:spcBef>
                <a:spcAft>
                  <a:spcPts val="0"/>
                </a:spcAft>
                <a:defRPr/>
              </a:pPr>
              <a:endParaRPr lang="en-GB"/>
            </a:p>
          </p:txBody>
        </p:sp>
        <p:sp>
          <p:nvSpPr>
            <p:cNvPr id="12299" name="Rectangle 4">
              <a:extLst>
                <a:ext uri="{FF2B5EF4-FFF2-40B4-BE49-F238E27FC236}">
                  <a16:creationId xmlns:a16="http://schemas.microsoft.com/office/drawing/2014/main" xmlns="" id="{56462E7F-4CDE-486E-8F03-8E00190FEE04}"/>
                </a:ext>
              </a:extLst>
            </p:cNvPr>
            <p:cNvSpPr>
              <a:spLocks noChangeArrowheads="1"/>
            </p:cNvSpPr>
            <p:nvPr/>
          </p:nvSpPr>
          <p:spPr bwMode="auto">
            <a:xfrm>
              <a:off x="857250" y="1426090"/>
              <a:ext cx="1708150" cy="263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Caesar began a relationship with Cleopatra and in 47BC, she gave birth to his son, Caesarion, also referred to as Little Caesar.</a:t>
              </a:r>
            </a:p>
            <a:p>
              <a:pPr eaLnBrk="1" hangingPunct="1">
                <a:lnSpc>
                  <a:spcPct val="100000"/>
                </a:lnSpc>
                <a:spcBef>
                  <a:spcPct val="0"/>
                </a:spcBef>
                <a:buFontTx/>
                <a:buNone/>
              </a:pPr>
              <a:endParaRPr lang="en-GB" alt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3CC9DC5-004D-4B25-B4FB-52A62F1D40A9}"/>
              </a:ext>
            </a:extLst>
          </p:cNvPr>
          <p:cNvSpPr/>
          <p:nvPr/>
        </p:nvSpPr>
        <p:spPr>
          <a:xfrm>
            <a:off x="5857875" y="1423988"/>
            <a:ext cx="2530475" cy="4625975"/>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5" name="Title 20">
            <a:extLst>
              <a:ext uri="{FF2B5EF4-FFF2-40B4-BE49-F238E27FC236}">
                <a16:creationId xmlns:a16="http://schemas.microsoft.com/office/drawing/2014/main" xmlns="" id="{ACC1A920-9DA0-47B7-BA35-D268B0FAA695}"/>
              </a:ext>
            </a:extLst>
          </p:cNvPr>
          <p:cNvSpPr>
            <a:spLocks noGrp="1"/>
          </p:cNvSpPr>
          <p:nvPr>
            <p:ph type="title"/>
          </p:nvPr>
        </p:nvSpPr>
        <p:spPr>
          <a:xfrm>
            <a:off x="457200" y="479425"/>
            <a:ext cx="8220075" cy="993775"/>
          </a:xfrm>
        </p:spPr>
        <p:txBody>
          <a:bodyPr/>
          <a:lstStyle/>
          <a:p>
            <a:pPr eaLnBrk="1" hangingPunct="1"/>
            <a:r>
              <a:rPr lang="en-GB" altLang="en-US" sz="3600"/>
              <a:t>Mark Antony</a:t>
            </a:r>
          </a:p>
        </p:txBody>
      </p:sp>
      <p:sp>
        <p:nvSpPr>
          <p:cNvPr id="13316" name="Rectangle 4">
            <a:extLst>
              <a:ext uri="{FF2B5EF4-FFF2-40B4-BE49-F238E27FC236}">
                <a16:creationId xmlns:a16="http://schemas.microsoft.com/office/drawing/2014/main" xmlns="" id="{7153F37E-EEC4-4147-94ED-5DED2728ADF0}"/>
              </a:ext>
            </a:extLst>
          </p:cNvPr>
          <p:cNvSpPr>
            <a:spLocks noChangeArrowheads="1"/>
          </p:cNvSpPr>
          <p:nvPr/>
        </p:nvSpPr>
        <p:spPr bwMode="auto">
          <a:xfrm>
            <a:off x="755650" y="1433513"/>
            <a:ext cx="5102225" cy="976312"/>
          </a:xfrm>
          <a:prstGeom prst="rect">
            <a:avLst/>
          </a:prstGeom>
          <a:noFill/>
          <a:ln w="38100">
            <a:solidFill>
              <a:srgbClr val="FAB001"/>
            </a:solidFill>
            <a:miter lim="800000"/>
            <a:headEnd/>
            <a:tailEnd/>
          </a:ln>
          <a:extLst>
            <a:ext uri="{909E8E84-426E-40DD-AFC4-6F175D3DCCD1}">
              <a14:hiddenFill xmlns:a14="http://schemas.microsoft.com/office/drawing/2010/main">
                <a:solidFill>
                  <a:srgbClr val="FFFFFF"/>
                </a:solidFill>
              </a14:hiddenFill>
            </a:ext>
          </a:extLst>
        </p:spPr>
        <p:txBody>
          <a:bodyPr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In 41BC, there was conflict between Caesar’s allies, Mark Antony and Octavian, and the two men who murdered Caesar, Brutus and Cassius.</a:t>
            </a:r>
          </a:p>
        </p:txBody>
      </p:sp>
      <p:grpSp>
        <p:nvGrpSpPr>
          <p:cNvPr id="8" name="Group 7">
            <a:extLst>
              <a:ext uri="{FF2B5EF4-FFF2-40B4-BE49-F238E27FC236}">
                <a16:creationId xmlns:a16="http://schemas.microsoft.com/office/drawing/2014/main" xmlns="" id="{DD06D58A-3002-473A-ACEF-D2A792890C05}"/>
              </a:ext>
            </a:extLst>
          </p:cNvPr>
          <p:cNvGrpSpPr>
            <a:grpSpLocks/>
          </p:cNvGrpSpPr>
          <p:nvPr/>
        </p:nvGrpSpPr>
        <p:grpSpPr bwMode="auto">
          <a:xfrm>
            <a:off x="755650" y="4221163"/>
            <a:ext cx="5999163" cy="1836737"/>
            <a:chOff x="755648" y="4220444"/>
            <a:chExt cx="5998833" cy="1837456"/>
          </a:xfrm>
        </p:grpSpPr>
        <p:sp>
          <p:nvSpPr>
            <p:cNvPr id="9" name="Rectangle 8">
              <a:extLst>
                <a:ext uri="{FF2B5EF4-FFF2-40B4-BE49-F238E27FC236}">
                  <a16:creationId xmlns:a16="http://schemas.microsoft.com/office/drawing/2014/main" xmlns="" id="{2CDE6490-B960-4B54-85FF-CC9786C0CC85}"/>
                </a:ext>
              </a:extLst>
            </p:cNvPr>
            <p:cNvSpPr/>
            <p:nvPr/>
          </p:nvSpPr>
          <p:spPr>
            <a:xfrm>
              <a:off x="755648" y="4220444"/>
              <a:ext cx="5998833" cy="1829516"/>
            </a:xfrm>
            <a:prstGeom prst="rect">
              <a:avLst/>
            </a:prstGeom>
            <a:no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anchor="ctr"/>
            <a:lstStyle/>
            <a:p>
              <a:pPr algn="ctr" eaLnBrk="1" fontAlgn="auto" hangingPunct="1">
                <a:spcBef>
                  <a:spcPts val="0"/>
                </a:spcBef>
                <a:spcAft>
                  <a:spcPts val="0"/>
                </a:spcAft>
                <a:defRPr/>
              </a:pPr>
              <a:endParaRPr lang="en-GB"/>
            </a:p>
          </p:txBody>
        </p:sp>
        <p:sp>
          <p:nvSpPr>
            <p:cNvPr id="13321" name="Rectangle 5">
              <a:extLst>
                <a:ext uri="{FF2B5EF4-FFF2-40B4-BE49-F238E27FC236}">
                  <a16:creationId xmlns:a16="http://schemas.microsoft.com/office/drawing/2014/main" xmlns="" id="{9C277B6C-4B77-4BBA-9599-D51766CE9FD5}"/>
                </a:ext>
              </a:extLst>
            </p:cNvPr>
            <p:cNvSpPr>
              <a:spLocks noChangeArrowheads="1"/>
            </p:cNvSpPr>
            <p:nvPr/>
          </p:nvSpPr>
          <p:spPr bwMode="auto">
            <a:xfrm>
              <a:off x="755650" y="4250500"/>
              <a:ext cx="3901431" cy="18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Mark Antony requested a meeting with Cleopatra. According to a written source, she sailed on a golden barge with silver oars to the Turkish coast, dressed in robes like the goddess Isis, to meet him.</a:t>
              </a:r>
            </a:p>
          </p:txBody>
        </p:sp>
      </p:grpSp>
      <p:pic>
        <p:nvPicPr>
          <p:cNvPr id="3" name="Picture 2">
            <a:extLst>
              <a:ext uri="{FF2B5EF4-FFF2-40B4-BE49-F238E27FC236}">
                <a16:creationId xmlns:a16="http://schemas.microsoft.com/office/drawing/2014/main" xmlns="" id="{61A95086-0360-4732-A97C-A49A83014B36}"/>
              </a:ext>
            </a:extLst>
          </p:cNvPr>
          <p:cNvPicPr>
            <a:picLocks noChangeAspect="1"/>
          </p:cNvPicPr>
          <p:nvPr/>
        </p:nvPicPr>
        <p:blipFill rotWithShape="1">
          <a:blip r:embed="rId2"/>
          <a:srcRect l="-1" r="25543"/>
          <a:stretch/>
        </p:blipFill>
        <p:spPr>
          <a:xfrm>
            <a:off x="4577687" y="1691914"/>
            <a:ext cx="4121907" cy="4715557"/>
          </a:xfrm>
          <a:prstGeom prst="roundRect">
            <a:avLst>
              <a:gd name="adj" fmla="val 3615"/>
            </a:avLst>
          </a:prstGeom>
        </p:spPr>
      </p:pic>
      <p:sp>
        <p:nvSpPr>
          <p:cNvPr id="4" name="Rectangle 3">
            <a:extLst>
              <a:ext uri="{FF2B5EF4-FFF2-40B4-BE49-F238E27FC236}">
                <a16:creationId xmlns:a16="http://schemas.microsoft.com/office/drawing/2014/main" xmlns="" id="{BF693803-F52A-4FAC-AEE1-53E821BDAD82}"/>
              </a:ext>
            </a:extLst>
          </p:cNvPr>
          <p:cNvSpPr>
            <a:spLocks noChangeArrowheads="1"/>
          </p:cNvSpPr>
          <p:nvPr/>
        </p:nvSpPr>
        <p:spPr bwMode="auto">
          <a:xfrm>
            <a:off x="755650" y="2549525"/>
            <a:ext cx="5102225" cy="1530350"/>
          </a:xfrm>
          <a:prstGeom prst="rect">
            <a:avLst/>
          </a:prstGeom>
          <a:noFill/>
          <a:ln w="38100">
            <a:solidFill>
              <a:srgbClr val="FAB001"/>
            </a:solidFill>
            <a:miter lim="800000"/>
            <a:headEnd/>
            <a:tailEnd/>
          </a:ln>
          <a:extLst>
            <a:ext uri="{909E8E84-426E-40DD-AFC4-6F175D3DCCD1}">
              <a14:hiddenFill xmlns:a14="http://schemas.microsoft.com/office/drawing/2010/main">
                <a:solidFill>
                  <a:srgbClr val="FFFFFF"/>
                </a:solidFill>
              </a14:hiddenFill>
            </a:ext>
          </a:extLst>
        </p:spPr>
        <p:txBody>
          <a:bodyPr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Both sides requested support from Egypt and eventually, Cleopatra sent an army to help Caesar's allies. Mark Antony and Octavian were victorious and divided the power in Rome between themselves.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0">
            <a:extLst>
              <a:ext uri="{FF2B5EF4-FFF2-40B4-BE49-F238E27FC236}">
                <a16:creationId xmlns:a16="http://schemas.microsoft.com/office/drawing/2014/main" xmlns="" id="{15082CC0-5E2A-4CFD-93DF-A4921269919D}"/>
              </a:ext>
            </a:extLst>
          </p:cNvPr>
          <p:cNvGrpSpPr>
            <a:grpSpLocks/>
          </p:cNvGrpSpPr>
          <p:nvPr/>
        </p:nvGrpSpPr>
        <p:grpSpPr bwMode="auto">
          <a:xfrm>
            <a:off x="755650" y="1485900"/>
            <a:ext cx="5999163" cy="1084263"/>
            <a:chOff x="755648" y="1486515"/>
            <a:chExt cx="5998835" cy="1084158"/>
          </a:xfrm>
        </p:grpSpPr>
        <p:sp>
          <p:nvSpPr>
            <p:cNvPr id="9" name="Rectangle 8">
              <a:extLst>
                <a:ext uri="{FF2B5EF4-FFF2-40B4-BE49-F238E27FC236}">
                  <a16:creationId xmlns:a16="http://schemas.microsoft.com/office/drawing/2014/main" xmlns="" id="{8F00D3E3-28E4-4270-8E0A-40452471E0AE}"/>
                </a:ext>
              </a:extLst>
            </p:cNvPr>
            <p:cNvSpPr/>
            <p:nvPr/>
          </p:nvSpPr>
          <p:spPr>
            <a:xfrm>
              <a:off x="755648" y="1486515"/>
              <a:ext cx="5998835" cy="1084158"/>
            </a:xfrm>
            <a:prstGeom prst="rect">
              <a:avLst/>
            </a:prstGeom>
            <a:no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anchor="ctr"/>
            <a:lstStyle/>
            <a:p>
              <a:pPr algn="ctr" eaLnBrk="1" fontAlgn="auto" hangingPunct="1">
                <a:spcBef>
                  <a:spcPts val="0"/>
                </a:spcBef>
                <a:spcAft>
                  <a:spcPts val="0"/>
                </a:spcAft>
                <a:defRPr/>
              </a:pPr>
              <a:endParaRPr lang="en-GB"/>
            </a:p>
          </p:txBody>
        </p:sp>
        <p:sp>
          <p:nvSpPr>
            <p:cNvPr id="14350" name="Rectangle 4">
              <a:extLst>
                <a:ext uri="{FF2B5EF4-FFF2-40B4-BE49-F238E27FC236}">
                  <a16:creationId xmlns:a16="http://schemas.microsoft.com/office/drawing/2014/main" xmlns="" id="{DA3AF8BD-AA38-43F4-9B6C-1A75737F1394}"/>
                </a:ext>
              </a:extLst>
            </p:cNvPr>
            <p:cNvSpPr>
              <a:spLocks noChangeArrowheads="1"/>
            </p:cNvSpPr>
            <p:nvPr/>
          </p:nvSpPr>
          <p:spPr bwMode="auto">
            <a:xfrm>
              <a:off x="755648" y="1493162"/>
              <a:ext cx="4972291" cy="97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Mark Antony was entranced by Cleopatra and he promised to support her. He returned to Egypt with her, leaving his family in Rome.</a:t>
              </a:r>
            </a:p>
          </p:txBody>
        </p:sp>
      </p:grpSp>
      <p:sp>
        <p:nvSpPr>
          <p:cNvPr id="16" name="Rectangle 15">
            <a:extLst>
              <a:ext uri="{FF2B5EF4-FFF2-40B4-BE49-F238E27FC236}">
                <a16:creationId xmlns:a16="http://schemas.microsoft.com/office/drawing/2014/main" xmlns="" id="{4B32302F-E029-453A-9B2C-43FD59490E72}"/>
              </a:ext>
            </a:extLst>
          </p:cNvPr>
          <p:cNvSpPr/>
          <p:nvPr/>
        </p:nvSpPr>
        <p:spPr>
          <a:xfrm>
            <a:off x="742950" y="4632325"/>
            <a:ext cx="5786438" cy="1458913"/>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Rectangle 7">
            <a:extLst>
              <a:ext uri="{FF2B5EF4-FFF2-40B4-BE49-F238E27FC236}">
                <a16:creationId xmlns:a16="http://schemas.microsoft.com/office/drawing/2014/main" xmlns="" id="{3F3F04F8-E76F-498E-BC2A-1B5B19671EE9}"/>
              </a:ext>
            </a:extLst>
          </p:cNvPr>
          <p:cNvSpPr/>
          <p:nvPr/>
        </p:nvSpPr>
        <p:spPr>
          <a:xfrm>
            <a:off x="5781675" y="1493838"/>
            <a:ext cx="2603500" cy="4564062"/>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4" name="Group 13">
            <a:extLst>
              <a:ext uri="{FF2B5EF4-FFF2-40B4-BE49-F238E27FC236}">
                <a16:creationId xmlns:a16="http://schemas.microsoft.com/office/drawing/2014/main" xmlns="" id="{E8184879-164F-4D2C-B10A-1A4AD4230169}"/>
              </a:ext>
            </a:extLst>
          </p:cNvPr>
          <p:cNvGrpSpPr>
            <a:grpSpLocks/>
          </p:cNvGrpSpPr>
          <p:nvPr/>
        </p:nvGrpSpPr>
        <p:grpSpPr bwMode="auto">
          <a:xfrm>
            <a:off x="755650" y="2725738"/>
            <a:ext cx="2324100" cy="2795587"/>
            <a:chOff x="755651" y="3088110"/>
            <a:chExt cx="2323552" cy="2795104"/>
          </a:xfrm>
        </p:grpSpPr>
        <p:sp>
          <p:nvSpPr>
            <p:cNvPr id="12" name="Rectangle 11">
              <a:extLst>
                <a:ext uri="{FF2B5EF4-FFF2-40B4-BE49-F238E27FC236}">
                  <a16:creationId xmlns:a16="http://schemas.microsoft.com/office/drawing/2014/main" xmlns="" id="{35A4669C-C0B4-4366-BDE5-839398907808}"/>
                </a:ext>
              </a:extLst>
            </p:cNvPr>
            <p:cNvSpPr/>
            <p:nvPr/>
          </p:nvSpPr>
          <p:spPr>
            <a:xfrm>
              <a:off x="755651" y="3088110"/>
              <a:ext cx="2323552" cy="2795104"/>
            </a:xfrm>
            <a:prstGeom prst="rect">
              <a:avLst/>
            </a:prstGeom>
            <a:no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anchor="ctr"/>
            <a:lstStyle/>
            <a:p>
              <a:pPr algn="ctr" eaLnBrk="1" fontAlgn="auto" hangingPunct="1">
                <a:spcBef>
                  <a:spcPts val="0"/>
                </a:spcBef>
                <a:spcAft>
                  <a:spcPts val="0"/>
                </a:spcAft>
                <a:defRPr/>
              </a:pPr>
              <a:endParaRPr lang="en-GB"/>
            </a:p>
          </p:txBody>
        </p:sp>
        <p:sp>
          <p:nvSpPr>
            <p:cNvPr id="14348" name="Rectangle 9">
              <a:extLst>
                <a:ext uri="{FF2B5EF4-FFF2-40B4-BE49-F238E27FC236}">
                  <a16:creationId xmlns:a16="http://schemas.microsoft.com/office/drawing/2014/main" xmlns="" id="{50897768-9606-4CDF-A358-71927E9AC45F}"/>
                </a:ext>
              </a:extLst>
            </p:cNvPr>
            <p:cNvSpPr>
              <a:spLocks noChangeArrowheads="1"/>
            </p:cNvSpPr>
            <p:nvPr/>
          </p:nvSpPr>
          <p:spPr bwMode="auto">
            <a:xfrm>
              <a:off x="809972" y="3118790"/>
              <a:ext cx="21803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Cleopatra later gave birth to twins; Alexander Helios (meaning sun) and Cleopatra Selene (meaning moon).</a:t>
              </a:r>
            </a:p>
          </p:txBody>
        </p:sp>
      </p:grpSp>
      <p:sp>
        <p:nvSpPr>
          <p:cNvPr id="14342" name="Title 20">
            <a:extLst>
              <a:ext uri="{FF2B5EF4-FFF2-40B4-BE49-F238E27FC236}">
                <a16:creationId xmlns:a16="http://schemas.microsoft.com/office/drawing/2014/main" xmlns="" id="{13AF4071-04B1-4F90-B627-BBB310549D01}"/>
              </a:ext>
            </a:extLst>
          </p:cNvPr>
          <p:cNvSpPr>
            <a:spLocks noGrp="1"/>
          </p:cNvSpPr>
          <p:nvPr>
            <p:ph type="title"/>
          </p:nvPr>
        </p:nvSpPr>
        <p:spPr>
          <a:xfrm>
            <a:off x="457200" y="479425"/>
            <a:ext cx="8220075" cy="993775"/>
          </a:xfrm>
        </p:spPr>
        <p:txBody>
          <a:bodyPr/>
          <a:lstStyle/>
          <a:p>
            <a:pPr eaLnBrk="1" hangingPunct="1"/>
            <a:r>
              <a:rPr lang="en-GB" altLang="en-US" sz="3600"/>
              <a:t>Cleopatra’s Children</a:t>
            </a:r>
          </a:p>
        </p:txBody>
      </p:sp>
      <p:grpSp>
        <p:nvGrpSpPr>
          <p:cNvPr id="15" name="Group 14">
            <a:extLst>
              <a:ext uri="{FF2B5EF4-FFF2-40B4-BE49-F238E27FC236}">
                <a16:creationId xmlns:a16="http://schemas.microsoft.com/office/drawing/2014/main" xmlns="" id="{7CC1CF1B-9B8A-4F2E-B808-249F814CE474}"/>
              </a:ext>
            </a:extLst>
          </p:cNvPr>
          <p:cNvGrpSpPr>
            <a:grpSpLocks/>
          </p:cNvGrpSpPr>
          <p:nvPr/>
        </p:nvGrpSpPr>
        <p:grpSpPr bwMode="auto">
          <a:xfrm>
            <a:off x="3144838" y="2725738"/>
            <a:ext cx="1876425" cy="2655887"/>
            <a:chOff x="3145612" y="2725805"/>
            <a:chExt cx="1874962" cy="2656580"/>
          </a:xfrm>
        </p:grpSpPr>
        <p:sp>
          <p:nvSpPr>
            <p:cNvPr id="13" name="Rectangle 12">
              <a:extLst>
                <a:ext uri="{FF2B5EF4-FFF2-40B4-BE49-F238E27FC236}">
                  <a16:creationId xmlns:a16="http://schemas.microsoft.com/office/drawing/2014/main" xmlns="" id="{7A1C657E-33E0-4F3E-8F9E-B61B95C251F9}"/>
                </a:ext>
              </a:extLst>
            </p:cNvPr>
            <p:cNvSpPr/>
            <p:nvPr/>
          </p:nvSpPr>
          <p:spPr>
            <a:xfrm>
              <a:off x="3242373" y="2725805"/>
              <a:ext cx="1778201" cy="2656580"/>
            </a:xfrm>
            <a:prstGeom prst="rect">
              <a:avLst/>
            </a:prstGeom>
            <a:no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anchor="ctr"/>
            <a:lstStyle/>
            <a:p>
              <a:pPr algn="ctr" eaLnBrk="1" fontAlgn="auto" hangingPunct="1">
                <a:spcBef>
                  <a:spcPts val="0"/>
                </a:spcBef>
                <a:spcAft>
                  <a:spcPts val="0"/>
                </a:spcAft>
                <a:defRPr/>
              </a:pPr>
              <a:endParaRPr lang="en-GB"/>
            </a:p>
          </p:txBody>
        </p:sp>
        <p:sp>
          <p:nvSpPr>
            <p:cNvPr id="14346" name="Rectangle 6">
              <a:extLst>
                <a:ext uri="{FF2B5EF4-FFF2-40B4-BE49-F238E27FC236}">
                  <a16:creationId xmlns:a16="http://schemas.microsoft.com/office/drawing/2014/main" xmlns="" id="{8647AF35-7DEC-4338-A766-FB260F393518}"/>
                </a:ext>
              </a:extLst>
            </p:cNvPr>
            <p:cNvSpPr>
              <a:spLocks noChangeArrowheads="1"/>
            </p:cNvSpPr>
            <p:nvPr/>
          </p:nvSpPr>
          <p:spPr bwMode="auto">
            <a:xfrm>
              <a:off x="3145612" y="2754274"/>
              <a:ext cx="18749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They later had another son called Ptolemy Philadelphus.</a:t>
              </a:r>
            </a:p>
          </p:txBody>
        </p:sp>
      </p:grpSp>
      <p:pic>
        <p:nvPicPr>
          <p:cNvPr id="3" name="Picture 2">
            <a:extLst>
              <a:ext uri="{FF2B5EF4-FFF2-40B4-BE49-F238E27FC236}">
                <a16:creationId xmlns:a16="http://schemas.microsoft.com/office/drawing/2014/main" xmlns="" id="{83F62FE8-C2BA-4200-B6B6-E18BB71F0B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453013" y="2341423"/>
            <a:ext cx="4261417" cy="4095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a:extLst>
              <a:ext uri="{FF2B5EF4-FFF2-40B4-BE49-F238E27FC236}">
                <a16:creationId xmlns:a16="http://schemas.microsoft.com/office/drawing/2014/main" xmlns="" id="{7B9CEEFE-E279-44BD-AC6C-ED091E02EDF2}"/>
              </a:ext>
            </a:extLst>
          </p:cNvPr>
          <p:cNvSpPr>
            <a:spLocks noGrp="1"/>
          </p:cNvSpPr>
          <p:nvPr>
            <p:ph type="title"/>
          </p:nvPr>
        </p:nvSpPr>
        <p:spPr>
          <a:xfrm>
            <a:off x="457200" y="479425"/>
            <a:ext cx="8220075" cy="993775"/>
          </a:xfrm>
        </p:spPr>
        <p:txBody>
          <a:bodyPr/>
          <a:lstStyle/>
          <a:p>
            <a:pPr eaLnBrk="1" hangingPunct="1"/>
            <a:r>
              <a:rPr lang="en-GB" altLang="en-US" sz="3600"/>
              <a:t>The End of an Era</a:t>
            </a:r>
          </a:p>
        </p:txBody>
      </p:sp>
      <p:sp>
        <p:nvSpPr>
          <p:cNvPr id="15363" name="Rectangle 4">
            <a:extLst>
              <a:ext uri="{FF2B5EF4-FFF2-40B4-BE49-F238E27FC236}">
                <a16:creationId xmlns:a16="http://schemas.microsoft.com/office/drawing/2014/main" xmlns="" id="{D61E0CF7-DE0A-4D7F-A1E1-12BB04DE236C}"/>
              </a:ext>
            </a:extLst>
          </p:cNvPr>
          <p:cNvSpPr>
            <a:spLocks noChangeArrowheads="1"/>
          </p:cNvSpPr>
          <p:nvPr/>
        </p:nvSpPr>
        <p:spPr bwMode="auto">
          <a:xfrm>
            <a:off x="755650" y="1493838"/>
            <a:ext cx="57832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8000" tIns="72000" rIns="108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In 31BC, a furious war began between Mark Antony and Octavian over the succession of Roman leadership.</a:t>
            </a:r>
          </a:p>
        </p:txBody>
      </p:sp>
      <p:sp>
        <p:nvSpPr>
          <p:cNvPr id="7" name="Rectangle 6">
            <a:extLst>
              <a:ext uri="{FF2B5EF4-FFF2-40B4-BE49-F238E27FC236}">
                <a16:creationId xmlns:a16="http://schemas.microsoft.com/office/drawing/2014/main" xmlns="" id="{45C693AA-B85C-4C66-A9BB-330C43A32C28}"/>
              </a:ext>
            </a:extLst>
          </p:cNvPr>
          <p:cNvSpPr>
            <a:spLocks noChangeArrowheads="1"/>
          </p:cNvSpPr>
          <p:nvPr/>
        </p:nvSpPr>
        <p:spPr bwMode="auto">
          <a:xfrm>
            <a:off x="3451225" y="4759325"/>
            <a:ext cx="5056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On hearing this, Cleopatra locked herself in her chamber and ended her life. There are different theories about how she died but many say she allowed a poisonous snake to bite her.</a:t>
            </a:r>
          </a:p>
        </p:txBody>
      </p:sp>
      <p:sp>
        <p:nvSpPr>
          <p:cNvPr id="9" name="Rectangle 8">
            <a:extLst>
              <a:ext uri="{FF2B5EF4-FFF2-40B4-BE49-F238E27FC236}">
                <a16:creationId xmlns:a16="http://schemas.microsoft.com/office/drawing/2014/main" xmlns="" id="{3B9678B6-E3CB-4169-8859-47B6DD8F6DCC}"/>
              </a:ext>
            </a:extLst>
          </p:cNvPr>
          <p:cNvSpPr/>
          <p:nvPr/>
        </p:nvSpPr>
        <p:spPr>
          <a:xfrm>
            <a:off x="755650" y="1485900"/>
            <a:ext cx="7632700" cy="4572000"/>
          </a:xfrm>
          <a:prstGeom prst="rect">
            <a:avLst/>
          </a:prstGeom>
          <a:no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anchor="ctr"/>
          <a:lstStyle/>
          <a:p>
            <a:pPr algn="ctr" eaLnBrk="1" fontAlgn="auto" hangingPunct="1">
              <a:spcBef>
                <a:spcPts val="0"/>
              </a:spcBef>
              <a:spcAft>
                <a:spcPts val="0"/>
              </a:spcAft>
              <a:defRPr/>
            </a:pPr>
            <a:endParaRPr lang="en-GB"/>
          </a:p>
        </p:txBody>
      </p:sp>
      <p:pic>
        <p:nvPicPr>
          <p:cNvPr id="15366" name="Picture 1">
            <a:extLst>
              <a:ext uri="{FF2B5EF4-FFF2-40B4-BE49-F238E27FC236}">
                <a16:creationId xmlns:a16="http://schemas.microsoft.com/office/drawing/2014/main" xmlns="" id="{A1D0BDAC-8525-4E54-9282-62697C836DED}"/>
              </a:ext>
            </a:extLst>
          </p:cNvPr>
          <p:cNvPicPr>
            <a:picLocks noChangeAspect="1"/>
          </p:cNvPicPr>
          <p:nvPr/>
        </p:nvPicPr>
        <p:blipFill>
          <a:blip r:embed="rId2">
            <a:extLst>
              <a:ext uri="{28A0092B-C50C-407E-A947-70E740481C1C}">
                <a14:useLocalDpi xmlns:a14="http://schemas.microsoft.com/office/drawing/2010/main" val="0"/>
              </a:ext>
            </a:extLst>
          </a:blip>
          <a:srcRect r="19257"/>
          <a:stretch>
            <a:fillRect/>
          </a:stretch>
        </p:blipFill>
        <p:spPr bwMode="auto">
          <a:xfrm>
            <a:off x="5408613" y="1289050"/>
            <a:ext cx="296227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xmlns="" id="{2DCC3670-5C99-41B2-B533-C1F216C9D0E9}"/>
              </a:ext>
            </a:extLst>
          </p:cNvPr>
          <p:cNvGrpSpPr>
            <a:grpSpLocks/>
          </p:cNvGrpSpPr>
          <p:nvPr/>
        </p:nvGrpSpPr>
        <p:grpSpPr bwMode="auto">
          <a:xfrm>
            <a:off x="2397125" y="2262188"/>
            <a:ext cx="3719513" cy="2406650"/>
            <a:chOff x="2750774" y="2192566"/>
            <a:chExt cx="3719038" cy="2407967"/>
          </a:xfrm>
        </p:grpSpPr>
        <p:sp>
          <p:nvSpPr>
            <p:cNvPr id="8" name="Rectangle 7">
              <a:extLst>
                <a:ext uri="{FF2B5EF4-FFF2-40B4-BE49-F238E27FC236}">
                  <a16:creationId xmlns:a16="http://schemas.microsoft.com/office/drawing/2014/main" xmlns="" id="{2E68FC77-5640-4F11-A894-FF2F7F4D65EC}"/>
                </a:ext>
              </a:extLst>
            </p:cNvPr>
            <p:cNvSpPr/>
            <p:nvPr/>
          </p:nvSpPr>
          <p:spPr>
            <a:xfrm>
              <a:off x="2750774" y="2192566"/>
              <a:ext cx="3719038" cy="2407967"/>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70" name="Rectangle 3">
              <a:extLst>
                <a:ext uri="{FF2B5EF4-FFF2-40B4-BE49-F238E27FC236}">
                  <a16:creationId xmlns:a16="http://schemas.microsoft.com/office/drawing/2014/main" xmlns="" id="{68C40F83-C109-40AC-9F21-F8DF90C88F58}"/>
                </a:ext>
              </a:extLst>
            </p:cNvPr>
            <p:cNvSpPr>
              <a:spLocks noChangeArrowheads="1"/>
            </p:cNvSpPr>
            <p:nvPr/>
          </p:nvSpPr>
          <p:spPr bwMode="auto">
            <a:xfrm>
              <a:off x="2819784" y="2199214"/>
              <a:ext cx="358964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Octavian’s army crushed Mark Antony’s in the Battle of Actium. Cleopatra escaped to Egypt and Mark Antony managed to follow. The city of Alexandria was under siege and Mark Antony heard a rumour that Cleopatra was dead. He fell on his sword and died.</a:t>
              </a:r>
            </a:p>
          </p:txBody>
        </p:sp>
      </p:grpSp>
      <p:pic>
        <p:nvPicPr>
          <p:cNvPr id="15368" name="Picture 2">
            <a:extLst>
              <a:ext uri="{FF2B5EF4-FFF2-40B4-BE49-F238E27FC236}">
                <a16:creationId xmlns:a16="http://schemas.microsoft.com/office/drawing/2014/main" xmlns="" id="{A2869DDF-D883-420A-B955-895D7352BB5F}"/>
              </a:ext>
            </a:extLst>
          </p:cNvPr>
          <p:cNvPicPr>
            <a:picLocks noChangeAspect="1"/>
          </p:cNvPicPr>
          <p:nvPr/>
        </p:nvPicPr>
        <p:blipFill>
          <a:blip r:embed="rId3">
            <a:extLst>
              <a:ext uri="{28A0092B-C50C-407E-A947-70E740481C1C}">
                <a14:useLocalDpi xmlns:a14="http://schemas.microsoft.com/office/drawing/2010/main" val="0"/>
              </a:ext>
            </a:extLst>
          </a:blip>
          <a:srcRect l="30447"/>
          <a:stretch>
            <a:fillRect/>
          </a:stretch>
        </p:blipFill>
        <p:spPr bwMode="auto">
          <a:xfrm>
            <a:off x="776288" y="2708275"/>
            <a:ext cx="27178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49EC6FA-9C57-45B8-B42A-7EAD7391CB12}"/>
              </a:ext>
            </a:extLst>
          </p:cNvPr>
          <p:cNvSpPr/>
          <p:nvPr/>
        </p:nvSpPr>
        <p:spPr>
          <a:xfrm>
            <a:off x="755650" y="1570038"/>
            <a:ext cx="7697788" cy="4117975"/>
          </a:xfrm>
          <a:prstGeom prst="rect">
            <a:avLst/>
          </a:prstGeom>
          <a:no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anchor="ctr"/>
          <a:lstStyle/>
          <a:p>
            <a:pPr algn="ctr" eaLnBrk="1" fontAlgn="auto" hangingPunct="1">
              <a:spcBef>
                <a:spcPts val="0"/>
              </a:spcBef>
              <a:spcAft>
                <a:spcPts val="0"/>
              </a:spcAft>
              <a:defRPr/>
            </a:pPr>
            <a:endParaRPr lang="en-GB"/>
          </a:p>
        </p:txBody>
      </p:sp>
      <p:sp>
        <p:nvSpPr>
          <p:cNvPr id="16387" name="Title 20">
            <a:extLst>
              <a:ext uri="{FF2B5EF4-FFF2-40B4-BE49-F238E27FC236}">
                <a16:creationId xmlns:a16="http://schemas.microsoft.com/office/drawing/2014/main" xmlns="" id="{E93BA432-7CB3-4E2F-A02F-7F69CDC838F0}"/>
              </a:ext>
            </a:extLst>
          </p:cNvPr>
          <p:cNvSpPr>
            <a:spLocks noGrp="1"/>
          </p:cNvSpPr>
          <p:nvPr>
            <p:ph type="title"/>
          </p:nvPr>
        </p:nvSpPr>
        <p:spPr>
          <a:xfrm>
            <a:off x="457200" y="479425"/>
            <a:ext cx="8220075" cy="993775"/>
          </a:xfrm>
        </p:spPr>
        <p:txBody>
          <a:bodyPr/>
          <a:lstStyle/>
          <a:p>
            <a:pPr eaLnBrk="1" hangingPunct="1"/>
            <a:r>
              <a:rPr lang="en-GB" altLang="en-US" sz="3600"/>
              <a:t>A Remarkable Woman</a:t>
            </a:r>
          </a:p>
        </p:txBody>
      </p:sp>
      <p:sp>
        <p:nvSpPr>
          <p:cNvPr id="6" name="Rectangle 5">
            <a:extLst>
              <a:ext uri="{FF2B5EF4-FFF2-40B4-BE49-F238E27FC236}">
                <a16:creationId xmlns:a16="http://schemas.microsoft.com/office/drawing/2014/main" xmlns="" id="{8E6A67E1-325F-4835-AB93-0A3108B4C6AE}"/>
              </a:ext>
            </a:extLst>
          </p:cNvPr>
          <p:cNvSpPr>
            <a:spLocks noChangeArrowheads="1"/>
          </p:cNvSpPr>
          <p:nvPr/>
        </p:nvSpPr>
        <p:spPr bwMode="auto">
          <a:xfrm>
            <a:off x="814388" y="1654175"/>
            <a:ext cx="4243387"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Cleopatra is known for her political awareness, power and rule during a time when all rulers were under threat of being overthrown or killed.</a:t>
            </a:r>
          </a:p>
          <a:p>
            <a:pPr algn="just" eaLnBrk="1" hangingPunct="1">
              <a:lnSpc>
                <a:spcPct val="100000"/>
              </a:lnSpc>
              <a:spcBef>
                <a:spcPct val="0"/>
              </a:spcBef>
              <a:buFontTx/>
              <a:buNone/>
            </a:pPr>
            <a:endParaRPr lang="en-GB" altLang="en-US">
              <a:solidFill>
                <a:schemeClr val="tx1"/>
              </a:solidFill>
            </a:endParaRPr>
          </a:p>
          <a:p>
            <a:pPr algn="just" eaLnBrk="1" hangingPunct="1">
              <a:lnSpc>
                <a:spcPct val="100000"/>
              </a:lnSpc>
              <a:spcBef>
                <a:spcPct val="0"/>
              </a:spcBef>
              <a:buFontTx/>
              <a:buNone/>
            </a:pPr>
            <a:r>
              <a:rPr lang="en-GB" altLang="en-US">
                <a:solidFill>
                  <a:schemeClr val="tx1"/>
                </a:solidFill>
              </a:rPr>
              <a:t>She was well educated in mathematics, philosophy and astronomy, and spoke a number of different languages. </a:t>
            </a:r>
          </a:p>
          <a:p>
            <a:pPr algn="just" eaLnBrk="1" hangingPunct="1">
              <a:lnSpc>
                <a:spcPct val="100000"/>
              </a:lnSpc>
              <a:spcBef>
                <a:spcPct val="0"/>
              </a:spcBef>
              <a:buFontTx/>
              <a:buNone/>
            </a:pPr>
            <a:endParaRPr lang="en-GB" altLang="en-US">
              <a:solidFill>
                <a:schemeClr val="tx1"/>
              </a:solidFill>
            </a:endParaRPr>
          </a:p>
          <a:p>
            <a:pPr algn="just" eaLnBrk="1" hangingPunct="1">
              <a:lnSpc>
                <a:spcPct val="100000"/>
              </a:lnSpc>
              <a:spcBef>
                <a:spcPct val="0"/>
              </a:spcBef>
              <a:buFontTx/>
              <a:buNone/>
            </a:pPr>
            <a:r>
              <a:rPr lang="en-GB" altLang="en-US">
                <a:solidFill>
                  <a:schemeClr val="tx1"/>
                </a:solidFill>
              </a:rPr>
              <a:t>She led a fleet of ships into battle, influenced two of the most powerful men of that time and ruled Egypt for thirty years, during one of the most turbulent periods in time in that region.</a:t>
            </a:r>
          </a:p>
        </p:txBody>
      </p:sp>
      <p:grpSp>
        <p:nvGrpSpPr>
          <p:cNvPr id="16389" name="Group 8">
            <a:extLst>
              <a:ext uri="{FF2B5EF4-FFF2-40B4-BE49-F238E27FC236}">
                <a16:creationId xmlns:a16="http://schemas.microsoft.com/office/drawing/2014/main" xmlns="" id="{C44574FF-7C82-4764-A7FF-9D7BD4234F64}"/>
              </a:ext>
            </a:extLst>
          </p:cNvPr>
          <p:cNvGrpSpPr>
            <a:grpSpLocks/>
          </p:cNvGrpSpPr>
          <p:nvPr/>
        </p:nvGrpSpPr>
        <p:grpSpPr bwMode="auto">
          <a:xfrm>
            <a:off x="5148263" y="1662113"/>
            <a:ext cx="3379787" cy="4025900"/>
            <a:chOff x="5148689" y="1747739"/>
            <a:chExt cx="3378643" cy="4026527"/>
          </a:xfrm>
        </p:grpSpPr>
        <p:pic>
          <p:nvPicPr>
            <p:cNvPr id="16390" name="Picture 1">
              <a:extLst>
                <a:ext uri="{FF2B5EF4-FFF2-40B4-BE49-F238E27FC236}">
                  <a16:creationId xmlns:a16="http://schemas.microsoft.com/office/drawing/2014/main" xmlns="" id="{6CDEB12F-CCB0-4E4C-A5DB-36998C3A2C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3487" y="1747739"/>
              <a:ext cx="3134862" cy="3918578"/>
            </a:xfrm>
            <a:prstGeom prst="rect">
              <a:avLst/>
            </a:prstGeom>
            <a:noFill/>
            <a:ln w="107950">
              <a:solidFill>
                <a:srgbClr val="FAB001"/>
              </a:solidFill>
              <a:miter lim="800000"/>
              <a:headEnd/>
              <a:tailEnd/>
            </a:ln>
            <a:extLst>
              <a:ext uri="{909E8E84-426E-40DD-AFC4-6F175D3DCCD1}">
                <a14:hiddenFill xmlns:a14="http://schemas.microsoft.com/office/drawing/2010/main">
                  <a:solidFill>
                    <a:srgbClr val="FFFFFF"/>
                  </a:solidFill>
                </a14:hiddenFill>
              </a:ext>
            </a:extLst>
          </p:spPr>
        </p:pic>
        <p:sp>
          <p:nvSpPr>
            <p:cNvPr id="16391" name="TextBox 21">
              <a:extLst>
                <a:ext uri="{FF2B5EF4-FFF2-40B4-BE49-F238E27FC236}">
                  <a16:creationId xmlns:a16="http://schemas.microsoft.com/office/drawing/2014/main" xmlns="" id="{9CB9B24B-B4E4-447F-9932-BB070B445283}"/>
                </a:ext>
              </a:extLst>
            </p:cNvPr>
            <p:cNvSpPr txBox="1">
              <a:spLocks noChangeArrowheads="1"/>
            </p:cNvSpPr>
            <p:nvPr/>
          </p:nvSpPr>
          <p:spPr bwMode="auto">
            <a:xfrm>
              <a:off x="5148689" y="5678497"/>
              <a:ext cx="3378643" cy="9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Arial" panose="020B0604020202020204" pitchFamily="34" charset="0"/>
                  <a:ea typeface="Tuffy" pitchFamily="34" charset="0"/>
                  <a:cs typeface="Arial" panose="020B0604020202020204" pitchFamily="34" charset="0"/>
                </a:rPr>
                <a:t>Photo courtesy of Eslam17 (@wikimedia.org)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278</TotalTime>
  <Words>679</Words>
  <Application>Microsoft Office PowerPoint</Application>
  <PresentationFormat>On-screen Show (4:3)</PresentationFormat>
  <Paragraphs>48</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Twinkl SemiBold</vt:lpstr>
      <vt:lpstr>Sassoon Infant Rg</vt:lpstr>
      <vt:lpstr>Tuffy</vt:lpstr>
      <vt:lpstr>Twinkl</vt:lpstr>
      <vt:lpstr>Calibri</vt:lpstr>
      <vt:lpstr>Office Theme</vt:lpstr>
      <vt:lpstr>PowerPoint Presentation</vt:lpstr>
      <vt:lpstr>Who’s Who?</vt:lpstr>
      <vt:lpstr>The Ptolemaic Dynasty</vt:lpstr>
      <vt:lpstr>Julius Caesar</vt:lpstr>
      <vt:lpstr>All Change</vt:lpstr>
      <vt:lpstr>Mark Antony</vt:lpstr>
      <vt:lpstr>Cleopatra’s Children</vt:lpstr>
      <vt:lpstr>The End of an Era</vt:lpstr>
      <vt:lpstr>A Remarkable Woman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j</cp:lastModifiedBy>
  <cp:revision>33</cp:revision>
  <dcterms:created xsi:type="dcterms:W3CDTF">2018-04-19T08:39:25Z</dcterms:created>
  <dcterms:modified xsi:type="dcterms:W3CDTF">2021-02-08T13:57:15Z</dcterms:modified>
</cp:coreProperties>
</file>