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7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EA9F-F581-4EBE-994E-9429D90DABE1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707AA-B1E5-4301-97B5-2F6C3AF3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67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EA9F-F581-4EBE-994E-9429D90DABE1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707AA-B1E5-4301-97B5-2F6C3AF3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5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EA9F-F581-4EBE-994E-9429D90DABE1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707AA-B1E5-4301-97B5-2F6C3AF3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380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EA9F-F581-4EBE-994E-9429D90DABE1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707AA-B1E5-4301-97B5-2F6C3AF3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65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EA9F-F581-4EBE-994E-9429D90DABE1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707AA-B1E5-4301-97B5-2F6C3AF3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56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EA9F-F581-4EBE-994E-9429D90DABE1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707AA-B1E5-4301-97B5-2F6C3AF3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646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EA9F-F581-4EBE-994E-9429D90DABE1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707AA-B1E5-4301-97B5-2F6C3AF3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919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EA9F-F581-4EBE-994E-9429D90DABE1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707AA-B1E5-4301-97B5-2F6C3AF3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918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EA9F-F581-4EBE-994E-9429D90DABE1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707AA-B1E5-4301-97B5-2F6C3AF3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033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EA9F-F581-4EBE-994E-9429D90DABE1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707AA-B1E5-4301-97B5-2F6C3AF3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636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BEA9F-F581-4EBE-994E-9429D90DABE1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707AA-B1E5-4301-97B5-2F6C3AF3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593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BEA9F-F581-4EBE-994E-9429D90DABE1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707AA-B1E5-4301-97B5-2F6C3AF380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144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WhNzQUfmS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Monday 1</a:t>
            </a:r>
            <a:r>
              <a:rPr lang="en-US" baseline="30000" dirty="0" smtClean="0"/>
              <a:t>st</a:t>
            </a:r>
            <a:r>
              <a:rPr lang="en-US" dirty="0" smtClean="0"/>
              <a:t> March 2021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Can I make predictions based on clues in the text?</a:t>
            </a:r>
          </a:p>
          <a:p>
            <a:r>
              <a:rPr lang="en-US" dirty="0" smtClean="0"/>
              <a:t>Can I order a set of instructions using imperative verbs and time connectives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272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Re-write and order these instructions using imperative verbs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Next cover the pit with a brown sheet</a:t>
            </a:r>
            <a:r>
              <a:rPr lang="en-GB" dirty="0" smtClean="0"/>
              <a:t>.</a:t>
            </a:r>
          </a:p>
          <a:p>
            <a:r>
              <a:rPr lang="en-GB" dirty="0"/>
              <a:t>Finally place the large lump of meat on top.</a:t>
            </a:r>
            <a:endParaRPr lang="en-GB" dirty="0" smtClean="0"/>
          </a:p>
          <a:p>
            <a:r>
              <a:rPr lang="en-GB" dirty="0" smtClean="0"/>
              <a:t> </a:t>
            </a:r>
            <a:r>
              <a:rPr lang="en-GB" dirty="0"/>
              <a:t>In the end, the dragon will not be able to resist the temptation and will therefore fall into the pit</a:t>
            </a:r>
            <a:r>
              <a:rPr lang="en-GB" dirty="0" smtClean="0"/>
              <a:t>.</a:t>
            </a:r>
          </a:p>
          <a:p>
            <a:r>
              <a:rPr lang="en-GB" dirty="0"/>
              <a:t>First, dig a deep pit</a:t>
            </a:r>
            <a:r>
              <a:rPr lang="en-GB" dirty="0" smtClean="0"/>
              <a:t>.</a:t>
            </a:r>
          </a:p>
          <a:p>
            <a:r>
              <a:rPr lang="en-GB" dirty="0"/>
              <a:t>Now tiptoe behind a tree and wait.</a:t>
            </a:r>
          </a:p>
        </p:txBody>
      </p:sp>
    </p:spTree>
    <p:extLst>
      <p:ext uri="{BB962C8B-B14F-4D97-AF65-F5344CB8AC3E}">
        <p14:creationId xmlns:p14="http://schemas.microsoft.com/office/powerpoint/2010/main" val="154822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pload.wikimedia.org/wikipedia/en/7/77/How_to_Train_Your_Dragon_(2003_book_cover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271" y="-34280"/>
            <a:ext cx="4824536" cy="6800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1951" y="836712"/>
            <a:ext cx="288032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bg1"/>
                </a:solidFill>
              </a:rPr>
              <a:t>A Note From Hiccup </a:t>
            </a:r>
          </a:p>
          <a:p>
            <a:pPr algn="ctr"/>
            <a:endParaRPr lang="en-GB" sz="2000" b="1" dirty="0">
              <a:solidFill>
                <a:schemeClr val="bg1"/>
              </a:solidFill>
            </a:endParaRPr>
          </a:p>
          <a:p>
            <a:pPr algn="ctr"/>
            <a:r>
              <a:rPr lang="en-GB" sz="3200" b="1" dirty="0" smtClean="0">
                <a:solidFill>
                  <a:schemeClr val="bg1"/>
                </a:solidFill>
              </a:rPr>
              <a:t>&amp;</a:t>
            </a:r>
          </a:p>
          <a:p>
            <a:pPr algn="ctr"/>
            <a:endParaRPr lang="en-GB" sz="2000" b="1" dirty="0" smtClean="0">
              <a:solidFill>
                <a:schemeClr val="bg1"/>
              </a:solidFill>
            </a:endParaRPr>
          </a:p>
          <a:p>
            <a:pPr algn="ctr"/>
            <a:r>
              <a:rPr lang="en-GB" sz="3200" b="1" dirty="0" smtClean="0">
                <a:solidFill>
                  <a:schemeClr val="bg1"/>
                </a:solidFill>
              </a:rPr>
              <a:t>Chapter </a:t>
            </a:r>
            <a:r>
              <a:rPr lang="en-GB" sz="3200" b="1" dirty="0">
                <a:solidFill>
                  <a:schemeClr val="bg1"/>
                </a:solidFill>
              </a:rPr>
              <a:t>1 </a:t>
            </a:r>
          </a:p>
          <a:p>
            <a:pPr algn="ctr"/>
            <a:r>
              <a:rPr lang="en-GB" sz="3200" b="1" dirty="0" smtClean="0">
                <a:solidFill>
                  <a:schemeClr val="bg1"/>
                </a:solidFill>
              </a:rPr>
              <a:t>First </a:t>
            </a:r>
            <a:r>
              <a:rPr lang="en-GB" sz="3200" b="1" dirty="0">
                <a:solidFill>
                  <a:schemeClr val="bg1"/>
                </a:solidFill>
              </a:rPr>
              <a:t>Catch your Dragon</a:t>
            </a:r>
          </a:p>
          <a:p>
            <a:r>
              <a:rPr lang="en-GB" sz="4000" b="1" dirty="0" smtClean="0">
                <a:solidFill>
                  <a:schemeClr val="bg1"/>
                </a:solidFill>
              </a:rPr>
              <a:t> </a:t>
            </a:r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https://www.youtube.com/watch?v=oKiYuIsPxYk</a:t>
            </a:r>
          </a:p>
        </p:txBody>
      </p:sp>
    </p:spTree>
    <p:extLst>
      <p:ext uri="{BB962C8B-B14F-4D97-AF65-F5344CB8AC3E}">
        <p14:creationId xmlns:p14="http://schemas.microsoft.com/office/powerpoint/2010/main" val="200523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161"/>
            <a:ext cx="9112468" cy="6821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12468" cy="504056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What does the map tell you?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71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4048" y="260648"/>
            <a:ext cx="4032448" cy="3672408"/>
          </a:xfrm>
          <a:solidFill>
            <a:srgbClr val="92D050"/>
          </a:solidFill>
          <a:ln w="381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GB" sz="2800" b="1" dirty="0" smtClean="0"/>
              <a:t>Looking at the characters here, can you make any predictions about the book?</a:t>
            </a:r>
          </a:p>
        </p:txBody>
      </p:sp>
      <p:pic>
        <p:nvPicPr>
          <p:cNvPr id="1026" name="Picture 2" descr="http://blogs.willcarey.nsw.edu.au/library/files/2012/05/Hairy-Hooligan-novice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81"/>
          <a:stretch/>
        </p:blipFill>
        <p:spPr bwMode="auto">
          <a:xfrm>
            <a:off x="179511" y="0"/>
            <a:ext cx="46621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663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448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3100" u="sng" dirty="0">
                <a:hlinkClick r:id="rId2"/>
              </a:rPr>
              <a:t>https://www.youtube.com/watch?v=uWhNzQUfmSE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/>
              <a:t>Listen to part 1 </a:t>
            </a:r>
            <a:r>
              <a:rPr lang="en-US" sz="3100" dirty="0" smtClean="0"/>
              <a:t>as read by Cressida Cowell the author of the book. </a:t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/>
              <a:t/>
            </a:r>
            <a:br>
              <a:rPr lang="en-US" sz="3100" dirty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You can read/follow along as she reads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558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Discussion questions </a:t>
            </a:r>
            <a:br>
              <a:rPr lang="en-GB" dirty="0" smtClean="0"/>
            </a:br>
            <a:r>
              <a:rPr lang="en-GB" dirty="0" smtClean="0"/>
              <a:t>A note from Hiccup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1. What do we know about Hiccup?</a:t>
            </a:r>
          </a:p>
          <a:p>
            <a:pPr marL="0" indent="0">
              <a:buNone/>
            </a:pPr>
            <a:r>
              <a:rPr lang="en-GB" dirty="0" smtClean="0"/>
              <a:t>2. Is he a typical Viking?</a:t>
            </a:r>
          </a:p>
          <a:p>
            <a:pPr marL="0" indent="0">
              <a:buNone/>
            </a:pPr>
            <a:r>
              <a:rPr lang="en-GB" dirty="0"/>
              <a:t>3</a:t>
            </a:r>
            <a:r>
              <a:rPr lang="en-GB" dirty="0" smtClean="0"/>
              <a:t>. Why?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36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1. First catch your dragon</a:t>
            </a:r>
            <a:br>
              <a:rPr lang="en-GB" dirty="0" smtClean="0"/>
            </a:br>
            <a:r>
              <a:rPr lang="en-GB" dirty="0" smtClean="0"/>
              <a:t>Focused Reading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1. How many boys were there?</a:t>
            </a:r>
          </a:p>
          <a:p>
            <a:pPr marL="0" indent="0">
              <a:buNone/>
            </a:pPr>
            <a:r>
              <a:rPr lang="en-GB" dirty="0" smtClean="0"/>
              <a:t>2. What was the soldier in charge called?</a:t>
            </a:r>
          </a:p>
          <a:p>
            <a:pPr marL="0" indent="0">
              <a:buNone/>
            </a:pPr>
            <a:r>
              <a:rPr lang="en-GB" dirty="0" smtClean="0"/>
              <a:t>3. How many parts are there to the D.I.T. test?</a:t>
            </a:r>
          </a:p>
          <a:p>
            <a:pPr marL="0" indent="0">
              <a:buNone/>
            </a:pPr>
            <a:r>
              <a:rPr lang="en-GB" dirty="0" smtClean="0"/>
              <a:t>4. Why </a:t>
            </a:r>
            <a:r>
              <a:rPr lang="en-GB" dirty="0"/>
              <a:t>must Hiccup be in charge of leading the other boys?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5. What </a:t>
            </a:r>
            <a:r>
              <a:rPr lang="en-GB" dirty="0"/>
              <a:t>does Fishlegs have an allergy to?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6. What does </a:t>
            </a:r>
            <a:r>
              <a:rPr lang="en-GB" dirty="0" smtClean="0">
                <a:solidFill>
                  <a:srgbClr val="FF0000"/>
                </a:solidFill>
              </a:rPr>
              <a:t>exile</a:t>
            </a:r>
            <a:r>
              <a:rPr lang="en-GB" dirty="0" smtClean="0"/>
              <a:t> mean?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651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6633"/>
            <a:ext cx="9036496" cy="1296143"/>
          </a:xfrm>
          <a:noFill/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800" dirty="0"/>
              <a:t>Today we will be learning to order a set of instructions. But first let’s look at some imperative verbs. These verbs boss us about and tell us what to do!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5-Point Star 3"/>
          <p:cNvSpPr/>
          <p:nvPr/>
        </p:nvSpPr>
        <p:spPr>
          <a:xfrm rot="1595178">
            <a:off x="5164469" y="3856317"/>
            <a:ext cx="1872208" cy="165618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</a:t>
            </a:r>
            <a:r>
              <a:rPr lang="en-GB" b="1" dirty="0" smtClean="0">
                <a:solidFill>
                  <a:schemeClr val="tx1"/>
                </a:solidFill>
              </a:rPr>
              <a:t>hut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" name="5-Point Star 4"/>
          <p:cNvSpPr/>
          <p:nvPr/>
        </p:nvSpPr>
        <p:spPr>
          <a:xfrm rot="1406341">
            <a:off x="7373818" y="2214273"/>
            <a:ext cx="1872208" cy="165618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f</a:t>
            </a:r>
            <a:r>
              <a:rPr lang="en-GB" b="1" dirty="0" smtClean="0">
                <a:solidFill>
                  <a:schemeClr val="tx1"/>
                </a:solidFill>
              </a:rPr>
              <a:t>old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5274272" y="1386181"/>
            <a:ext cx="1872208" cy="165618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open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" name="5-Point Star 6"/>
          <p:cNvSpPr/>
          <p:nvPr/>
        </p:nvSpPr>
        <p:spPr>
          <a:xfrm>
            <a:off x="1894989" y="5289117"/>
            <a:ext cx="1619755" cy="1568883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put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" name="5-Point Star 7"/>
          <p:cNvSpPr/>
          <p:nvPr/>
        </p:nvSpPr>
        <p:spPr>
          <a:xfrm>
            <a:off x="6106677" y="5013176"/>
            <a:ext cx="1872208" cy="165618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add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" name="5-Point Star 8"/>
          <p:cNvSpPr/>
          <p:nvPr/>
        </p:nvSpPr>
        <p:spPr>
          <a:xfrm rot="20394041">
            <a:off x="7255721" y="4421089"/>
            <a:ext cx="2063080" cy="165618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close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" name="5-Point Star 9"/>
          <p:cNvSpPr/>
          <p:nvPr/>
        </p:nvSpPr>
        <p:spPr>
          <a:xfrm rot="21152037">
            <a:off x="4544343" y="2535504"/>
            <a:ext cx="1872208" cy="1656184"/>
          </a:xfrm>
          <a:prstGeom prst="star5">
            <a:avLst>
              <a:gd name="adj" fmla="val 17867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pick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1" name="5-Point Star 10"/>
          <p:cNvSpPr/>
          <p:nvPr/>
        </p:nvSpPr>
        <p:spPr>
          <a:xfrm rot="20756295">
            <a:off x="6545349" y="934495"/>
            <a:ext cx="1872208" cy="165618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hold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2" name="5-Point Star 11"/>
          <p:cNvSpPr/>
          <p:nvPr/>
        </p:nvSpPr>
        <p:spPr>
          <a:xfrm rot="464054">
            <a:off x="6312125" y="3067704"/>
            <a:ext cx="1872208" cy="165618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get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3" name="5-Point Star 12"/>
          <p:cNvSpPr/>
          <p:nvPr/>
        </p:nvSpPr>
        <p:spPr>
          <a:xfrm>
            <a:off x="1980492" y="1437942"/>
            <a:ext cx="1540988" cy="136649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sit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4" name="5-Point Star 13"/>
          <p:cNvSpPr/>
          <p:nvPr/>
        </p:nvSpPr>
        <p:spPr>
          <a:xfrm rot="479656">
            <a:off x="3698383" y="3949649"/>
            <a:ext cx="1862297" cy="1445106"/>
          </a:xfrm>
          <a:prstGeom prst="star5">
            <a:avLst>
              <a:gd name="adj" fmla="val 20820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bring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5" name="5-Point Star 14"/>
          <p:cNvSpPr/>
          <p:nvPr/>
        </p:nvSpPr>
        <p:spPr>
          <a:xfrm>
            <a:off x="3688595" y="1412776"/>
            <a:ext cx="1872208" cy="165618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hide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6" name="5-Point Star 15"/>
          <p:cNvSpPr/>
          <p:nvPr/>
        </p:nvSpPr>
        <p:spPr>
          <a:xfrm rot="20871981">
            <a:off x="-7904" y="2696836"/>
            <a:ext cx="1872208" cy="165618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jump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7" name="5-Point Star 16"/>
          <p:cNvSpPr/>
          <p:nvPr/>
        </p:nvSpPr>
        <p:spPr>
          <a:xfrm rot="948732">
            <a:off x="51549" y="1293075"/>
            <a:ext cx="2177008" cy="165618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fetch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8" name="5-Point Star 17"/>
          <p:cNvSpPr/>
          <p:nvPr/>
        </p:nvSpPr>
        <p:spPr>
          <a:xfrm>
            <a:off x="3477727" y="5157192"/>
            <a:ext cx="2293943" cy="165618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catch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9" name="5-Point Star 18"/>
          <p:cNvSpPr/>
          <p:nvPr/>
        </p:nvSpPr>
        <p:spPr>
          <a:xfrm>
            <a:off x="-161051" y="5157192"/>
            <a:ext cx="2141543" cy="165618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throw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5-Point Star 19"/>
          <p:cNvSpPr/>
          <p:nvPr/>
        </p:nvSpPr>
        <p:spPr>
          <a:xfrm>
            <a:off x="1738111" y="3598131"/>
            <a:ext cx="1872208" cy="165618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stop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1" name="5-Point Star 20"/>
          <p:cNvSpPr/>
          <p:nvPr/>
        </p:nvSpPr>
        <p:spPr>
          <a:xfrm rot="21136969">
            <a:off x="679279" y="4097902"/>
            <a:ext cx="1413790" cy="1463253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go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2" name="5-Point Star 21"/>
          <p:cNvSpPr/>
          <p:nvPr/>
        </p:nvSpPr>
        <p:spPr>
          <a:xfrm rot="874264">
            <a:off x="2592267" y="2314104"/>
            <a:ext cx="1989143" cy="165618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move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33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0"/>
          </a:xfrm>
        </p:spPr>
        <p:txBody>
          <a:bodyPr>
            <a:noAutofit/>
          </a:bodyPr>
          <a:lstStyle/>
          <a:p>
            <a:r>
              <a:rPr lang="en-GB" sz="2800" dirty="0" smtClean="0"/>
              <a:t>Take a look at these time </a:t>
            </a:r>
            <a:r>
              <a:rPr lang="en-GB" sz="2800" dirty="0" smtClean="0"/>
              <a:t>connectives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 smtClean="0"/>
              <a:t>have </a:t>
            </a:r>
            <a:r>
              <a:rPr lang="en-GB" sz="2800" dirty="0" smtClean="0"/>
              <a:t>a go at ordering them with your partner, you have two minutes</a:t>
            </a:r>
            <a:endParaRPr lang="en-GB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834039" y="4116603"/>
            <a:ext cx="2232248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Meanwhile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975800" y="4029060"/>
            <a:ext cx="1196867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After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405493" y="5618857"/>
            <a:ext cx="1140615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next</a:t>
            </a:r>
            <a:endParaRPr lang="en-GB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852657" y="5402598"/>
            <a:ext cx="1384282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Thirdly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87624" y="5157192"/>
            <a:ext cx="1512168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Secondly</a:t>
            </a:r>
            <a:endParaRPr lang="en-GB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736619" y="4052008"/>
            <a:ext cx="1368152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Firstly</a:t>
            </a:r>
            <a:endParaRPr lang="en-GB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34039" y="2902766"/>
            <a:ext cx="1656184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Then</a:t>
            </a:r>
            <a:endParaRPr lang="en-GB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583762" y="2718100"/>
            <a:ext cx="1656184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Finally</a:t>
            </a:r>
            <a:endParaRPr lang="en-GB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405493" y="2708920"/>
            <a:ext cx="1656184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before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48721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ic Sa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296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Monday 1st March 2021</vt:lpstr>
      <vt:lpstr>PowerPoint Presentation</vt:lpstr>
      <vt:lpstr>What does the map tell you?</vt:lpstr>
      <vt:lpstr>PowerPoint Presentation</vt:lpstr>
      <vt:lpstr> https://www.youtube.com/watch?v=uWhNzQUfmSE Listen to part 1 as read by Cressida Cowell the author of the book.    </vt:lpstr>
      <vt:lpstr>Discussion questions  A note from Hiccup</vt:lpstr>
      <vt:lpstr>1. First catch your dragon Focused Reading </vt:lpstr>
      <vt:lpstr>PowerPoint Presentation</vt:lpstr>
      <vt:lpstr>Take a look at these time connectives have a go at ordering them with your partner, you have two minutes</vt:lpstr>
      <vt:lpstr>Re-write and order these instructions using imperative verbs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Train Your Dragon</dc:title>
  <dc:creator>EOTAS User</dc:creator>
  <cp:lastModifiedBy>j</cp:lastModifiedBy>
  <cp:revision>9</cp:revision>
  <dcterms:created xsi:type="dcterms:W3CDTF">2015-05-01T08:24:08Z</dcterms:created>
  <dcterms:modified xsi:type="dcterms:W3CDTF">2021-02-22T08:10:46Z</dcterms:modified>
</cp:coreProperties>
</file>