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1"/>
  </p:sldMasterIdLst>
  <p:notesMasterIdLst>
    <p:notesMasterId r:id="rId10"/>
  </p:notesMasterIdLst>
  <p:sldIdLst>
    <p:sldId id="326" r:id="rId2"/>
    <p:sldId id="256" r:id="rId3"/>
    <p:sldId id="260" r:id="rId4"/>
    <p:sldId id="321" r:id="rId5"/>
    <p:sldId id="322" r:id="rId6"/>
    <p:sldId id="323" r:id="rId7"/>
    <p:sldId id="324" r:id="rId8"/>
    <p:sldId id="32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85" autoAdjust="0"/>
    <p:restoredTop sz="94650"/>
  </p:normalViewPr>
  <p:slideViewPr>
    <p:cSldViewPr snapToGrid="0" snapToObjects="1">
      <p:cViewPr>
        <p:scale>
          <a:sx n="72" d="100"/>
          <a:sy n="72" d="100"/>
        </p:scale>
        <p:origin x="-390" y="23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147332-A8F3-499E-B2C7-33B74EA4DDE3}" type="datetimeFigureOut">
              <a:rPr lang="en-US" smtClean="0"/>
              <a:t>1/14/2021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29CC62-7FC6-4479-860A-DD2D60D5D94E}" type="slidenum">
              <a:rPr lang="en-US" smtClean="0"/>
              <a:t>‹#›</a:t>
            </a:fld>
            <a:endParaRPr lang="en-US"/>
          </a:p>
        </p:txBody>
      </p:sp>
    </p:spTree>
    <p:extLst>
      <p:ext uri="{BB962C8B-B14F-4D97-AF65-F5344CB8AC3E}">
        <p14:creationId xmlns:p14="http://schemas.microsoft.com/office/powerpoint/2010/main" val="576096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41E7941-03F2-DC4F-B16E-B29CA271FD1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 xmlns:a16="http://schemas.microsoft.com/office/drawing/2014/main" id="{FC7A77F2-A49D-C044-A60A-F459288C13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 xmlns:a16="http://schemas.microsoft.com/office/drawing/2014/main" id="{3DE4A009-D5E5-0F44-B21E-41C7D613BA21}"/>
              </a:ext>
            </a:extLst>
          </p:cNvPr>
          <p:cNvSpPr>
            <a:spLocks noGrp="1"/>
          </p:cNvSpPr>
          <p:nvPr>
            <p:ph type="dt" sz="half" idx="10"/>
          </p:nvPr>
        </p:nvSpPr>
        <p:spPr/>
        <p:txBody>
          <a:bodyPr/>
          <a:lstStyle/>
          <a:p>
            <a:fld id="{D3D94599-CA50-234E-83CC-E79EF0601C3D}" type="datetimeFigureOut">
              <a:rPr lang="en-US" smtClean="0"/>
              <a:t>1/19/2021</a:t>
            </a:fld>
            <a:endParaRPr lang="en-US"/>
          </a:p>
        </p:txBody>
      </p:sp>
      <p:sp>
        <p:nvSpPr>
          <p:cNvPr id="5" name="Footer Placeholder 4">
            <a:extLst>
              <a:ext uri="{FF2B5EF4-FFF2-40B4-BE49-F238E27FC236}">
                <a16:creationId xmlns="" xmlns:a16="http://schemas.microsoft.com/office/drawing/2014/main" id="{6EDAB460-80D6-6D49-A45D-0200158894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1F39A36-7B93-CD40-8C9D-F1806DC3C2A5}"/>
              </a:ext>
            </a:extLst>
          </p:cNvPr>
          <p:cNvSpPr>
            <a:spLocks noGrp="1"/>
          </p:cNvSpPr>
          <p:nvPr>
            <p:ph type="sldNum" sz="quarter" idx="12"/>
          </p:nvPr>
        </p:nvSpPr>
        <p:spPr/>
        <p:txBody>
          <a:bodyPr/>
          <a:lstStyle/>
          <a:p>
            <a:fld id="{20BDDF49-D19E-194A-B5E5-608805729D11}" type="slidenum">
              <a:rPr lang="en-US" smtClean="0"/>
              <a:t>‹#›</a:t>
            </a:fld>
            <a:endParaRPr lang="en-US"/>
          </a:p>
        </p:txBody>
      </p:sp>
    </p:spTree>
    <p:extLst>
      <p:ext uri="{BB962C8B-B14F-4D97-AF65-F5344CB8AC3E}">
        <p14:creationId xmlns:p14="http://schemas.microsoft.com/office/powerpoint/2010/main" val="115817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709AD3-2DCC-2446-8A71-80C2A855846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 xmlns:a16="http://schemas.microsoft.com/office/drawing/2014/main" id="{339E48D7-C195-D444-AE06-D4DD3A4F10C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2139DDA9-2CBF-C546-8244-591CCB63AB9D}"/>
              </a:ext>
            </a:extLst>
          </p:cNvPr>
          <p:cNvSpPr>
            <a:spLocks noGrp="1"/>
          </p:cNvSpPr>
          <p:nvPr>
            <p:ph type="dt" sz="half" idx="10"/>
          </p:nvPr>
        </p:nvSpPr>
        <p:spPr/>
        <p:txBody>
          <a:bodyPr/>
          <a:lstStyle/>
          <a:p>
            <a:fld id="{D3D94599-CA50-234E-83CC-E79EF0601C3D}" type="datetimeFigureOut">
              <a:rPr lang="en-US" smtClean="0"/>
              <a:t>1/19/2021</a:t>
            </a:fld>
            <a:endParaRPr lang="en-US"/>
          </a:p>
        </p:txBody>
      </p:sp>
      <p:sp>
        <p:nvSpPr>
          <p:cNvPr id="5" name="Footer Placeholder 4">
            <a:extLst>
              <a:ext uri="{FF2B5EF4-FFF2-40B4-BE49-F238E27FC236}">
                <a16:creationId xmlns="" xmlns:a16="http://schemas.microsoft.com/office/drawing/2014/main" id="{A737473F-4FA8-F648-93F9-A10DF59F10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E4148B5-2E91-534C-A8FC-C87B630B1871}"/>
              </a:ext>
            </a:extLst>
          </p:cNvPr>
          <p:cNvSpPr>
            <a:spLocks noGrp="1"/>
          </p:cNvSpPr>
          <p:nvPr>
            <p:ph type="sldNum" sz="quarter" idx="12"/>
          </p:nvPr>
        </p:nvSpPr>
        <p:spPr/>
        <p:txBody>
          <a:bodyPr/>
          <a:lstStyle/>
          <a:p>
            <a:fld id="{20BDDF49-D19E-194A-B5E5-608805729D11}" type="slidenum">
              <a:rPr lang="en-US" smtClean="0"/>
              <a:t>‹#›</a:t>
            </a:fld>
            <a:endParaRPr lang="en-US"/>
          </a:p>
        </p:txBody>
      </p:sp>
    </p:spTree>
    <p:extLst>
      <p:ext uri="{BB962C8B-B14F-4D97-AF65-F5344CB8AC3E}">
        <p14:creationId xmlns:p14="http://schemas.microsoft.com/office/powerpoint/2010/main" val="310422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0841FD40-6BC5-6E4B-BCAC-EF48E224992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 xmlns:a16="http://schemas.microsoft.com/office/drawing/2014/main" id="{46173153-01D0-9B4E-B132-5FB028B7A88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4200F55F-99F7-3E48-84B6-52D445A4A5BC}"/>
              </a:ext>
            </a:extLst>
          </p:cNvPr>
          <p:cNvSpPr>
            <a:spLocks noGrp="1"/>
          </p:cNvSpPr>
          <p:nvPr>
            <p:ph type="dt" sz="half" idx="10"/>
          </p:nvPr>
        </p:nvSpPr>
        <p:spPr/>
        <p:txBody>
          <a:bodyPr/>
          <a:lstStyle/>
          <a:p>
            <a:fld id="{D3D94599-CA50-234E-83CC-E79EF0601C3D}" type="datetimeFigureOut">
              <a:rPr lang="en-US" smtClean="0"/>
              <a:t>1/19/2021</a:t>
            </a:fld>
            <a:endParaRPr lang="en-US"/>
          </a:p>
        </p:txBody>
      </p:sp>
      <p:sp>
        <p:nvSpPr>
          <p:cNvPr id="5" name="Footer Placeholder 4">
            <a:extLst>
              <a:ext uri="{FF2B5EF4-FFF2-40B4-BE49-F238E27FC236}">
                <a16:creationId xmlns="" xmlns:a16="http://schemas.microsoft.com/office/drawing/2014/main" id="{93922DC3-D349-B24B-8C63-D9AF9A8F9D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E4AE144-DC6F-C341-AB04-BD6D90E0B247}"/>
              </a:ext>
            </a:extLst>
          </p:cNvPr>
          <p:cNvSpPr>
            <a:spLocks noGrp="1"/>
          </p:cNvSpPr>
          <p:nvPr>
            <p:ph type="sldNum" sz="quarter" idx="12"/>
          </p:nvPr>
        </p:nvSpPr>
        <p:spPr/>
        <p:txBody>
          <a:bodyPr/>
          <a:lstStyle/>
          <a:p>
            <a:fld id="{20BDDF49-D19E-194A-B5E5-608805729D11}" type="slidenum">
              <a:rPr lang="en-US" smtClean="0"/>
              <a:t>‹#›</a:t>
            </a:fld>
            <a:endParaRPr lang="en-US"/>
          </a:p>
        </p:txBody>
      </p:sp>
    </p:spTree>
    <p:extLst>
      <p:ext uri="{BB962C8B-B14F-4D97-AF65-F5344CB8AC3E}">
        <p14:creationId xmlns:p14="http://schemas.microsoft.com/office/powerpoint/2010/main" val="3150002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B72308D-A5C3-A743-8026-60D48FB81A4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A2764F09-CC33-9F40-A1AB-9BA42A417D1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E2CBDE27-C462-B840-B05B-D7EAC7B35868}"/>
              </a:ext>
            </a:extLst>
          </p:cNvPr>
          <p:cNvSpPr>
            <a:spLocks noGrp="1"/>
          </p:cNvSpPr>
          <p:nvPr>
            <p:ph type="dt" sz="half" idx="10"/>
          </p:nvPr>
        </p:nvSpPr>
        <p:spPr/>
        <p:txBody>
          <a:bodyPr/>
          <a:lstStyle/>
          <a:p>
            <a:fld id="{D3D94599-CA50-234E-83CC-E79EF0601C3D}" type="datetimeFigureOut">
              <a:rPr lang="en-US" smtClean="0"/>
              <a:t>1/19/2021</a:t>
            </a:fld>
            <a:endParaRPr lang="en-US"/>
          </a:p>
        </p:txBody>
      </p:sp>
      <p:sp>
        <p:nvSpPr>
          <p:cNvPr id="5" name="Footer Placeholder 4">
            <a:extLst>
              <a:ext uri="{FF2B5EF4-FFF2-40B4-BE49-F238E27FC236}">
                <a16:creationId xmlns="" xmlns:a16="http://schemas.microsoft.com/office/drawing/2014/main" id="{80A645D1-D86C-D44A-AE6A-826E67F56C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BC879C6-E292-0F49-BE79-74D794680759}"/>
              </a:ext>
            </a:extLst>
          </p:cNvPr>
          <p:cNvSpPr>
            <a:spLocks noGrp="1"/>
          </p:cNvSpPr>
          <p:nvPr>
            <p:ph type="sldNum" sz="quarter" idx="12"/>
          </p:nvPr>
        </p:nvSpPr>
        <p:spPr/>
        <p:txBody>
          <a:bodyPr/>
          <a:lstStyle/>
          <a:p>
            <a:fld id="{20BDDF49-D19E-194A-B5E5-608805729D11}" type="slidenum">
              <a:rPr lang="en-US" smtClean="0"/>
              <a:t>‹#›</a:t>
            </a:fld>
            <a:endParaRPr lang="en-US"/>
          </a:p>
        </p:txBody>
      </p:sp>
    </p:spTree>
    <p:extLst>
      <p:ext uri="{BB962C8B-B14F-4D97-AF65-F5344CB8AC3E}">
        <p14:creationId xmlns:p14="http://schemas.microsoft.com/office/powerpoint/2010/main" val="3715938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7764F55-DC43-4540-82F4-B51A0D1CDCB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 xmlns:a16="http://schemas.microsoft.com/office/drawing/2014/main" id="{79E2CC35-91BF-A244-A160-D6F261AC9D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 xmlns:a16="http://schemas.microsoft.com/office/drawing/2014/main" id="{5A689A88-1664-8F4C-9F2A-E8365A6A12C5}"/>
              </a:ext>
            </a:extLst>
          </p:cNvPr>
          <p:cNvSpPr>
            <a:spLocks noGrp="1"/>
          </p:cNvSpPr>
          <p:nvPr>
            <p:ph type="dt" sz="half" idx="10"/>
          </p:nvPr>
        </p:nvSpPr>
        <p:spPr/>
        <p:txBody>
          <a:bodyPr/>
          <a:lstStyle/>
          <a:p>
            <a:fld id="{D3D94599-CA50-234E-83CC-E79EF0601C3D}" type="datetimeFigureOut">
              <a:rPr lang="en-US" smtClean="0"/>
              <a:t>1/19/2021</a:t>
            </a:fld>
            <a:endParaRPr lang="en-US"/>
          </a:p>
        </p:txBody>
      </p:sp>
      <p:sp>
        <p:nvSpPr>
          <p:cNvPr id="5" name="Footer Placeholder 4">
            <a:extLst>
              <a:ext uri="{FF2B5EF4-FFF2-40B4-BE49-F238E27FC236}">
                <a16:creationId xmlns="" xmlns:a16="http://schemas.microsoft.com/office/drawing/2014/main" id="{8E6DA72B-9CA9-AA48-9670-B5EFD236F9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EC85603-F19C-7646-8216-6FE77EF74783}"/>
              </a:ext>
            </a:extLst>
          </p:cNvPr>
          <p:cNvSpPr>
            <a:spLocks noGrp="1"/>
          </p:cNvSpPr>
          <p:nvPr>
            <p:ph type="sldNum" sz="quarter" idx="12"/>
          </p:nvPr>
        </p:nvSpPr>
        <p:spPr/>
        <p:txBody>
          <a:bodyPr/>
          <a:lstStyle/>
          <a:p>
            <a:fld id="{20BDDF49-D19E-194A-B5E5-608805729D11}" type="slidenum">
              <a:rPr lang="en-US" smtClean="0"/>
              <a:t>‹#›</a:t>
            </a:fld>
            <a:endParaRPr lang="en-US"/>
          </a:p>
        </p:txBody>
      </p:sp>
    </p:spTree>
    <p:extLst>
      <p:ext uri="{BB962C8B-B14F-4D97-AF65-F5344CB8AC3E}">
        <p14:creationId xmlns:p14="http://schemas.microsoft.com/office/powerpoint/2010/main" val="865160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C04727-11D2-1846-9B37-F9BAF5B172C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C9FDF2E4-739E-AC43-9D5D-6E10FAA7F44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 xmlns:a16="http://schemas.microsoft.com/office/drawing/2014/main" id="{34B01B7D-82BA-654E-B37C-A44C3AD25A2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 xmlns:a16="http://schemas.microsoft.com/office/drawing/2014/main" id="{3815473B-83CF-B840-AEBC-00C4BEDE8DA1}"/>
              </a:ext>
            </a:extLst>
          </p:cNvPr>
          <p:cNvSpPr>
            <a:spLocks noGrp="1"/>
          </p:cNvSpPr>
          <p:nvPr>
            <p:ph type="dt" sz="half" idx="10"/>
          </p:nvPr>
        </p:nvSpPr>
        <p:spPr/>
        <p:txBody>
          <a:bodyPr/>
          <a:lstStyle/>
          <a:p>
            <a:fld id="{D3D94599-CA50-234E-83CC-E79EF0601C3D}" type="datetimeFigureOut">
              <a:rPr lang="en-US" smtClean="0"/>
              <a:t>1/19/2021</a:t>
            </a:fld>
            <a:endParaRPr lang="en-US"/>
          </a:p>
        </p:txBody>
      </p:sp>
      <p:sp>
        <p:nvSpPr>
          <p:cNvPr id="6" name="Footer Placeholder 5">
            <a:extLst>
              <a:ext uri="{FF2B5EF4-FFF2-40B4-BE49-F238E27FC236}">
                <a16:creationId xmlns="" xmlns:a16="http://schemas.microsoft.com/office/drawing/2014/main" id="{69946529-309C-4E44-9522-D6C0EB5275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3DEA433-1FE7-CE4A-8AF2-8B341841DB3B}"/>
              </a:ext>
            </a:extLst>
          </p:cNvPr>
          <p:cNvSpPr>
            <a:spLocks noGrp="1"/>
          </p:cNvSpPr>
          <p:nvPr>
            <p:ph type="sldNum" sz="quarter" idx="12"/>
          </p:nvPr>
        </p:nvSpPr>
        <p:spPr/>
        <p:txBody>
          <a:bodyPr/>
          <a:lstStyle/>
          <a:p>
            <a:fld id="{20BDDF49-D19E-194A-B5E5-608805729D11}" type="slidenum">
              <a:rPr lang="en-US" smtClean="0"/>
              <a:t>‹#›</a:t>
            </a:fld>
            <a:endParaRPr lang="en-US"/>
          </a:p>
        </p:txBody>
      </p:sp>
    </p:spTree>
    <p:extLst>
      <p:ext uri="{BB962C8B-B14F-4D97-AF65-F5344CB8AC3E}">
        <p14:creationId xmlns:p14="http://schemas.microsoft.com/office/powerpoint/2010/main" val="662267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4F08EC-4E31-D84C-90A9-19EB1004C285}"/>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 xmlns:a16="http://schemas.microsoft.com/office/drawing/2014/main" id="{DDAC60C0-15B3-964E-A580-0BC02B215D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 xmlns:a16="http://schemas.microsoft.com/office/drawing/2014/main" id="{85371A78-47CC-D24D-9119-3C3E07F5F54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 xmlns:a16="http://schemas.microsoft.com/office/drawing/2014/main" id="{F875F4E2-ACC5-9B4F-B171-F4DADF96D5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 xmlns:a16="http://schemas.microsoft.com/office/drawing/2014/main" id="{9F6B3F32-E4ED-A541-AD0E-F0EF5EE24FC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 xmlns:a16="http://schemas.microsoft.com/office/drawing/2014/main" id="{087A8513-267A-EA4F-8A8B-400DA6651FE1}"/>
              </a:ext>
            </a:extLst>
          </p:cNvPr>
          <p:cNvSpPr>
            <a:spLocks noGrp="1"/>
          </p:cNvSpPr>
          <p:nvPr>
            <p:ph type="dt" sz="half" idx="10"/>
          </p:nvPr>
        </p:nvSpPr>
        <p:spPr/>
        <p:txBody>
          <a:bodyPr/>
          <a:lstStyle/>
          <a:p>
            <a:fld id="{D3D94599-CA50-234E-83CC-E79EF0601C3D}" type="datetimeFigureOut">
              <a:rPr lang="en-US" smtClean="0"/>
              <a:t>1/19/2021</a:t>
            </a:fld>
            <a:endParaRPr lang="en-US"/>
          </a:p>
        </p:txBody>
      </p:sp>
      <p:sp>
        <p:nvSpPr>
          <p:cNvPr id="8" name="Footer Placeholder 7">
            <a:extLst>
              <a:ext uri="{FF2B5EF4-FFF2-40B4-BE49-F238E27FC236}">
                <a16:creationId xmlns="" xmlns:a16="http://schemas.microsoft.com/office/drawing/2014/main" id="{A77A06E7-08D5-484F-81CD-8392EFB7B4E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1CBB3D2E-08C9-0446-AF91-1B00C90B8994}"/>
              </a:ext>
            </a:extLst>
          </p:cNvPr>
          <p:cNvSpPr>
            <a:spLocks noGrp="1"/>
          </p:cNvSpPr>
          <p:nvPr>
            <p:ph type="sldNum" sz="quarter" idx="12"/>
          </p:nvPr>
        </p:nvSpPr>
        <p:spPr/>
        <p:txBody>
          <a:bodyPr/>
          <a:lstStyle/>
          <a:p>
            <a:fld id="{20BDDF49-D19E-194A-B5E5-608805729D11}" type="slidenum">
              <a:rPr lang="en-US" smtClean="0"/>
              <a:t>‹#›</a:t>
            </a:fld>
            <a:endParaRPr lang="en-US"/>
          </a:p>
        </p:txBody>
      </p:sp>
    </p:spTree>
    <p:extLst>
      <p:ext uri="{BB962C8B-B14F-4D97-AF65-F5344CB8AC3E}">
        <p14:creationId xmlns:p14="http://schemas.microsoft.com/office/powerpoint/2010/main" val="451589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C532CB-D9B7-A84E-9B97-2E29DE16DC84}"/>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 xmlns:a16="http://schemas.microsoft.com/office/drawing/2014/main" id="{E0DCD3E8-5B6F-B14A-9D4A-CC59AAC3E821}"/>
              </a:ext>
            </a:extLst>
          </p:cNvPr>
          <p:cNvSpPr>
            <a:spLocks noGrp="1"/>
          </p:cNvSpPr>
          <p:nvPr>
            <p:ph type="dt" sz="half" idx="10"/>
          </p:nvPr>
        </p:nvSpPr>
        <p:spPr/>
        <p:txBody>
          <a:bodyPr/>
          <a:lstStyle/>
          <a:p>
            <a:fld id="{D3D94599-CA50-234E-83CC-E79EF0601C3D}" type="datetimeFigureOut">
              <a:rPr lang="en-US" smtClean="0"/>
              <a:t>1/19/2021</a:t>
            </a:fld>
            <a:endParaRPr lang="en-US"/>
          </a:p>
        </p:txBody>
      </p:sp>
      <p:sp>
        <p:nvSpPr>
          <p:cNvPr id="4" name="Footer Placeholder 3">
            <a:extLst>
              <a:ext uri="{FF2B5EF4-FFF2-40B4-BE49-F238E27FC236}">
                <a16:creationId xmlns="" xmlns:a16="http://schemas.microsoft.com/office/drawing/2014/main" id="{400882D4-264C-E14A-A934-A4267BEAA0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7395C73A-6EE1-DE4E-83D9-D85A3C28EE29}"/>
              </a:ext>
            </a:extLst>
          </p:cNvPr>
          <p:cNvSpPr>
            <a:spLocks noGrp="1"/>
          </p:cNvSpPr>
          <p:nvPr>
            <p:ph type="sldNum" sz="quarter" idx="12"/>
          </p:nvPr>
        </p:nvSpPr>
        <p:spPr/>
        <p:txBody>
          <a:bodyPr/>
          <a:lstStyle/>
          <a:p>
            <a:fld id="{20BDDF49-D19E-194A-B5E5-608805729D11}" type="slidenum">
              <a:rPr lang="en-US" smtClean="0"/>
              <a:t>‹#›</a:t>
            </a:fld>
            <a:endParaRPr lang="en-US"/>
          </a:p>
        </p:txBody>
      </p:sp>
    </p:spTree>
    <p:extLst>
      <p:ext uri="{BB962C8B-B14F-4D97-AF65-F5344CB8AC3E}">
        <p14:creationId xmlns:p14="http://schemas.microsoft.com/office/powerpoint/2010/main" val="259719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F405C8AB-BA31-9848-98DC-C9E6D28DCCB2}"/>
              </a:ext>
            </a:extLst>
          </p:cNvPr>
          <p:cNvSpPr>
            <a:spLocks noGrp="1"/>
          </p:cNvSpPr>
          <p:nvPr>
            <p:ph type="dt" sz="half" idx="10"/>
          </p:nvPr>
        </p:nvSpPr>
        <p:spPr/>
        <p:txBody>
          <a:bodyPr/>
          <a:lstStyle/>
          <a:p>
            <a:fld id="{D3D94599-CA50-234E-83CC-E79EF0601C3D}" type="datetimeFigureOut">
              <a:rPr lang="en-US" smtClean="0"/>
              <a:t>1/19/2021</a:t>
            </a:fld>
            <a:endParaRPr lang="en-US"/>
          </a:p>
        </p:txBody>
      </p:sp>
      <p:sp>
        <p:nvSpPr>
          <p:cNvPr id="3" name="Footer Placeholder 2">
            <a:extLst>
              <a:ext uri="{FF2B5EF4-FFF2-40B4-BE49-F238E27FC236}">
                <a16:creationId xmlns="" xmlns:a16="http://schemas.microsoft.com/office/drawing/2014/main" id="{9E4CFE37-96AB-5B4C-920B-E3FCBD382B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32147A74-0ADC-BC47-9727-11B32EA9113A}"/>
              </a:ext>
            </a:extLst>
          </p:cNvPr>
          <p:cNvSpPr>
            <a:spLocks noGrp="1"/>
          </p:cNvSpPr>
          <p:nvPr>
            <p:ph type="sldNum" sz="quarter" idx="12"/>
          </p:nvPr>
        </p:nvSpPr>
        <p:spPr/>
        <p:txBody>
          <a:bodyPr/>
          <a:lstStyle/>
          <a:p>
            <a:fld id="{20BDDF49-D19E-194A-B5E5-608805729D11}" type="slidenum">
              <a:rPr lang="en-US" smtClean="0"/>
              <a:t>‹#›</a:t>
            </a:fld>
            <a:endParaRPr lang="en-US"/>
          </a:p>
        </p:txBody>
      </p:sp>
    </p:spTree>
    <p:extLst>
      <p:ext uri="{BB962C8B-B14F-4D97-AF65-F5344CB8AC3E}">
        <p14:creationId xmlns:p14="http://schemas.microsoft.com/office/powerpoint/2010/main" val="636092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CE4870-641E-594E-AFCD-BDA9F5A8D80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06BB1298-4F3B-2A42-833C-7F3F490A23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 xmlns:a16="http://schemas.microsoft.com/office/drawing/2014/main" id="{DE1BEA14-2E13-944E-A193-0DADC77468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EF8B3ADD-5C2D-E642-9730-3F043906DCAB}"/>
              </a:ext>
            </a:extLst>
          </p:cNvPr>
          <p:cNvSpPr>
            <a:spLocks noGrp="1"/>
          </p:cNvSpPr>
          <p:nvPr>
            <p:ph type="dt" sz="half" idx="10"/>
          </p:nvPr>
        </p:nvSpPr>
        <p:spPr/>
        <p:txBody>
          <a:bodyPr/>
          <a:lstStyle/>
          <a:p>
            <a:fld id="{D3D94599-CA50-234E-83CC-E79EF0601C3D}" type="datetimeFigureOut">
              <a:rPr lang="en-US" smtClean="0"/>
              <a:t>1/19/2021</a:t>
            </a:fld>
            <a:endParaRPr lang="en-US"/>
          </a:p>
        </p:txBody>
      </p:sp>
      <p:sp>
        <p:nvSpPr>
          <p:cNvPr id="6" name="Footer Placeholder 5">
            <a:extLst>
              <a:ext uri="{FF2B5EF4-FFF2-40B4-BE49-F238E27FC236}">
                <a16:creationId xmlns="" xmlns:a16="http://schemas.microsoft.com/office/drawing/2014/main" id="{829BDDA8-93FF-C842-9C0D-DC136E46E4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BF2D7DE9-A66F-E345-808B-491941CBF44F}"/>
              </a:ext>
            </a:extLst>
          </p:cNvPr>
          <p:cNvSpPr>
            <a:spLocks noGrp="1"/>
          </p:cNvSpPr>
          <p:nvPr>
            <p:ph type="sldNum" sz="quarter" idx="12"/>
          </p:nvPr>
        </p:nvSpPr>
        <p:spPr/>
        <p:txBody>
          <a:bodyPr/>
          <a:lstStyle/>
          <a:p>
            <a:fld id="{20BDDF49-D19E-194A-B5E5-608805729D11}" type="slidenum">
              <a:rPr lang="en-US" smtClean="0"/>
              <a:t>‹#›</a:t>
            </a:fld>
            <a:endParaRPr lang="en-US"/>
          </a:p>
        </p:txBody>
      </p:sp>
    </p:spTree>
    <p:extLst>
      <p:ext uri="{BB962C8B-B14F-4D97-AF65-F5344CB8AC3E}">
        <p14:creationId xmlns:p14="http://schemas.microsoft.com/office/powerpoint/2010/main" val="586245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4841CDA-62A4-B742-858B-715874112EA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 xmlns:a16="http://schemas.microsoft.com/office/drawing/2014/main" id="{FDAC4D34-CC7B-2448-B8DB-142C9409D6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FC571607-251C-4A4F-909B-BD6696F353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6C134BA2-45AD-3C49-A083-51757EF8C312}"/>
              </a:ext>
            </a:extLst>
          </p:cNvPr>
          <p:cNvSpPr>
            <a:spLocks noGrp="1"/>
          </p:cNvSpPr>
          <p:nvPr>
            <p:ph type="dt" sz="half" idx="10"/>
          </p:nvPr>
        </p:nvSpPr>
        <p:spPr/>
        <p:txBody>
          <a:bodyPr/>
          <a:lstStyle/>
          <a:p>
            <a:fld id="{D3D94599-CA50-234E-83CC-E79EF0601C3D}" type="datetimeFigureOut">
              <a:rPr lang="en-US" smtClean="0"/>
              <a:t>1/19/2021</a:t>
            </a:fld>
            <a:endParaRPr lang="en-US"/>
          </a:p>
        </p:txBody>
      </p:sp>
      <p:sp>
        <p:nvSpPr>
          <p:cNvPr id="6" name="Footer Placeholder 5">
            <a:extLst>
              <a:ext uri="{FF2B5EF4-FFF2-40B4-BE49-F238E27FC236}">
                <a16:creationId xmlns="" xmlns:a16="http://schemas.microsoft.com/office/drawing/2014/main" id="{B3CD569C-42A8-FD46-BE37-FF17A50EEB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91D87E50-D326-4A43-838E-210A6DBDB090}"/>
              </a:ext>
            </a:extLst>
          </p:cNvPr>
          <p:cNvSpPr>
            <a:spLocks noGrp="1"/>
          </p:cNvSpPr>
          <p:nvPr>
            <p:ph type="sldNum" sz="quarter" idx="12"/>
          </p:nvPr>
        </p:nvSpPr>
        <p:spPr/>
        <p:txBody>
          <a:bodyPr/>
          <a:lstStyle/>
          <a:p>
            <a:fld id="{20BDDF49-D19E-194A-B5E5-608805729D11}" type="slidenum">
              <a:rPr lang="en-US" smtClean="0"/>
              <a:t>‹#›</a:t>
            </a:fld>
            <a:endParaRPr lang="en-US"/>
          </a:p>
        </p:txBody>
      </p:sp>
    </p:spTree>
    <p:extLst>
      <p:ext uri="{BB962C8B-B14F-4D97-AF65-F5344CB8AC3E}">
        <p14:creationId xmlns:p14="http://schemas.microsoft.com/office/powerpoint/2010/main" val="2202288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32000"/>
          </a:srgb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58F6C97B-B1ED-D84F-8D2D-602BBE7FCD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 xmlns:a16="http://schemas.microsoft.com/office/drawing/2014/main" id="{67997037-A64A-F149-8D57-0927DF88DD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21F5CAA2-95F7-3A4A-B53F-41A4CD1BB9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D94599-CA50-234E-83CC-E79EF0601C3D}" type="datetimeFigureOut">
              <a:rPr lang="en-US" smtClean="0"/>
              <a:t>1/19/2021</a:t>
            </a:fld>
            <a:endParaRPr lang="en-US"/>
          </a:p>
        </p:txBody>
      </p:sp>
      <p:sp>
        <p:nvSpPr>
          <p:cNvPr id="5" name="Footer Placeholder 4">
            <a:extLst>
              <a:ext uri="{FF2B5EF4-FFF2-40B4-BE49-F238E27FC236}">
                <a16:creationId xmlns="" xmlns:a16="http://schemas.microsoft.com/office/drawing/2014/main" id="{A3C494CD-9916-0349-B716-E6587CF09E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E90D9362-E345-7043-9C46-C5EE3A6741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BDDF49-D19E-194A-B5E5-608805729D11}" type="slidenum">
              <a:rPr lang="en-US" smtClean="0"/>
              <a:t>‹#›</a:t>
            </a:fld>
            <a:endParaRPr lang="en-US"/>
          </a:p>
        </p:txBody>
      </p:sp>
    </p:spTree>
    <p:extLst>
      <p:ext uri="{BB962C8B-B14F-4D97-AF65-F5344CB8AC3E}">
        <p14:creationId xmlns:p14="http://schemas.microsoft.com/office/powerpoint/2010/main" val="411162294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94482"/>
            <a:ext cx="9144000" cy="1655762"/>
          </a:xfrm>
        </p:spPr>
        <p:txBody>
          <a:bodyPr/>
          <a:lstStyle/>
          <a:p>
            <a:r>
              <a:rPr lang="en-US" dirty="0" smtClean="0"/>
              <a:t>Monday 25</a:t>
            </a:r>
            <a:r>
              <a:rPr lang="en-US" baseline="30000" dirty="0" smtClean="0"/>
              <a:t>th</a:t>
            </a:r>
            <a:r>
              <a:rPr lang="en-US" dirty="0" smtClean="0"/>
              <a:t> January 2021</a:t>
            </a:r>
          </a:p>
          <a:p>
            <a:r>
              <a:rPr lang="en-US" dirty="0" smtClean="0"/>
              <a:t>Can I read the text as a reader and writer?</a:t>
            </a:r>
            <a:endParaRPr lang="en-US" dirty="0"/>
          </a:p>
        </p:txBody>
      </p:sp>
      <p:sp>
        <p:nvSpPr>
          <p:cNvPr id="5" name="Rectangle 1"/>
          <p:cNvSpPr>
            <a:spLocks noGrp="1" noChangeArrowheads="1"/>
          </p:cNvSpPr>
          <p:nvPr>
            <p:ph type="ctrTitle"/>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GB"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Box 5"/>
          <p:cNvSpPr txBox="1"/>
          <p:nvPr/>
        </p:nvSpPr>
        <p:spPr>
          <a:xfrm>
            <a:off x="755374" y="1842052"/>
            <a:ext cx="9740348" cy="1938992"/>
          </a:xfrm>
          <a:prstGeom prst="rect">
            <a:avLst/>
          </a:prstGeom>
          <a:noFill/>
        </p:spPr>
        <p:txBody>
          <a:bodyPr wrap="square" rtlCol="0">
            <a:spAutoFit/>
          </a:bodyPr>
          <a:lstStyle/>
          <a:p>
            <a:r>
              <a:rPr lang="en-US" sz="2000" dirty="0" smtClean="0"/>
              <a:t>Today, you are going to read the text as a reader and as a writer. </a:t>
            </a:r>
          </a:p>
          <a:p>
            <a:endParaRPr lang="en-US" sz="2000" dirty="0" smtClean="0"/>
          </a:p>
          <a:p>
            <a:r>
              <a:rPr lang="en-US" sz="2000" dirty="0" smtClean="0"/>
              <a:t>On the sheet for Monday there are key questions to help you do this. </a:t>
            </a:r>
          </a:p>
          <a:p>
            <a:endParaRPr lang="en-US" sz="2000" dirty="0" smtClean="0"/>
          </a:p>
          <a:p>
            <a:r>
              <a:rPr lang="en-US" sz="2000" dirty="0" smtClean="0"/>
              <a:t>This will help you understand the text a little better before we write the story later this week. </a:t>
            </a:r>
            <a:endParaRPr lang="en-US" sz="2000" dirty="0"/>
          </a:p>
        </p:txBody>
      </p:sp>
    </p:spTree>
    <p:extLst>
      <p:ext uri="{BB962C8B-B14F-4D97-AF65-F5344CB8AC3E}">
        <p14:creationId xmlns:p14="http://schemas.microsoft.com/office/powerpoint/2010/main" val="4212120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03F1D5-57FA-C44A-8DC4-3D967D23A519}"/>
              </a:ext>
            </a:extLst>
          </p:cNvPr>
          <p:cNvSpPr>
            <a:spLocks noGrp="1"/>
          </p:cNvSpPr>
          <p:nvPr>
            <p:ph type="ctrTitle"/>
          </p:nvPr>
        </p:nvSpPr>
        <p:spPr>
          <a:xfrm>
            <a:off x="2938461" y="-687388"/>
            <a:ext cx="9144000" cy="2387600"/>
          </a:xfrm>
        </p:spPr>
        <p:txBody>
          <a:bodyPr>
            <a:normAutofit/>
          </a:bodyPr>
          <a:lstStyle/>
          <a:p>
            <a:pPr algn="r"/>
            <a:r>
              <a:rPr lang="en-US" sz="4800" u="sng" dirty="0" smtClean="0"/>
              <a:t>Tuesday 26</a:t>
            </a:r>
            <a:r>
              <a:rPr lang="en-US" sz="4800" u="sng" baseline="30000" dirty="0" smtClean="0"/>
              <a:t>th</a:t>
            </a:r>
            <a:r>
              <a:rPr lang="en-US" sz="4800" u="sng" dirty="0" smtClean="0"/>
              <a:t> January </a:t>
            </a:r>
            <a:r>
              <a:rPr lang="en-US" sz="4800" u="sng" dirty="0" smtClean="0"/>
              <a:t>2021</a:t>
            </a:r>
            <a:endParaRPr lang="en-US" sz="4800" u="sng" dirty="0"/>
          </a:p>
        </p:txBody>
      </p:sp>
      <p:sp>
        <p:nvSpPr>
          <p:cNvPr id="3" name="Subtitle 2">
            <a:extLst>
              <a:ext uri="{FF2B5EF4-FFF2-40B4-BE49-F238E27FC236}">
                <a16:creationId xmlns:a16="http://schemas.microsoft.com/office/drawing/2014/main" xmlns="" id="{D8B60BAD-A94E-7F47-A675-75656FC80FEE}"/>
              </a:ext>
            </a:extLst>
          </p:cNvPr>
          <p:cNvSpPr>
            <a:spLocks noGrp="1"/>
          </p:cNvSpPr>
          <p:nvPr>
            <p:ph type="subTitle" idx="1"/>
          </p:nvPr>
        </p:nvSpPr>
        <p:spPr>
          <a:xfrm>
            <a:off x="295274" y="2601119"/>
            <a:ext cx="11787187" cy="1655762"/>
          </a:xfrm>
        </p:spPr>
        <p:txBody>
          <a:bodyPr>
            <a:normAutofit/>
          </a:bodyPr>
          <a:lstStyle/>
          <a:p>
            <a:r>
              <a:rPr lang="en-US" sz="4400" u="sng" dirty="0"/>
              <a:t>LI: </a:t>
            </a:r>
            <a:r>
              <a:rPr lang="en-US" sz="4400" u="sng" dirty="0" smtClean="0"/>
              <a:t>Can I box up a story?</a:t>
            </a:r>
            <a:endParaRPr lang="en-US" sz="4400" u="sng" dirty="0"/>
          </a:p>
        </p:txBody>
      </p:sp>
    </p:spTree>
    <p:extLst>
      <p:ext uri="{BB962C8B-B14F-4D97-AF65-F5344CB8AC3E}">
        <p14:creationId xmlns:p14="http://schemas.microsoft.com/office/powerpoint/2010/main" val="3272669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968787"/>
            <a:ext cx="10515600" cy="1325563"/>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4000" dirty="0" smtClean="0"/>
              <a:t>Task 1 –read the model text through to remind yourself of. Today you are going to box up the story so that you can re-write it later this week. </a:t>
            </a:r>
            <a:br>
              <a:rPr lang="en-US" sz="4000" dirty="0" smtClean="0"/>
            </a:br>
            <a:r>
              <a:rPr lang="en-US" sz="4000" dirty="0" smtClean="0"/>
              <a:t/>
            </a:r>
            <a:br>
              <a:rPr lang="en-US" sz="4000" dirty="0" smtClean="0"/>
            </a:br>
            <a:r>
              <a:rPr lang="en-US" sz="4000" dirty="0" smtClean="0"/>
              <a:t>Remember:</a:t>
            </a:r>
            <a:br>
              <a:rPr lang="en-US" sz="4000" dirty="0" smtClean="0"/>
            </a:br>
            <a:r>
              <a:rPr lang="en-US" sz="4000" dirty="0" smtClean="0"/>
              <a:t>When we box up we don’t write in full sentences, we use bullet points and jot down the key facts. The focus for this piece of writing is setting description so make sure you note down as many adjectives that you can which will help you with your descriptions</a:t>
            </a:r>
            <a:br>
              <a:rPr lang="en-US" sz="4000" dirty="0" smtClean="0"/>
            </a:br>
            <a:endParaRPr lang="en-US" sz="4000" dirty="0"/>
          </a:p>
        </p:txBody>
      </p:sp>
    </p:spTree>
    <p:extLst>
      <p:ext uri="{BB962C8B-B14F-4D97-AF65-F5344CB8AC3E}">
        <p14:creationId xmlns:p14="http://schemas.microsoft.com/office/powerpoint/2010/main" val="273503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0899"/>
            <a:ext cx="10515600" cy="1325563"/>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089072393"/>
              </p:ext>
            </p:extLst>
          </p:nvPr>
        </p:nvGraphicFramePr>
        <p:xfrm>
          <a:off x="2840383" y="212035"/>
          <a:ext cx="8128000" cy="6318002"/>
        </p:xfrm>
        <a:graphic>
          <a:graphicData uri="http://schemas.openxmlformats.org/drawingml/2006/table">
            <a:tbl>
              <a:tblPr firstRow="1" bandRow="1">
                <a:tableStyleId>{5C22544A-7EE6-4342-B048-85BDC9FD1C3A}</a:tableStyleId>
              </a:tblPr>
              <a:tblGrid>
                <a:gridCol w="4064000"/>
                <a:gridCol w="4064000"/>
              </a:tblGrid>
              <a:tr h="1288802">
                <a:tc>
                  <a:txBody>
                    <a:bodyPr/>
                    <a:lstStyle/>
                    <a:p>
                      <a:r>
                        <a:rPr lang="en-US" b="1" dirty="0" smtClean="0">
                          <a:solidFill>
                            <a:schemeClr val="tx1"/>
                          </a:solidFill>
                        </a:rPr>
                        <a:t>Beginning</a:t>
                      </a:r>
                    </a:p>
                    <a:p>
                      <a:r>
                        <a:rPr lang="en-US" b="1" dirty="0" smtClean="0">
                          <a:solidFill>
                            <a:schemeClr val="tx1"/>
                          </a:solidFill>
                        </a:rPr>
                        <a:t>Where is</a:t>
                      </a:r>
                      <a:r>
                        <a:rPr lang="en-US" b="1" baseline="0" dirty="0" smtClean="0">
                          <a:solidFill>
                            <a:schemeClr val="tx1"/>
                          </a:solidFill>
                        </a:rPr>
                        <a:t> the story set? How are you going to describe the setting? Who is the main character?</a:t>
                      </a:r>
                      <a:endParaRPr lang="en-US" b="1" dirty="0">
                        <a:solidFill>
                          <a:schemeClr val="tx1"/>
                        </a:solidFill>
                      </a:endParaRPr>
                    </a:p>
                  </a:txBody>
                  <a:tcPr>
                    <a:solidFill>
                      <a:schemeClr val="bg2"/>
                    </a:solidFill>
                  </a:tcPr>
                </a:tc>
                <a:tc>
                  <a:txBody>
                    <a:bodyPr/>
                    <a:lstStyle/>
                    <a:p>
                      <a:endParaRPr lang="en-US" dirty="0"/>
                    </a:p>
                  </a:txBody>
                  <a:tcPr>
                    <a:solidFill>
                      <a:schemeClr val="bg2"/>
                    </a:solidFill>
                  </a:tcPr>
                </a:tc>
              </a:tr>
              <a:tr h="1157043">
                <a:tc>
                  <a:txBody>
                    <a:bodyPr/>
                    <a:lstStyle/>
                    <a:p>
                      <a:r>
                        <a:rPr lang="en-US" b="1" dirty="0" smtClean="0">
                          <a:solidFill>
                            <a:schemeClr val="tx1"/>
                          </a:solidFill>
                        </a:rPr>
                        <a:t>Build Up</a:t>
                      </a:r>
                    </a:p>
                    <a:p>
                      <a:r>
                        <a:rPr lang="en-US" b="1" dirty="0" smtClean="0">
                          <a:solidFill>
                            <a:schemeClr val="tx1"/>
                          </a:solidFill>
                        </a:rPr>
                        <a:t>What did the girls do</a:t>
                      </a:r>
                      <a:r>
                        <a:rPr lang="en-US" b="1" baseline="0" dirty="0" smtClean="0">
                          <a:solidFill>
                            <a:schemeClr val="tx1"/>
                          </a:solidFill>
                        </a:rPr>
                        <a:t> to </a:t>
                      </a:r>
                      <a:r>
                        <a:rPr lang="en-US" b="1" baseline="0" dirty="0" err="1" smtClean="0">
                          <a:solidFill>
                            <a:schemeClr val="tx1"/>
                          </a:solidFill>
                        </a:rPr>
                        <a:t>Rhodopis</a:t>
                      </a:r>
                      <a:r>
                        <a:rPr lang="en-US" b="1" baseline="0" dirty="0" smtClean="0">
                          <a:solidFill>
                            <a:schemeClr val="tx1"/>
                          </a:solidFill>
                        </a:rPr>
                        <a:t>? How is she feeling? What did she like to do each day? What did her master make for her?</a:t>
                      </a:r>
                      <a:endParaRPr lang="en-US" b="1" dirty="0">
                        <a:solidFill>
                          <a:schemeClr val="tx1"/>
                        </a:solidFill>
                      </a:endParaRPr>
                    </a:p>
                  </a:txBody>
                  <a:tcPr/>
                </a:tc>
                <a:tc>
                  <a:txBody>
                    <a:bodyPr/>
                    <a:lstStyle/>
                    <a:p>
                      <a:endParaRPr lang="en-US" dirty="0"/>
                    </a:p>
                  </a:txBody>
                  <a:tcPr/>
                </a:tc>
              </a:tr>
              <a:tr h="1157043">
                <a:tc>
                  <a:txBody>
                    <a:bodyPr/>
                    <a:lstStyle/>
                    <a:p>
                      <a:r>
                        <a:rPr lang="en-US" b="1" dirty="0" smtClean="0">
                          <a:solidFill>
                            <a:schemeClr val="tx1"/>
                          </a:solidFill>
                        </a:rPr>
                        <a:t>Problem</a:t>
                      </a:r>
                      <a:r>
                        <a:rPr lang="en-US" b="1" baseline="0" dirty="0" smtClean="0">
                          <a:solidFill>
                            <a:schemeClr val="tx1"/>
                          </a:solidFill>
                        </a:rPr>
                        <a:t> </a:t>
                      </a:r>
                    </a:p>
                    <a:p>
                      <a:r>
                        <a:rPr lang="en-US" b="1" baseline="0" dirty="0" smtClean="0">
                          <a:solidFill>
                            <a:schemeClr val="tx1"/>
                          </a:solidFill>
                        </a:rPr>
                        <a:t>What did the Pharaoh decide to do? Why couldn’t </a:t>
                      </a:r>
                      <a:r>
                        <a:rPr lang="en-US" b="1" baseline="0" dirty="0" err="1" smtClean="0">
                          <a:solidFill>
                            <a:schemeClr val="tx1"/>
                          </a:solidFill>
                        </a:rPr>
                        <a:t>Rhodopis</a:t>
                      </a:r>
                      <a:r>
                        <a:rPr lang="en-US" b="1" baseline="0" dirty="0" smtClean="0">
                          <a:solidFill>
                            <a:schemeClr val="tx1"/>
                          </a:solidFill>
                        </a:rPr>
                        <a:t> go? What happened to her slipper?</a:t>
                      </a:r>
                      <a:endParaRPr lang="en-US" b="1" dirty="0">
                        <a:solidFill>
                          <a:schemeClr val="tx1"/>
                        </a:solidFill>
                      </a:endParaRPr>
                    </a:p>
                  </a:txBody>
                  <a:tcPr/>
                </a:tc>
                <a:tc>
                  <a:txBody>
                    <a:bodyPr/>
                    <a:lstStyle/>
                    <a:p>
                      <a:endParaRPr lang="en-US" dirty="0"/>
                    </a:p>
                  </a:txBody>
                  <a:tcPr/>
                </a:tc>
              </a:tr>
              <a:tr h="1157043">
                <a:tc>
                  <a:txBody>
                    <a:bodyPr/>
                    <a:lstStyle/>
                    <a:p>
                      <a:r>
                        <a:rPr lang="en-US" b="1" dirty="0" smtClean="0">
                          <a:solidFill>
                            <a:schemeClr val="tx1"/>
                          </a:solidFill>
                        </a:rPr>
                        <a:t>Solution</a:t>
                      </a:r>
                    </a:p>
                    <a:p>
                      <a:r>
                        <a:rPr lang="en-US" b="1" dirty="0" smtClean="0">
                          <a:solidFill>
                            <a:schemeClr val="tx1"/>
                          </a:solidFill>
                        </a:rPr>
                        <a:t>What did the falcon do with the slipper? What did the Pharaoh decide</a:t>
                      </a:r>
                      <a:r>
                        <a:rPr lang="en-US" b="1" baseline="0" dirty="0" smtClean="0">
                          <a:solidFill>
                            <a:schemeClr val="tx1"/>
                          </a:solidFill>
                        </a:rPr>
                        <a:t> to do? How did her find her?</a:t>
                      </a:r>
                      <a:endParaRPr lang="en-US" b="1" dirty="0">
                        <a:solidFill>
                          <a:schemeClr val="tx1"/>
                        </a:solidFill>
                      </a:endParaRPr>
                    </a:p>
                  </a:txBody>
                  <a:tcPr/>
                </a:tc>
                <a:tc>
                  <a:txBody>
                    <a:bodyPr/>
                    <a:lstStyle/>
                    <a:p>
                      <a:endParaRPr lang="en-US" dirty="0"/>
                    </a:p>
                  </a:txBody>
                  <a:tcPr/>
                </a:tc>
              </a:tr>
              <a:tr h="1157043">
                <a:tc>
                  <a:txBody>
                    <a:bodyPr/>
                    <a:lstStyle/>
                    <a:p>
                      <a:r>
                        <a:rPr lang="en-US" b="1" dirty="0" smtClean="0">
                          <a:solidFill>
                            <a:schemeClr val="tx1"/>
                          </a:solidFill>
                        </a:rPr>
                        <a:t>Ending</a:t>
                      </a:r>
                      <a:r>
                        <a:rPr lang="en-US" b="1" baseline="0" dirty="0" smtClean="0">
                          <a:solidFill>
                            <a:schemeClr val="tx1"/>
                          </a:solidFill>
                        </a:rPr>
                        <a:t> </a:t>
                      </a:r>
                    </a:p>
                    <a:p>
                      <a:r>
                        <a:rPr lang="en-US" b="1" baseline="0" dirty="0" smtClean="0">
                          <a:solidFill>
                            <a:schemeClr val="tx1"/>
                          </a:solidFill>
                        </a:rPr>
                        <a:t>What happens at the end? What do the Egyptian girls do? How is </a:t>
                      </a:r>
                      <a:r>
                        <a:rPr lang="en-US" b="1" baseline="0" dirty="0" err="1" smtClean="0">
                          <a:solidFill>
                            <a:schemeClr val="tx1"/>
                          </a:solidFill>
                        </a:rPr>
                        <a:t>Rhodopis</a:t>
                      </a:r>
                      <a:r>
                        <a:rPr lang="en-US" b="1" baseline="0" dirty="0" smtClean="0">
                          <a:solidFill>
                            <a:schemeClr val="tx1"/>
                          </a:solidFill>
                        </a:rPr>
                        <a:t> feeling?</a:t>
                      </a:r>
                      <a:endParaRPr lang="en-US" b="1" dirty="0">
                        <a:solidFill>
                          <a:schemeClr val="tx1"/>
                        </a:solidFill>
                      </a:endParaRPr>
                    </a:p>
                  </a:txBody>
                  <a:tcPr/>
                </a:tc>
                <a:tc>
                  <a:txBody>
                    <a:bodyPr/>
                    <a:lstStyle/>
                    <a:p>
                      <a:endParaRPr lang="en-US" dirty="0"/>
                    </a:p>
                  </a:txBody>
                  <a:tcPr/>
                </a:tc>
              </a:tr>
            </a:tbl>
          </a:graphicData>
        </a:graphic>
      </p:graphicFrame>
      <p:sp>
        <p:nvSpPr>
          <p:cNvPr id="8" name="TextBox 7"/>
          <p:cNvSpPr txBox="1"/>
          <p:nvPr/>
        </p:nvSpPr>
        <p:spPr>
          <a:xfrm>
            <a:off x="265043" y="914400"/>
            <a:ext cx="1643270" cy="2585323"/>
          </a:xfrm>
          <a:prstGeom prst="rect">
            <a:avLst/>
          </a:prstGeom>
          <a:noFill/>
        </p:spPr>
        <p:txBody>
          <a:bodyPr wrap="square" rtlCol="0">
            <a:spAutoFit/>
          </a:bodyPr>
          <a:lstStyle/>
          <a:p>
            <a:r>
              <a:rPr lang="en-US" b="1" dirty="0" smtClean="0"/>
              <a:t>Remember! When we box up we use bullet points. This is our plan, it is not the whole story – just the key parts</a:t>
            </a:r>
            <a:endParaRPr lang="en-US" b="1" dirty="0"/>
          </a:p>
        </p:txBody>
      </p:sp>
    </p:spTree>
    <p:extLst>
      <p:ext uri="{BB962C8B-B14F-4D97-AF65-F5344CB8AC3E}">
        <p14:creationId xmlns:p14="http://schemas.microsoft.com/office/powerpoint/2010/main" val="4185942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2277"/>
            <a:ext cx="8610600" cy="590758"/>
          </a:xfrm>
        </p:spPr>
        <p:txBody>
          <a:bodyPr>
            <a:normAutofit fontScale="90000"/>
          </a:bodyPr>
          <a:lstStyle/>
          <a:p>
            <a:r>
              <a:rPr lang="en-US" dirty="0" smtClean="0"/>
              <a:t>Wednesday 27</a:t>
            </a:r>
            <a:r>
              <a:rPr lang="en-US" baseline="30000" dirty="0" smtClean="0"/>
              <a:t>th</a:t>
            </a:r>
            <a:r>
              <a:rPr lang="en-US" dirty="0" smtClean="0"/>
              <a:t> January </a:t>
            </a:r>
            <a:r>
              <a:rPr lang="en-US" dirty="0" smtClean="0"/>
              <a:t>2021</a:t>
            </a:r>
            <a:endParaRPr lang="en-US" dirty="0"/>
          </a:p>
        </p:txBody>
      </p:sp>
      <p:sp>
        <p:nvSpPr>
          <p:cNvPr id="3" name="Content Placeholder 2"/>
          <p:cNvSpPr>
            <a:spLocks noGrp="1"/>
          </p:cNvSpPr>
          <p:nvPr>
            <p:ph idx="1"/>
          </p:nvPr>
        </p:nvSpPr>
        <p:spPr>
          <a:xfrm>
            <a:off x="838200" y="763035"/>
            <a:ext cx="10515600" cy="4351338"/>
          </a:xfrm>
        </p:spPr>
        <p:txBody>
          <a:bodyPr>
            <a:normAutofit fontScale="25000" lnSpcReduction="20000"/>
          </a:bodyPr>
          <a:lstStyle/>
          <a:p>
            <a:pPr marL="0" indent="0">
              <a:buNone/>
            </a:pPr>
            <a:r>
              <a:rPr lang="en-US" sz="6400" dirty="0" smtClean="0"/>
              <a:t>Today you are going to write your own story </a:t>
            </a:r>
            <a:r>
              <a:rPr lang="en-US" sz="6400" dirty="0" smtClean="0"/>
              <a:t>beginning and build up. </a:t>
            </a:r>
            <a:r>
              <a:rPr lang="en-US" sz="6400" dirty="0" smtClean="0"/>
              <a:t>The focus is settings so you MUST describe the setting in detail. Here is my beginning below. You can use my ideas to help you – also use your boxing up.</a:t>
            </a:r>
          </a:p>
          <a:p>
            <a:pPr marL="0" indent="0">
              <a:buNone/>
            </a:pPr>
            <a:endParaRPr lang="en-US" dirty="0"/>
          </a:p>
          <a:p>
            <a:pPr marL="0" indent="0">
              <a:buNone/>
            </a:pPr>
            <a:r>
              <a:rPr lang="en-US" sz="12000" b="1" dirty="0" smtClean="0"/>
              <a:t>Beginning</a:t>
            </a:r>
            <a:endParaRPr lang="en-US" sz="12000" b="1" dirty="0"/>
          </a:p>
          <a:p>
            <a:pPr marL="0" indent="0">
              <a:buNone/>
            </a:pPr>
            <a:r>
              <a:rPr lang="en-US" sz="12000" b="1" i="1" dirty="0" smtClean="0"/>
              <a:t>Long ago, in the land of Egypt, where the wide river Nile meets the bright, blue sea, there lived a maiden called </a:t>
            </a:r>
            <a:r>
              <a:rPr lang="en-US" sz="12000" b="1" i="1" dirty="0" err="1" smtClean="0"/>
              <a:t>Rhodopis</a:t>
            </a:r>
            <a:r>
              <a:rPr lang="en-US" sz="12000" b="1" i="1" dirty="0" smtClean="0"/>
              <a:t>. When she was a small child, </a:t>
            </a:r>
            <a:r>
              <a:rPr lang="en-US" sz="12000" b="1" i="1" dirty="0" err="1" smtClean="0"/>
              <a:t>Rhodopis</a:t>
            </a:r>
            <a:r>
              <a:rPr lang="en-US" sz="12000" b="1" i="1" dirty="0" smtClean="0"/>
              <a:t> had been stolen by pirates and sold as a slave. </a:t>
            </a:r>
          </a:p>
          <a:p>
            <a:pPr marL="0" indent="0">
              <a:buNone/>
            </a:pPr>
            <a:r>
              <a:rPr lang="en-US" sz="12000" b="1" i="1" dirty="0" smtClean="0"/>
              <a:t>In the place where she now lived, the sun shone brightly every day. The luscious grass grew tall and strong and was helped by the water spilling over from the river. The Nile wound its way alongside the land like a snake slithering through the undergrowth. </a:t>
            </a:r>
          </a:p>
          <a:p>
            <a:pPr marL="0" indent="0">
              <a:buNone/>
            </a:pPr>
            <a:r>
              <a:rPr lang="en-US" sz="12000" b="1" i="1" dirty="0" err="1" smtClean="0"/>
              <a:t>Rhodopis</a:t>
            </a:r>
            <a:r>
              <a:rPr lang="en-US" sz="12000" b="1" i="1" dirty="0" smtClean="0"/>
              <a:t> was a pretty girl. Her long blonde hair fell in waves down her back. Her green eyes sparkled like the sun and her skin was a rosy pink </a:t>
            </a:r>
            <a:r>
              <a:rPr lang="en-US" sz="12000" b="1" i="1" dirty="0" err="1" smtClean="0"/>
              <a:t>colour</a:t>
            </a:r>
            <a:r>
              <a:rPr lang="en-US" sz="12000" b="1" i="1" dirty="0" smtClean="0"/>
              <a:t> – that was how she got her name.</a:t>
            </a:r>
            <a:endParaRPr lang="en-US" sz="12000" b="1" i="1" dirty="0"/>
          </a:p>
          <a:p>
            <a:pPr marL="0" indent="0">
              <a:buNone/>
            </a:pPr>
            <a:endParaRPr lang="en-US" dirty="0" smtClean="0"/>
          </a:p>
        </p:txBody>
      </p:sp>
    </p:spTree>
    <p:extLst>
      <p:ext uri="{BB962C8B-B14F-4D97-AF65-F5344CB8AC3E}">
        <p14:creationId xmlns:p14="http://schemas.microsoft.com/office/powerpoint/2010/main" val="2330277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338" y="228117"/>
            <a:ext cx="8663609" cy="580266"/>
          </a:xfrm>
        </p:spPr>
        <p:txBody>
          <a:bodyPr>
            <a:normAutofit fontScale="90000"/>
          </a:bodyPr>
          <a:lstStyle/>
          <a:p>
            <a:r>
              <a:rPr lang="en-US" dirty="0" smtClean="0"/>
              <a:t>Wednesday 27</a:t>
            </a:r>
            <a:r>
              <a:rPr lang="en-US" baseline="30000" dirty="0" smtClean="0"/>
              <a:t>th</a:t>
            </a:r>
            <a:r>
              <a:rPr lang="en-US" dirty="0" smtClean="0"/>
              <a:t> January 2021</a:t>
            </a:r>
            <a:endParaRPr lang="en-US" dirty="0"/>
          </a:p>
        </p:txBody>
      </p:sp>
      <p:sp>
        <p:nvSpPr>
          <p:cNvPr id="3" name="Content Placeholder 2"/>
          <p:cNvSpPr>
            <a:spLocks noGrp="1"/>
          </p:cNvSpPr>
          <p:nvPr>
            <p:ph idx="1"/>
          </p:nvPr>
        </p:nvSpPr>
        <p:spPr>
          <a:xfrm>
            <a:off x="225287" y="844964"/>
            <a:ext cx="11622156" cy="4351338"/>
          </a:xfrm>
        </p:spPr>
        <p:txBody>
          <a:bodyPr>
            <a:noAutofit/>
          </a:bodyPr>
          <a:lstStyle/>
          <a:p>
            <a:pPr marL="0" indent="0">
              <a:buNone/>
            </a:pPr>
            <a:r>
              <a:rPr lang="en-US" dirty="0" smtClean="0"/>
              <a:t>Build up </a:t>
            </a:r>
          </a:p>
          <a:p>
            <a:pPr marL="0" indent="0">
              <a:buNone/>
            </a:pPr>
            <a:r>
              <a:rPr lang="en-US" b="1" i="1" dirty="0" smtClean="0"/>
              <a:t>Every </a:t>
            </a:r>
            <a:r>
              <a:rPr lang="en-US" b="1" i="1" dirty="0" smtClean="0"/>
              <a:t>day, like the other Egyptian girls, </a:t>
            </a:r>
            <a:r>
              <a:rPr lang="en-US" b="1" i="1" dirty="0" err="1" smtClean="0"/>
              <a:t>Rhodopis</a:t>
            </a:r>
            <a:r>
              <a:rPr lang="en-US" b="1" i="1" dirty="0" smtClean="0"/>
              <a:t> would take the clothes down to the waters edge to wash. The other girls would taunt her and call her names.</a:t>
            </a:r>
          </a:p>
          <a:p>
            <a:pPr marL="0" indent="0">
              <a:buNone/>
            </a:pPr>
            <a:r>
              <a:rPr lang="en-US" b="1" i="1" dirty="0" smtClean="0"/>
              <a:t>“</a:t>
            </a:r>
            <a:r>
              <a:rPr lang="en-US" b="1" i="1" dirty="0" smtClean="0"/>
              <a:t>Come along Rosy-</a:t>
            </a:r>
            <a:r>
              <a:rPr lang="en-US" b="1" i="1" dirty="0" err="1" smtClean="0"/>
              <a:t>Rhodopis</a:t>
            </a:r>
            <a:r>
              <a:rPr lang="en-US" b="1" i="1" dirty="0" smtClean="0"/>
              <a:t>! Hurry up and wash the clothes.” </a:t>
            </a:r>
          </a:p>
          <a:p>
            <a:pPr marL="0" indent="0">
              <a:buNone/>
            </a:pPr>
            <a:r>
              <a:rPr lang="en-US" b="1" i="1" dirty="0" err="1" smtClean="0"/>
              <a:t>Rhodopis</a:t>
            </a:r>
            <a:r>
              <a:rPr lang="en-US" b="1" i="1" dirty="0" smtClean="0"/>
              <a:t> </a:t>
            </a:r>
            <a:r>
              <a:rPr lang="en-US" b="1" i="1" dirty="0" smtClean="0"/>
              <a:t>found friendship with the animals that used to jump and sit beside her. In the cool evenings, </a:t>
            </a:r>
            <a:r>
              <a:rPr lang="en-US" b="1" i="1" dirty="0" err="1" smtClean="0"/>
              <a:t>Rhodopis</a:t>
            </a:r>
            <a:r>
              <a:rPr lang="en-US" b="1" i="1" dirty="0" smtClean="0"/>
              <a:t> would dance under the tall, palm trees. </a:t>
            </a:r>
            <a:br>
              <a:rPr lang="en-US" b="1" i="1" dirty="0" smtClean="0"/>
            </a:br>
            <a:r>
              <a:rPr lang="en-US" b="1" i="1" dirty="0" smtClean="0"/>
              <a:t>One cool evening, her master woke from a nap and saw the beautiful girl dancing gracefully with the animals. </a:t>
            </a:r>
          </a:p>
          <a:p>
            <a:pPr marL="0" indent="0">
              <a:buNone/>
            </a:pPr>
            <a:r>
              <a:rPr lang="en-US" b="1" i="1" dirty="0" smtClean="0"/>
              <a:t>“Such beauty shall not dance bare foot.” He exclaimed. </a:t>
            </a:r>
          </a:p>
          <a:p>
            <a:pPr marL="0" indent="0">
              <a:buNone/>
            </a:pPr>
            <a:r>
              <a:rPr lang="en-US" b="1" i="1" dirty="0" smtClean="0"/>
              <a:t>That night, he ordered a pair of dainty slippers. The soles were real leather and the toes were finished with rose-red gold. Now when </a:t>
            </a:r>
            <a:r>
              <a:rPr lang="en-US" b="1" i="1" dirty="0" err="1" smtClean="0"/>
              <a:t>Rhodopis</a:t>
            </a:r>
            <a:r>
              <a:rPr lang="en-US" b="1" i="1" dirty="0" smtClean="0"/>
              <a:t> danced, her feet sparkled like fireflies.  </a:t>
            </a:r>
            <a:endParaRPr lang="en-US" b="1" i="1" dirty="0"/>
          </a:p>
        </p:txBody>
      </p:sp>
    </p:spTree>
    <p:extLst>
      <p:ext uri="{BB962C8B-B14F-4D97-AF65-F5344CB8AC3E}">
        <p14:creationId xmlns:p14="http://schemas.microsoft.com/office/powerpoint/2010/main" val="2431748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8069" y="122033"/>
            <a:ext cx="8981661" cy="509518"/>
          </a:xfrm>
        </p:spPr>
        <p:txBody>
          <a:bodyPr>
            <a:normAutofit fontScale="90000"/>
          </a:bodyPr>
          <a:lstStyle/>
          <a:p>
            <a:r>
              <a:rPr lang="en-US" dirty="0" smtClean="0"/>
              <a:t>Thursday 28</a:t>
            </a:r>
            <a:r>
              <a:rPr lang="en-US" baseline="30000" dirty="0" smtClean="0"/>
              <a:t>th</a:t>
            </a:r>
            <a:r>
              <a:rPr lang="en-US" dirty="0" smtClean="0"/>
              <a:t> January 2021</a:t>
            </a:r>
            <a:endParaRPr lang="en-US" dirty="0"/>
          </a:p>
        </p:txBody>
      </p:sp>
      <p:sp>
        <p:nvSpPr>
          <p:cNvPr id="3" name="Content Placeholder 2"/>
          <p:cNvSpPr>
            <a:spLocks noGrp="1"/>
          </p:cNvSpPr>
          <p:nvPr>
            <p:ph idx="1"/>
          </p:nvPr>
        </p:nvSpPr>
        <p:spPr>
          <a:xfrm>
            <a:off x="238539" y="641836"/>
            <a:ext cx="11648661" cy="4838493"/>
          </a:xfrm>
        </p:spPr>
        <p:txBody>
          <a:bodyPr>
            <a:noAutofit/>
          </a:bodyPr>
          <a:lstStyle/>
          <a:p>
            <a:pPr marL="0" indent="0">
              <a:buNone/>
            </a:pPr>
            <a:r>
              <a:rPr lang="en-US" dirty="0" smtClean="0"/>
              <a:t>Problem</a:t>
            </a:r>
          </a:p>
          <a:p>
            <a:pPr marL="0" indent="0">
              <a:buNone/>
            </a:pPr>
            <a:r>
              <a:rPr lang="en-US" sz="2400" b="1" i="1" dirty="0" smtClean="0"/>
              <a:t>As </a:t>
            </a:r>
            <a:r>
              <a:rPr lang="en-US" sz="2400" b="1" i="1" dirty="0" err="1" smtClean="0"/>
              <a:t>Rhodopis</a:t>
            </a:r>
            <a:r>
              <a:rPr lang="en-US" sz="2400" b="1" i="1" dirty="0" smtClean="0"/>
              <a:t> finished her chores, she heard the Egyptian girls talking. </a:t>
            </a:r>
          </a:p>
          <a:p>
            <a:pPr marL="0" indent="0">
              <a:buNone/>
            </a:pPr>
            <a:r>
              <a:rPr lang="en-US" sz="2400" b="1" i="1" dirty="0" smtClean="0"/>
              <a:t>“The Pharaoh is holding court. There will be music and dancing. We must get our best outfits ready.” </a:t>
            </a:r>
            <a:r>
              <a:rPr lang="en-US" sz="2400" b="1" i="1" dirty="0" smtClean="0"/>
              <a:t>They </a:t>
            </a:r>
            <a:r>
              <a:rPr lang="en-US" sz="2400" b="1" i="1" dirty="0" smtClean="0"/>
              <a:t>turned to </a:t>
            </a:r>
            <a:r>
              <a:rPr lang="en-US" sz="2400" b="1" i="1" dirty="0" err="1" smtClean="0"/>
              <a:t>Rhodopis</a:t>
            </a:r>
            <a:r>
              <a:rPr lang="en-US" sz="2400" b="1" i="1" dirty="0" smtClean="0"/>
              <a:t>.</a:t>
            </a:r>
          </a:p>
          <a:p>
            <a:pPr marL="0" indent="0">
              <a:buNone/>
            </a:pPr>
            <a:r>
              <a:rPr lang="en-US" sz="2400" b="1" i="1" dirty="0" smtClean="0"/>
              <a:t>“You have too many chores to do - you will not be able to join us.” and they walked away as </a:t>
            </a:r>
            <a:r>
              <a:rPr lang="en-US" sz="2400" b="1" i="1" dirty="0" err="1" smtClean="0"/>
              <a:t>Rhodopis</a:t>
            </a:r>
            <a:r>
              <a:rPr lang="en-US" sz="2400" b="1" i="1" dirty="0" smtClean="0"/>
              <a:t> made her way to the river. </a:t>
            </a:r>
            <a:r>
              <a:rPr lang="en-US" sz="2400" b="1" i="1" dirty="0" smtClean="0"/>
              <a:t>While </a:t>
            </a:r>
            <a:r>
              <a:rPr lang="en-US" sz="2400" b="1" i="1" dirty="0" err="1" smtClean="0"/>
              <a:t>Rhodopis</a:t>
            </a:r>
            <a:r>
              <a:rPr lang="en-US" sz="2400" b="1" i="1" dirty="0" smtClean="0"/>
              <a:t> was washing the clothes in the river, a </a:t>
            </a:r>
            <a:r>
              <a:rPr lang="en-US" sz="2400" b="1" i="1" dirty="0" smtClean="0"/>
              <a:t>hippo </a:t>
            </a:r>
            <a:r>
              <a:rPr lang="en-US" sz="2400" b="1" i="1" dirty="0" smtClean="0"/>
              <a:t>jumped up for air and splashed her beautiful slippers with mud. </a:t>
            </a:r>
          </a:p>
          <a:p>
            <a:pPr marL="0" indent="0">
              <a:buNone/>
            </a:pPr>
            <a:r>
              <a:rPr lang="en-US" sz="2400" b="1" i="1" dirty="0" smtClean="0"/>
              <a:t>“Oh no! My precious slippers.” she cried. </a:t>
            </a:r>
            <a:r>
              <a:rPr lang="en-US" sz="2400" b="1" i="1" dirty="0" err="1" smtClean="0"/>
              <a:t>Rhodopis</a:t>
            </a:r>
            <a:r>
              <a:rPr lang="en-US" sz="2400" b="1" i="1" dirty="0" smtClean="0"/>
              <a:t> </a:t>
            </a:r>
            <a:r>
              <a:rPr lang="en-US" sz="2400" b="1" i="1" dirty="0" smtClean="0"/>
              <a:t>rubbed the slippers until they sparkled and lay them in the full sunlight to let them dry. </a:t>
            </a:r>
            <a:r>
              <a:rPr lang="en-US" sz="2400" b="1" i="1" dirty="0" smtClean="0"/>
              <a:t>At </a:t>
            </a:r>
            <a:r>
              <a:rPr lang="en-US" sz="2400" b="1" i="1" dirty="0" smtClean="0"/>
              <a:t>that moment, a falcon, the symbol of the God Horus, was circling the sky with his wings spread so wide that they blotted out the sun. </a:t>
            </a:r>
          </a:p>
          <a:p>
            <a:pPr marL="0" indent="0">
              <a:buNone/>
            </a:pPr>
            <a:r>
              <a:rPr lang="en-US" sz="2400" b="1" i="1" dirty="0" smtClean="0"/>
              <a:t>“Greetings to you proud Horus.” </a:t>
            </a:r>
            <a:r>
              <a:rPr lang="en-US" sz="2400" b="1" i="1" dirty="0" err="1" smtClean="0"/>
              <a:t>murmmered</a:t>
            </a:r>
            <a:r>
              <a:rPr lang="en-US" sz="2400" b="1" i="1" dirty="0" smtClean="0"/>
              <a:t> </a:t>
            </a:r>
            <a:r>
              <a:rPr lang="en-US" sz="2400" b="1" i="1" dirty="0" err="1" smtClean="0"/>
              <a:t>Rhodopis</a:t>
            </a:r>
            <a:r>
              <a:rPr lang="en-US" sz="2400" b="1" i="1" dirty="0" smtClean="0"/>
              <a:t>. She bowed her head. When she lifted her head back up, she saw the falcon flying high in the sky with one of her slippers hanging from his beak. </a:t>
            </a:r>
          </a:p>
          <a:p>
            <a:pPr marL="0" indent="0">
              <a:buNone/>
            </a:pPr>
            <a:r>
              <a:rPr lang="en-US" sz="2400" b="1" i="1" dirty="0" smtClean="0"/>
              <a:t>“Stop!” she pleaded but it was too late, the bird was just a small black speck on the horizon.</a:t>
            </a:r>
            <a:endParaRPr lang="en-US" sz="2400" b="1" i="1" dirty="0"/>
          </a:p>
        </p:txBody>
      </p:sp>
    </p:spTree>
    <p:extLst>
      <p:ext uri="{BB962C8B-B14F-4D97-AF65-F5344CB8AC3E}">
        <p14:creationId xmlns:p14="http://schemas.microsoft.com/office/powerpoint/2010/main" val="4017396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104" y="240266"/>
            <a:ext cx="10038522" cy="914747"/>
          </a:xfrm>
        </p:spPr>
        <p:txBody>
          <a:bodyPr>
            <a:normAutofit/>
          </a:bodyPr>
          <a:lstStyle/>
          <a:p>
            <a:r>
              <a:rPr lang="en-US" sz="3000" dirty="0" smtClean="0"/>
              <a:t>Friday 29</a:t>
            </a:r>
            <a:r>
              <a:rPr lang="en-US" sz="3000" baseline="30000" dirty="0" smtClean="0"/>
              <a:t>th</a:t>
            </a:r>
            <a:r>
              <a:rPr lang="en-US" sz="3000" dirty="0" smtClean="0"/>
              <a:t> January 2021</a:t>
            </a:r>
            <a:br>
              <a:rPr lang="en-US" sz="3000" dirty="0" smtClean="0"/>
            </a:br>
            <a:r>
              <a:rPr lang="en-US" sz="3000" dirty="0" smtClean="0"/>
              <a:t>Solution and Ending</a:t>
            </a:r>
            <a:endParaRPr lang="en-US" sz="3000" dirty="0"/>
          </a:p>
        </p:txBody>
      </p:sp>
      <p:sp>
        <p:nvSpPr>
          <p:cNvPr id="3" name="Content Placeholder 2"/>
          <p:cNvSpPr>
            <a:spLocks noGrp="1"/>
          </p:cNvSpPr>
          <p:nvPr>
            <p:ph idx="1"/>
          </p:nvPr>
        </p:nvSpPr>
        <p:spPr>
          <a:xfrm>
            <a:off x="132522" y="1134098"/>
            <a:ext cx="11847443" cy="4486275"/>
          </a:xfrm>
        </p:spPr>
        <p:txBody>
          <a:bodyPr>
            <a:noAutofit/>
          </a:bodyPr>
          <a:lstStyle/>
          <a:p>
            <a:pPr marL="0" indent="0">
              <a:buNone/>
            </a:pPr>
            <a:r>
              <a:rPr lang="en-US" sz="2000" b="1" i="1" dirty="0" smtClean="0"/>
              <a:t>The bird had flown straight to the Pharaoh, his name was </a:t>
            </a:r>
            <a:r>
              <a:rPr lang="en-US" sz="2000" b="1" i="1" dirty="0" err="1" smtClean="0"/>
              <a:t>Amasis</a:t>
            </a:r>
            <a:r>
              <a:rPr lang="en-US" sz="2000" b="1" i="1" dirty="0" smtClean="0"/>
              <a:t>. He was so bored holding court, he preferred driving his chariot as fast as the wind instead of sitting on the throne. Without warning, the falcon dropped the rose-red slipper into his lap. The slipper was so bright, </a:t>
            </a:r>
            <a:r>
              <a:rPr lang="en-US" sz="2000" b="1" i="1" dirty="0" err="1" smtClean="0"/>
              <a:t>Amasis</a:t>
            </a:r>
            <a:r>
              <a:rPr lang="en-US" sz="2000" b="1" i="1" dirty="0" smtClean="0"/>
              <a:t> thought that it was a scrap of the sun. Then he saw the falcon and </a:t>
            </a:r>
            <a:r>
              <a:rPr lang="en-US" sz="2000" b="1" i="1" dirty="0" err="1" smtClean="0"/>
              <a:t>realised</a:t>
            </a:r>
            <a:r>
              <a:rPr lang="en-US" sz="2000" b="1" i="1" dirty="0" smtClean="0"/>
              <a:t> that the god, Horus had sent him a sign. </a:t>
            </a:r>
          </a:p>
          <a:p>
            <a:pPr marL="0" indent="0">
              <a:buNone/>
            </a:pPr>
            <a:r>
              <a:rPr lang="en-US" sz="2000" b="1" i="1" dirty="0" smtClean="0"/>
              <a:t>“Every maiden in Egypt must try on this slipper. She who’s foot it fits, shall be my queen!” </a:t>
            </a:r>
          </a:p>
          <a:p>
            <a:pPr marL="0" indent="0">
              <a:buNone/>
            </a:pPr>
            <a:r>
              <a:rPr lang="en-US" sz="2000" b="1" i="1" dirty="0" smtClean="0"/>
              <a:t>At once, the Pharaoh set off to find his queen. When the Egyptian girls arrived to see the Pharaoh, they were fuming to find out that he had left to find his queen. The Pharaoh distanced to far off cities. He tracked the desert where pyramids tower over the lands and he climbed the steep cliffs but, however hard he tried, he could not find his queen. </a:t>
            </a:r>
            <a:r>
              <a:rPr lang="en-US" sz="2000" b="1" i="1" dirty="0" smtClean="0"/>
              <a:t>When </a:t>
            </a:r>
            <a:r>
              <a:rPr lang="en-US" sz="2000" b="1" i="1" dirty="0" smtClean="0"/>
              <a:t>he reached the river, he saw the group of Egyptian girls and he showed them the slipper. They instantly </a:t>
            </a:r>
            <a:r>
              <a:rPr lang="en-US" sz="2000" b="1" i="1" dirty="0" err="1" smtClean="0"/>
              <a:t>recognised</a:t>
            </a:r>
            <a:r>
              <a:rPr lang="en-US" sz="2000" b="1" i="1" dirty="0" smtClean="0"/>
              <a:t> that it belonged to </a:t>
            </a:r>
            <a:r>
              <a:rPr lang="en-US" sz="2000" b="1" i="1" dirty="0" err="1" smtClean="0"/>
              <a:t>Rhodopis</a:t>
            </a:r>
            <a:r>
              <a:rPr lang="en-US" sz="2000" b="1" i="1" dirty="0" smtClean="0"/>
              <a:t> but they said nothing. </a:t>
            </a:r>
            <a:r>
              <a:rPr lang="en-US" sz="2000" b="1" i="1" dirty="0" smtClean="0"/>
              <a:t>Suddenly</a:t>
            </a:r>
            <a:r>
              <a:rPr lang="en-US" sz="2000" b="1" i="1" dirty="0" smtClean="0"/>
              <a:t>, the Pharaoh spotted </a:t>
            </a:r>
            <a:r>
              <a:rPr lang="en-US" sz="2000" b="1" i="1" dirty="0" err="1" smtClean="0"/>
              <a:t>Rhodopis</a:t>
            </a:r>
            <a:r>
              <a:rPr lang="en-US" sz="2000" b="1" i="1" dirty="0" smtClean="0"/>
              <a:t> peering through the rushes. </a:t>
            </a:r>
          </a:p>
          <a:p>
            <a:pPr marL="0" indent="0">
              <a:buNone/>
            </a:pPr>
            <a:r>
              <a:rPr lang="en-US" sz="2000" b="1" i="1" dirty="0" smtClean="0"/>
              <a:t>“Come!” he commanded. “You must try on this slipper.”</a:t>
            </a:r>
          </a:p>
          <a:p>
            <a:pPr marL="0" indent="0">
              <a:buNone/>
            </a:pPr>
            <a:r>
              <a:rPr lang="en-US" sz="2000" b="1" i="1" dirty="0" err="1" smtClean="0"/>
              <a:t>Rhodopis</a:t>
            </a:r>
            <a:r>
              <a:rPr lang="en-US" sz="2000" b="1" i="1" dirty="0" smtClean="0"/>
              <a:t> </a:t>
            </a:r>
            <a:r>
              <a:rPr lang="en-US" sz="2000" b="1" i="1" dirty="0" smtClean="0"/>
              <a:t>put her foot in the slipper with </a:t>
            </a:r>
            <a:r>
              <a:rPr lang="en-US" sz="2000" b="1" i="1" dirty="0" smtClean="0"/>
              <a:t>ease! </a:t>
            </a:r>
            <a:r>
              <a:rPr lang="en-US" sz="2000" b="1" i="1" dirty="0" err="1" smtClean="0"/>
              <a:t>Rhodopis</a:t>
            </a:r>
            <a:r>
              <a:rPr lang="en-US" sz="2000" b="1" i="1" dirty="0" smtClean="0"/>
              <a:t> </a:t>
            </a:r>
            <a:r>
              <a:rPr lang="en-US" sz="2000" b="1" i="1" dirty="0" smtClean="0"/>
              <a:t>took out the other slipper and placed it on her foot. </a:t>
            </a:r>
          </a:p>
          <a:p>
            <a:pPr marL="0" indent="0">
              <a:buNone/>
            </a:pPr>
            <a:r>
              <a:rPr lang="en-US" sz="2000" b="1" i="1" dirty="0" smtClean="0"/>
              <a:t>“She is not even </a:t>
            </a:r>
            <a:r>
              <a:rPr lang="en-US" sz="2000" b="1" i="1" dirty="0" smtClean="0"/>
              <a:t>Egyptian,” </a:t>
            </a:r>
            <a:r>
              <a:rPr lang="en-US" sz="2000" b="1" i="1" dirty="0" smtClean="0"/>
              <a:t>screamed the Egyptian girls. </a:t>
            </a:r>
          </a:p>
          <a:p>
            <a:pPr marL="0" indent="0">
              <a:buNone/>
            </a:pPr>
            <a:r>
              <a:rPr lang="en-US" sz="2000" b="1" i="1" dirty="0" smtClean="0"/>
              <a:t>“She is more Egyptian than any of </a:t>
            </a:r>
            <a:r>
              <a:rPr lang="en-US" sz="2000" b="1" i="1" dirty="0" smtClean="0"/>
              <a:t>you!” </a:t>
            </a:r>
            <a:r>
              <a:rPr lang="en-US" sz="2000" b="1" i="1" dirty="0" smtClean="0"/>
              <a:t>cried the Pharaoh. “Her eyes are as green as the Nile, her hair is as feathery as papyrus and her skin is the pink of the lotus flower.”</a:t>
            </a:r>
          </a:p>
          <a:p>
            <a:pPr marL="0" indent="0">
              <a:buNone/>
            </a:pPr>
            <a:r>
              <a:rPr lang="en-US" sz="2000" b="1" i="1" dirty="0"/>
              <a:t> </a:t>
            </a:r>
            <a:r>
              <a:rPr lang="en-US" sz="2000" b="1" i="1" dirty="0" smtClean="0"/>
              <a:t>The Pharaoh and </a:t>
            </a:r>
            <a:r>
              <a:rPr lang="en-US" sz="2000" b="1" i="1" dirty="0" err="1" smtClean="0"/>
              <a:t>Rhodopis</a:t>
            </a:r>
            <a:r>
              <a:rPr lang="en-US" sz="2000" b="1" i="1" dirty="0" smtClean="0"/>
              <a:t> </a:t>
            </a:r>
            <a:r>
              <a:rPr lang="en-US" sz="2000" b="1" i="1" dirty="0" smtClean="0"/>
              <a:t>were married and lived happily ever after. </a:t>
            </a:r>
            <a:endParaRPr lang="en-US" sz="2000" b="1" i="1" dirty="0"/>
          </a:p>
        </p:txBody>
      </p:sp>
      <p:sp>
        <p:nvSpPr>
          <p:cNvPr id="4" name="TextBox 3"/>
          <p:cNvSpPr txBox="1"/>
          <p:nvPr/>
        </p:nvSpPr>
        <p:spPr>
          <a:xfrm>
            <a:off x="304800" y="2027583"/>
            <a:ext cx="225287" cy="369332"/>
          </a:xfrm>
          <a:prstGeom prst="rect">
            <a:avLst/>
          </a:prstGeom>
          <a:noFill/>
        </p:spPr>
        <p:txBody>
          <a:bodyPr wrap="square" rtlCol="0">
            <a:spAutoFit/>
          </a:bodyPr>
          <a:lstStyle/>
          <a:p>
            <a:r>
              <a:rPr lang="en-US" dirty="0" smtClean="0"/>
              <a:t>S</a:t>
            </a:r>
            <a:endParaRPr lang="en-US" dirty="0"/>
          </a:p>
        </p:txBody>
      </p:sp>
      <p:sp>
        <p:nvSpPr>
          <p:cNvPr id="5" name="TextBox 4"/>
          <p:cNvSpPr txBox="1"/>
          <p:nvPr/>
        </p:nvSpPr>
        <p:spPr>
          <a:xfrm>
            <a:off x="417443" y="5832407"/>
            <a:ext cx="112644" cy="369332"/>
          </a:xfrm>
          <a:prstGeom prst="rect">
            <a:avLst/>
          </a:prstGeom>
          <a:noFill/>
        </p:spPr>
        <p:txBody>
          <a:bodyPr wrap="square" rtlCol="0">
            <a:spAutoFit/>
          </a:bodyPr>
          <a:lstStyle/>
          <a:p>
            <a:r>
              <a:rPr lang="en-US" dirty="0"/>
              <a:t>E</a:t>
            </a:r>
          </a:p>
        </p:txBody>
      </p:sp>
    </p:spTree>
    <p:extLst>
      <p:ext uri="{BB962C8B-B14F-4D97-AF65-F5344CB8AC3E}">
        <p14:creationId xmlns:p14="http://schemas.microsoft.com/office/powerpoint/2010/main" val="5707302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14145</TotalTime>
  <Words>1059</Words>
  <Application>Microsoft Office PowerPoint</Application>
  <PresentationFormat>Custom</PresentationFormat>
  <Paragraphs>56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vt:lpstr>
      <vt:lpstr>Tuesday 26th January 2021</vt:lpstr>
      <vt:lpstr>        Task 1 –read the model text through to remind yourself of. Today you are going to box up the story so that you can re-write it later this week.   Remember: When we box up we don’t write in full sentences, we use bullet points and jot down the key facts. The focus for this piece of writing is setting description so make sure you note down as many adjectives that you can which will help you with your descriptions </vt:lpstr>
      <vt:lpstr>      </vt:lpstr>
      <vt:lpstr>Wednesday 27th January 2021</vt:lpstr>
      <vt:lpstr>Wednesday 27th January 2021</vt:lpstr>
      <vt:lpstr>Thursday 28th January 2021</vt:lpstr>
      <vt:lpstr>Friday 29th January 2021 Solution and Ending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9th November 2020</dc:title>
  <dc:creator>Ewart, Ciara (c.l.ewart254@canterbury.ac.uk)</dc:creator>
  <cp:lastModifiedBy>j</cp:lastModifiedBy>
  <cp:revision>62</cp:revision>
  <dcterms:created xsi:type="dcterms:W3CDTF">2020-10-25T08:46:48Z</dcterms:created>
  <dcterms:modified xsi:type="dcterms:W3CDTF">2021-01-19T09:00:35Z</dcterms:modified>
</cp:coreProperties>
</file>