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76" r:id="rId3"/>
    <p:sldId id="277" r:id="rId4"/>
    <p:sldId id="278" r:id="rId5"/>
    <p:sldId id="279" r:id="rId6"/>
    <p:sldId id="280" r:id="rId7"/>
    <p:sldId id="281" r:id="rId8"/>
    <p:sldId id="282" r:id="rId9"/>
    <p:sldId id="283"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22"/>
    <a:srgbClr val="BAD1BE"/>
    <a:srgbClr val="FFFFFF"/>
    <a:srgbClr val="18A0DB"/>
    <a:srgbClr val="DE1E5A"/>
    <a:srgbClr val="BC0105"/>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2" d="100"/>
          <a:sy n="52" d="100"/>
        </p:scale>
        <p:origin x="1205"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3.xml"/><Relationship Id="rId4"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image" Target="../media/image15.tiff"/><Relationship Id="rId1" Type="http://schemas.openxmlformats.org/officeDocument/2006/relationships/slideLayout" Target="../slideLayouts/slideLayout3.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2" Type="http://schemas.openxmlformats.org/officeDocument/2006/relationships/image" Target="../media/image21.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tiff"/><Relationship Id="rId2"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1" Type="http://schemas.openxmlformats.org/officeDocument/2006/relationships/slideLayout" Target="../slideLayouts/slideLayout3.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s>
</file>

<file path=ppt/slides/_rels/slide8.xml.rels><?xml version="1.0" encoding="UTF-8" standalone="yes"?>
<Relationships xmlns="http://schemas.openxmlformats.org/package/2006/relationships"><Relationship Id="rId2"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winkl.co.uk/resources/new-2014-curriculum-resources-upper-ks2-science-resources-year-6/new-2014-curriculum-resources-upper-ks2-science-resources-year-6-living-things-and-their-habitats-1/new-2014-curriculum-resources-upper-ks2-science-resources-year-6-living-things-and-their-habitats-describe-how-living-things-are-classified-into-broad-group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3984771" y="5310231"/>
            <a:ext cx="1157680" cy="981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p:cNvPr>
          <p:cNvSpPr/>
          <p:nvPr/>
        </p:nvSpPr>
        <p:spPr>
          <a:xfrm>
            <a:off x="8489658" y="6174296"/>
            <a:ext cx="588627" cy="683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5161" y="4766616"/>
            <a:ext cx="5845934" cy="1323804"/>
          </a:xfrm>
          <a:prstGeom prst="rect">
            <a:avLst/>
          </a:prstGeom>
          <a:solidFill>
            <a:schemeClr val="bg1"/>
          </a:solidFill>
          <a:ln w="28575">
            <a:solidFill>
              <a:srgbClr val="00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dirty="0"/>
          </a:p>
        </p:txBody>
      </p:sp>
      <p:sp>
        <p:nvSpPr>
          <p:cNvPr id="5" name="Oval 4"/>
          <p:cNvSpPr/>
          <p:nvPr/>
        </p:nvSpPr>
        <p:spPr>
          <a:xfrm>
            <a:off x="640002" y="4628778"/>
            <a:ext cx="1690920" cy="1616757"/>
          </a:xfrm>
          <a:prstGeom prst="ellipse">
            <a:avLst/>
          </a:prstGeom>
          <a:solidFill>
            <a:srgbClr val="005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Talk About It</a:t>
            </a:r>
          </a:p>
        </p:txBody>
      </p:sp>
      <p:sp>
        <p:nvSpPr>
          <p:cNvPr id="17" name="TextBox 16"/>
          <p:cNvSpPr txBox="1"/>
          <p:nvPr/>
        </p:nvSpPr>
        <p:spPr>
          <a:xfrm>
            <a:off x="2342966" y="4865096"/>
            <a:ext cx="4443728" cy="1477328"/>
          </a:xfrm>
          <a:prstGeom prst="rect">
            <a:avLst/>
          </a:prstGeom>
          <a:noFill/>
        </p:spPr>
        <p:txBody>
          <a:bodyPr wrap="square" rtlCol="0">
            <a:spAutoFit/>
          </a:bodyPr>
          <a:lstStyle/>
          <a:p>
            <a:pPr marL="0" lvl="1"/>
            <a:r>
              <a:rPr lang="en-GB" altLang="en-US" dirty="0"/>
              <a:t>Imagine you had to sort these things into two groups. How would you decide on the groups? What would you call </a:t>
            </a:r>
          </a:p>
          <a:p>
            <a:pPr marL="0" lvl="1"/>
            <a:r>
              <a:rPr lang="en-GB" altLang="en-US" dirty="0"/>
              <a:t>each group?</a:t>
            </a:r>
            <a:endParaRPr lang="en-GB" dirty="0"/>
          </a:p>
          <a:p>
            <a:endParaRPr lang="en-GB" dirty="0"/>
          </a:p>
        </p:txBody>
      </p:sp>
      <p:sp>
        <p:nvSpPr>
          <p:cNvPr id="2"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altLang="en-US" dirty="0">
                <a:solidFill>
                  <a:schemeClr val="bg1"/>
                </a:solidFill>
              </a:rPr>
              <a:t>Sorting</a:t>
            </a:r>
            <a:endParaRPr lang="en-GB" dirty="0">
              <a:solidFill>
                <a:schemeClr val="bg1"/>
              </a:solidFill>
            </a:endParaRPr>
          </a:p>
        </p:txBody>
      </p:sp>
      <p:sp>
        <p:nvSpPr>
          <p:cNvPr id="3" name="Rectangle 2">
            <a:hlinkClick r:id="rId2"/>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31178" y="1923423"/>
            <a:ext cx="1711353" cy="16362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11921">
            <a:off x="5187897" y="2170711"/>
            <a:ext cx="1109065" cy="6429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8089" y="1973025"/>
            <a:ext cx="1110571" cy="93378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818" y="2218938"/>
            <a:ext cx="937164" cy="780874"/>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3341" y="3438785"/>
            <a:ext cx="935036" cy="755943"/>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6997" y="3025420"/>
            <a:ext cx="978795" cy="1200079"/>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47312" y="1923423"/>
            <a:ext cx="1307565" cy="1420987"/>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52183" y="3268552"/>
            <a:ext cx="659267" cy="858467"/>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6489752" y="3816991"/>
            <a:ext cx="1999906" cy="2592199"/>
          </a:xfrm>
          <a:prstGeom prst="rect">
            <a:avLst/>
          </a:prstGeom>
        </p:spPr>
      </p:pic>
    </p:spTree>
    <p:extLst>
      <p:ext uri="{BB962C8B-B14F-4D97-AF65-F5344CB8AC3E}">
        <p14:creationId xmlns:p14="http://schemas.microsoft.com/office/powerpoint/2010/main" val="41197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altLang="en-US" dirty="0">
                <a:solidFill>
                  <a:schemeClr val="bg1"/>
                </a:solidFill>
              </a:rPr>
              <a:t>Sorting</a:t>
            </a:r>
            <a:endParaRPr lang="en-GB" dirty="0">
              <a:solidFill>
                <a:schemeClr val="bg1"/>
              </a:solidFill>
            </a:endParaRPr>
          </a:p>
        </p:txBody>
      </p:sp>
      <p:grpSp>
        <p:nvGrpSpPr>
          <p:cNvPr id="9" name="Group 8"/>
          <p:cNvGrpSpPr/>
          <p:nvPr/>
        </p:nvGrpSpPr>
        <p:grpSpPr>
          <a:xfrm>
            <a:off x="1095982" y="2281805"/>
            <a:ext cx="7105474" cy="2692866"/>
            <a:chOff x="637564" y="2432807"/>
            <a:chExt cx="7105474" cy="2692866"/>
          </a:xfrm>
        </p:grpSpPr>
        <p:sp>
          <p:nvSpPr>
            <p:cNvPr id="7" name="Rectangle 6"/>
            <p:cNvSpPr/>
            <p:nvPr/>
          </p:nvSpPr>
          <p:spPr>
            <a:xfrm>
              <a:off x="637564" y="2432807"/>
              <a:ext cx="7105474" cy="2692866"/>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spcBef>
                  <a:spcPct val="0"/>
                </a:spcBef>
                <a:buFont typeface="Arial" panose="020B0604020202020204" pitchFamily="34" charset="0"/>
                <a:buChar char="•"/>
                <a:defRPr/>
              </a:pPr>
              <a:r>
                <a:rPr lang="en-GB" altLang="en-US" dirty="0">
                  <a:solidFill>
                    <a:schemeClr val="tx1"/>
                  </a:solidFill>
                </a:rPr>
                <a:t>plastic and non-plastic</a:t>
              </a:r>
            </a:p>
            <a:p>
              <a:pPr marL="742950" lvl="1" indent="-285750">
                <a:spcBef>
                  <a:spcPct val="0"/>
                </a:spcBef>
                <a:buFont typeface="Arial" panose="020B0604020202020204" pitchFamily="34" charset="0"/>
                <a:buChar char="•"/>
                <a:defRPr/>
              </a:pPr>
              <a:r>
                <a:rPr lang="en-GB" altLang="en-US" dirty="0">
                  <a:solidFill>
                    <a:schemeClr val="tx1"/>
                  </a:solidFill>
                </a:rPr>
                <a:t>green things and red things</a:t>
              </a:r>
            </a:p>
            <a:p>
              <a:pPr marL="742950" lvl="1" indent="-285750">
                <a:spcBef>
                  <a:spcPct val="0"/>
                </a:spcBef>
                <a:buFont typeface="Arial" panose="020B0604020202020204" pitchFamily="34" charset="0"/>
                <a:buChar char="•"/>
                <a:defRPr/>
              </a:pPr>
              <a:r>
                <a:rPr lang="en-GB" altLang="en-US" dirty="0">
                  <a:solidFill>
                    <a:schemeClr val="tx1"/>
                  </a:solidFill>
                </a:rPr>
                <a:t>living things and non-living things</a:t>
              </a:r>
            </a:p>
            <a:p>
              <a:pPr marL="742950" lvl="1" indent="-285750">
                <a:spcBef>
                  <a:spcPct val="0"/>
                </a:spcBef>
                <a:buFont typeface="Arial" panose="020B0604020202020204" pitchFamily="34" charset="0"/>
                <a:buChar char="•"/>
                <a:defRPr/>
              </a:pPr>
              <a:r>
                <a:rPr lang="en-GB" altLang="en-US" dirty="0">
                  <a:solidFill>
                    <a:schemeClr val="tx1"/>
                  </a:solidFill>
                </a:rPr>
                <a:t>edible things and non-edible things</a:t>
              </a:r>
            </a:p>
            <a:p>
              <a:pPr marL="742950" lvl="1" indent="-285750">
                <a:spcBef>
                  <a:spcPct val="0"/>
                </a:spcBef>
                <a:buFont typeface="Arial" panose="020B0604020202020204" pitchFamily="34" charset="0"/>
                <a:buChar char="•"/>
                <a:defRPr/>
              </a:pPr>
              <a:r>
                <a:rPr lang="en-GB" altLang="en-US" dirty="0">
                  <a:solidFill>
                    <a:schemeClr val="tx1"/>
                  </a:solidFill>
                </a:rPr>
                <a:t>animals and non-animals </a:t>
              </a:r>
            </a:p>
          </p:txBody>
        </p:sp>
        <p:sp>
          <p:nvSpPr>
            <p:cNvPr id="6" name="TextBox 5"/>
            <p:cNvSpPr txBox="1"/>
            <p:nvPr/>
          </p:nvSpPr>
          <p:spPr>
            <a:xfrm>
              <a:off x="721453" y="2524567"/>
              <a:ext cx="6423530"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defRPr/>
              </a:pPr>
              <a:r>
                <a:rPr lang="en-GB" altLang="en-US" dirty="0"/>
                <a:t>There are lots of ways the objects could be grouped:</a:t>
              </a:r>
            </a:p>
            <a:p>
              <a:endParaRPr lang="en-GB" dirty="0"/>
            </a:p>
          </p:txBody>
        </p:sp>
      </p:gr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7253" y="2849386"/>
            <a:ext cx="3344134" cy="3572386"/>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372" y="3900880"/>
            <a:ext cx="1295220" cy="2520892"/>
          </a:xfrm>
          <a:prstGeom prst="rect">
            <a:avLst/>
          </a:prstGeom>
        </p:spPr>
      </p:pic>
      <p:sp>
        <p:nvSpPr>
          <p:cNvPr id="11" name="Rectangle 10">
            <a:hlinkClick r:id="rId4"/>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929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altLang="en-US" dirty="0">
                <a:solidFill>
                  <a:schemeClr val="bg1"/>
                </a:solidFill>
              </a:rPr>
              <a:t>Sorting</a:t>
            </a:r>
            <a:endParaRPr lang="en-GB" dirty="0">
              <a:solidFill>
                <a:schemeClr val="bg1"/>
              </a:solidFill>
            </a:endParaRPr>
          </a:p>
        </p:txBody>
      </p:sp>
      <p:sp>
        <p:nvSpPr>
          <p:cNvPr id="4" name="Rectangle 3">
            <a:hlinkClick r:id="rId2"/>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57330" y="3816991"/>
            <a:ext cx="7932328" cy="2592199"/>
            <a:chOff x="557330" y="3816991"/>
            <a:chExt cx="7932328" cy="2592199"/>
          </a:xfrm>
        </p:grpSpPr>
        <p:sp>
          <p:nvSpPr>
            <p:cNvPr id="8" name="Rectangle 7"/>
            <p:cNvSpPr/>
            <p:nvPr/>
          </p:nvSpPr>
          <p:spPr>
            <a:xfrm>
              <a:off x="1855161" y="4882392"/>
              <a:ext cx="5845934" cy="1157681"/>
            </a:xfrm>
            <a:prstGeom prst="rect">
              <a:avLst/>
            </a:prstGeom>
            <a:solidFill>
              <a:schemeClr val="bg1"/>
            </a:solidFill>
            <a:ln w="28575">
              <a:solidFill>
                <a:srgbClr val="00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dirty="0"/>
            </a:p>
          </p:txBody>
        </p:sp>
        <p:sp>
          <p:nvSpPr>
            <p:cNvPr id="9" name="Oval 8"/>
            <p:cNvSpPr/>
            <p:nvPr/>
          </p:nvSpPr>
          <p:spPr>
            <a:xfrm>
              <a:off x="557330" y="4622333"/>
              <a:ext cx="1679597" cy="1605931"/>
            </a:xfrm>
            <a:prstGeom prst="ellipse">
              <a:avLst/>
            </a:prstGeom>
            <a:solidFill>
              <a:srgbClr val="005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Talk About It</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89752" y="3816991"/>
              <a:ext cx="1999906" cy="2592199"/>
            </a:xfrm>
            <a:prstGeom prst="rect">
              <a:avLst/>
            </a:prstGeom>
          </p:spPr>
        </p:pic>
        <p:sp>
          <p:nvSpPr>
            <p:cNvPr id="11" name="TextBox 10"/>
            <p:cNvSpPr txBox="1"/>
            <p:nvPr/>
          </p:nvSpPr>
          <p:spPr>
            <a:xfrm>
              <a:off x="2534027" y="5113090"/>
              <a:ext cx="4378502" cy="646331"/>
            </a:xfrm>
            <a:prstGeom prst="rect">
              <a:avLst/>
            </a:prstGeom>
            <a:noFill/>
          </p:spPr>
          <p:txBody>
            <a:bodyPr wrap="square" rtlCol="0">
              <a:spAutoFit/>
            </a:bodyPr>
            <a:lstStyle/>
            <a:p>
              <a:pPr marL="0" lvl="1"/>
              <a:r>
                <a:rPr lang="en-GB" altLang="en-US" dirty="0"/>
                <a:t>Why would putting the things into groups be useful?</a:t>
              </a:r>
              <a:endParaRPr lang="en-GB" dirty="0"/>
            </a:p>
          </p:txBody>
        </p:sp>
      </p:grpSp>
      <p:sp>
        <p:nvSpPr>
          <p:cNvPr id="14" name="Rectangle 13"/>
          <p:cNvSpPr/>
          <p:nvPr/>
        </p:nvSpPr>
        <p:spPr>
          <a:xfrm>
            <a:off x="740854" y="1704472"/>
            <a:ext cx="7647952" cy="1424621"/>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latin typeface="Twinkl" pitchFamily="50" charset="0"/>
              </a:rPr>
              <a:t>Grouping the things would be useful if:</a:t>
            </a:r>
          </a:p>
          <a:p>
            <a:pPr>
              <a:defRPr/>
            </a:pPr>
            <a:endParaRPr lang="en-GB" dirty="0">
              <a:solidFill>
                <a:schemeClr val="tx1"/>
              </a:solidFill>
              <a:latin typeface="Twinkl" pitchFamily="50" charset="0"/>
            </a:endParaRPr>
          </a:p>
          <a:p>
            <a:pPr marL="742950" lvl="1" indent="-285750">
              <a:buFont typeface="Arial" panose="020B0604020202020204" pitchFamily="34" charset="0"/>
              <a:buChar char="•"/>
              <a:defRPr/>
            </a:pPr>
            <a:r>
              <a:rPr lang="en-GB" dirty="0">
                <a:solidFill>
                  <a:schemeClr val="tx1"/>
                </a:solidFill>
                <a:latin typeface="Twinkl" pitchFamily="50" charset="0"/>
              </a:rPr>
              <a:t>you wanted something to eat;</a:t>
            </a:r>
          </a:p>
          <a:p>
            <a:pPr marL="742950" lvl="1" indent="-285750">
              <a:buFont typeface="Arial" panose="020B0604020202020204" pitchFamily="34" charset="0"/>
              <a:buChar char="•"/>
              <a:defRPr/>
            </a:pPr>
            <a:r>
              <a:rPr lang="en-GB" dirty="0">
                <a:solidFill>
                  <a:schemeClr val="tx1"/>
                </a:solidFill>
                <a:latin typeface="Twinkl" pitchFamily="50" charset="0"/>
              </a:rPr>
              <a:t>you needed to work out what things needed to be cared for.</a:t>
            </a:r>
          </a:p>
        </p:txBody>
      </p:sp>
      <p:sp>
        <p:nvSpPr>
          <p:cNvPr id="16" name="TextBox 15"/>
          <p:cNvSpPr txBox="1"/>
          <p:nvPr/>
        </p:nvSpPr>
        <p:spPr>
          <a:xfrm>
            <a:off x="740853" y="3278892"/>
            <a:ext cx="7279022" cy="1200329"/>
          </a:xfrm>
          <a:prstGeom prst="rect">
            <a:avLst/>
          </a:prstGeom>
          <a:noFill/>
        </p:spPr>
        <p:txBody>
          <a:bodyPr wrap="square" rtlCol="0">
            <a:spAutoFit/>
          </a:bodyPr>
          <a:lstStyle/>
          <a:p>
            <a:pPr>
              <a:defRPr/>
            </a:pPr>
            <a:r>
              <a:rPr lang="en-GB" dirty="0">
                <a:latin typeface="Twinkl" pitchFamily="50" charset="0"/>
              </a:rPr>
              <a:t>Living things can be grouped. We call this classifying and each group is called a class. Classifying living things is called taxonomy and people who do this classifying are called taxonomists.</a:t>
            </a:r>
          </a:p>
          <a:p>
            <a:endParaRPr lang="en-GB" dirty="0"/>
          </a:p>
        </p:txBody>
      </p:sp>
    </p:spTree>
    <p:extLst>
      <p:ext uri="{BB962C8B-B14F-4D97-AF65-F5344CB8AC3E}">
        <p14:creationId xmlns:p14="http://schemas.microsoft.com/office/powerpoint/2010/main" val="9156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dirty="0">
                <a:solidFill>
                  <a:schemeClr val="bg1"/>
                </a:solidFill>
              </a:rPr>
              <a:t>Classifying</a:t>
            </a:r>
          </a:p>
        </p:txBody>
      </p:sp>
      <p:sp>
        <p:nvSpPr>
          <p:cNvPr id="4" name="TextBox 3"/>
          <p:cNvSpPr txBox="1"/>
          <p:nvPr/>
        </p:nvSpPr>
        <p:spPr>
          <a:xfrm>
            <a:off x="581462" y="1702936"/>
            <a:ext cx="7279022"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Look at these living things. How could we classify them?</a:t>
            </a:r>
          </a:p>
          <a:p>
            <a:endParaRPr lang="en-GB" dirty="0"/>
          </a:p>
        </p:txBody>
      </p:sp>
      <p:grpSp>
        <p:nvGrpSpPr>
          <p:cNvPr id="12" name="Group 11"/>
          <p:cNvGrpSpPr/>
          <p:nvPr/>
        </p:nvGrpSpPr>
        <p:grpSpPr>
          <a:xfrm>
            <a:off x="6333689" y="2489640"/>
            <a:ext cx="1979801" cy="2006709"/>
            <a:chOff x="6333689" y="2489640"/>
            <a:chExt cx="1979801" cy="2006709"/>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3689" y="2489640"/>
              <a:ext cx="1979801" cy="1340797"/>
            </a:xfrm>
            <a:prstGeom prst="rect">
              <a:avLst/>
            </a:prstGeom>
          </p:spPr>
        </p:pic>
        <p:sp>
          <p:nvSpPr>
            <p:cNvPr id="11" name="TextBox 10"/>
            <p:cNvSpPr txBox="1"/>
            <p:nvPr/>
          </p:nvSpPr>
          <p:spPr>
            <a:xfrm>
              <a:off x="7057764" y="3850018"/>
              <a:ext cx="681930"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lion</a:t>
              </a:r>
            </a:p>
            <a:p>
              <a:endParaRPr lang="en-GB" dirty="0"/>
            </a:p>
          </p:txBody>
        </p:sp>
      </p:grpSp>
      <p:grpSp>
        <p:nvGrpSpPr>
          <p:cNvPr id="14" name="Group 13"/>
          <p:cNvGrpSpPr/>
          <p:nvPr/>
        </p:nvGrpSpPr>
        <p:grpSpPr>
          <a:xfrm>
            <a:off x="718667" y="2435699"/>
            <a:ext cx="3050563" cy="2054483"/>
            <a:chOff x="718667" y="2435699"/>
            <a:chExt cx="3050563" cy="2054483"/>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667" y="2435699"/>
              <a:ext cx="2611762" cy="1304135"/>
            </a:xfrm>
            <a:prstGeom prst="rect">
              <a:avLst/>
            </a:prstGeom>
          </p:spPr>
        </p:pic>
        <p:sp>
          <p:nvSpPr>
            <p:cNvPr id="13" name="TextBox 12"/>
            <p:cNvSpPr txBox="1"/>
            <p:nvPr/>
          </p:nvSpPr>
          <p:spPr>
            <a:xfrm>
              <a:off x="1301782" y="3843851"/>
              <a:ext cx="2467448"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Killer whale</a:t>
              </a:r>
            </a:p>
            <a:p>
              <a:endParaRPr lang="en-GB" dirty="0"/>
            </a:p>
          </p:txBody>
        </p:sp>
      </p:grpSp>
      <p:grpSp>
        <p:nvGrpSpPr>
          <p:cNvPr id="16" name="Group 15"/>
          <p:cNvGrpSpPr/>
          <p:nvPr/>
        </p:nvGrpSpPr>
        <p:grpSpPr>
          <a:xfrm>
            <a:off x="4020410" y="2256988"/>
            <a:ext cx="1398853" cy="2233194"/>
            <a:chOff x="4020410" y="2256988"/>
            <a:chExt cx="1398853" cy="2233194"/>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0410" y="2256988"/>
              <a:ext cx="1398853" cy="1573449"/>
            </a:xfrm>
            <a:prstGeom prst="rect">
              <a:avLst/>
            </a:prstGeom>
          </p:spPr>
        </p:pic>
        <p:sp>
          <p:nvSpPr>
            <p:cNvPr id="15" name="TextBox 14"/>
            <p:cNvSpPr txBox="1"/>
            <p:nvPr/>
          </p:nvSpPr>
          <p:spPr>
            <a:xfrm>
              <a:off x="4323678" y="3843851"/>
              <a:ext cx="1064652"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flower</a:t>
              </a:r>
            </a:p>
            <a:p>
              <a:endParaRPr lang="en-GB" dirty="0"/>
            </a:p>
          </p:txBody>
        </p:sp>
      </p:grpSp>
      <p:grpSp>
        <p:nvGrpSpPr>
          <p:cNvPr id="18" name="Group 17"/>
          <p:cNvGrpSpPr/>
          <p:nvPr/>
        </p:nvGrpSpPr>
        <p:grpSpPr>
          <a:xfrm>
            <a:off x="1177063" y="4369336"/>
            <a:ext cx="2326341" cy="2194019"/>
            <a:chOff x="1177063" y="4369336"/>
            <a:chExt cx="2326341" cy="2194019"/>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1782" y="4369336"/>
              <a:ext cx="1489858" cy="1534274"/>
            </a:xfrm>
            <a:prstGeom prst="rect">
              <a:avLst/>
            </a:prstGeom>
          </p:spPr>
        </p:pic>
        <p:sp>
          <p:nvSpPr>
            <p:cNvPr id="17" name="TextBox 16"/>
            <p:cNvSpPr txBox="1"/>
            <p:nvPr/>
          </p:nvSpPr>
          <p:spPr>
            <a:xfrm>
              <a:off x="1177063" y="5917024"/>
              <a:ext cx="2326341"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phytoplankton</a:t>
              </a:r>
            </a:p>
            <a:p>
              <a:endParaRPr lang="en-GB" dirty="0"/>
            </a:p>
          </p:txBody>
        </p:sp>
      </p:grpSp>
      <p:grpSp>
        <p:nvGrpSpPr>
          <p:cNvPr id="20" name="Group 19"/>
          <p:cNvGrpSpPr/>
          <p:nvPr/>
        </p:nvGrpSpPr>
        <p:grpSpPr>
          <a:xfrm>
            <a:off x="3501159" y="4665771"/>
            <a:ext cx="2437353" cy="1897584"/>
            <a:chOff x="3501159" y="4690938"/>
            <a:chExt cx="2437353" cy="1897584"/>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1159" y="4690938"/>
              <a:ext cx="2437353" cy="1132682"/>
            </a:xfrm>
            <a:prstGeom prst="rect">
              <a:avLst/>
            </a:prstGeom>
          </p:spPr>
        </p:pic>
        <p:sp>
          <p:nvSpPr>
            <p:cNvPr id="19" name="TextBox 18"/>
            <p:cNvSpPr txBox="1"/>
            <p:nvPr/>
          </p:nvSpPr>
          <p:spPr>
            <a:xfrm>
              <a:off x="4515039" y="5942191"/>
              <a:ext cx="681930"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ivy</a:t>
              </a:r>
            </a:p>
            <a:p>
              <a:endParaRPr lang="en-GB" dirty="0"/>
            </a:p>
          </p:txBody>
        </p:sp>
      </p:grpSp>
      <p:grpSp>
        <p:nvGrpSpPr>
          <p:cNvPr id="23" name="Group 22"/>
          <p:cNvGrpSpPr/>
          <p:nvPr/>
        </p:nvGrpSpPr>
        <p:grpSpPr>
          <a:xfrm>
            <a:off x="6648031" y="4646531"/>
            <a:ext cx="1790964" cy="1916824"/>
            <a:chOff x="6648031" y="4687525"/>
            <a:chExt cx="1790964" cy="1916824"/>
          </a:xfrm>
        </p:grpSpPr>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8031" y="4687525"/>
              <a:ext cx="1790964" cy="1209162"/>
            </a:xfrm>
            <a:prstGeom prst="rect">
              <a:avLst/>
            </a:prstGeom>
          </p:spPr>
        </p:pic>
        <p:sp>
          <p:nvSpPr>
            <p:cNvPr id="22" name="TextBox 21"/>
            <p:cNvSpPr txBox="1"/>
            <p:nvPr/>
          </p:nvSpPr>
          <p:spPr>
            <a:xfrm>
              <a:off x="7113142" y="5958018"/>
              <a:ext cx="681930"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virus</a:t>
              </a:r>
            </a:p>
            <a:p>
              <a:endParaRPr lang="en-GB" dirty="0"/>
            </a:p>
          </p:txBody>
        </p:sp>
      </p:grpSp>
      <p:sp>
        <p:nvSpPr>
          <p:cNvPr id="24" name="Rectangle 23">
            <a:hlinkClick r:id="rId8"/>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08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dirty="0">
                <a:solidFill>
                  <a:schemeClr val="bg1"/>
                </a:solidFill>
              </a:rPr>
              <a:t>Classifying Animals</a:t>
            </a:r>
          </a:p>
        </p:txBody>
      </p:sp>
      <p:sp>
        <p:nvSpPr>
          <p:cNvPr id="4" name="Rectangle 3"/>
          <p:cNvSpPr/>
          <p:nvPr/>
        </p:nvSpPr>
        <p:spPr>
          <a:xfrm>
            <a:off x="866689" y="1855474"/>
            <a:ext cx="7647952" cy="4067154"/>
          </a:xfrm>
          <a:prstGeom prst="rect">
            <a:avLst/>
          </a:prstGeom>
          <a:solidFill>
            <a:srgbClr val="BAD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spcBef>
                <a:spcPct val="0"/>
              </a:spcBef>
              <a:buFont typeface="Arial" panose="020B0604020202020204" pitchFamily="34" charset="0"/>
              <a:buNone/>
              <a:defRPr/>
            </a:pPr>
            <a:r>
              <a:rPr lang="en-GB" altLang="en-US" dirty="0">
                <a:solidFill>
                  <a:schemeClr val="tx1"/>
                </a:solidFill>
              </a:rPr>
              <a:t>Animals can be classified into the following groups:</a:t>
            </a:r>
          </a:p>
          <a:p>
            <a:pPr>
              <a:lnSpc>
                <a:spcPct val="100000"/>
              </a:lnSpc>
              <a:spcBef>
                <a:spcPct val="0"/>
              </a:spcBef>
              <a:buFont typeface="Arial" panose="020B0604020202020204" pitchFamily="34" charset="0"/>
              <a:buNone/>
              <a:defRPr/>
            </a:pPr>
            <a:endParaRPr lang="en-GB" altLang="en-US" dirty="0">
              <a:solidFill>
                <a:schemeClr val="tx1"/>
              </a:solidFill>
            </a:endParaRP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Mammals</a:t>
            </a:r>
            <a:r>
              <a:rPr lang="en-GB" altLang="en-US" dirty="0">
                <a:solidFill>
                  <a:schemeClr val="tx1"/>
                </a:solidFill>
              </a:rPr>
              <a:t> – whales, cows and humans are mammals;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Amphibians</a:t>
            </a:r>
            <a:r>
              <a:rPr lang="en-GB" altLang="en-US" dirty="0">
                <a:solidFill>
                  <a:schemeClr val="tx1"/>
                </a:solidFill>
              </a:rPr>
              <a:t> – toads and frogs are amphibians;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Reptiles</a:t>
            </a:r>
            <a:r>
              <a:rPr lang="en-GB" altLang="en-US" dirty="0">
                <a:solidFill>
                  <a:schemeClr val="tx1"/>
                </a:solidFill>
              </a:rPr>
              <a:t> – snakes, lizards and crocodiles are reptiles;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Fish</a:t>
            </a:r>
            <a:r>
              <a:rPr lang="en-GB" altLang="en-US" dirty="0">
                <a:solidFill>
                  <a:schemeClr val="tx1"/>
                </a:solidFill>
              </a:rPr>
              <a:t> – salmon, tuna and clownfish are fish;</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Birds</a:t>
            </a:r>
            <a:r>
              <a:rPr lang="en-GB" altLang="en-US" dirty="0">
                <a:solidFill>
                  <a:schemeClr val="tx1"/>
                </a:solidFill>
              </a:rPr>
              <a:t> – owls, eagles and finches are birds;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Insects</a:t>
            </a:r>
            <a:r>
              <a:rPr lang="en-GB" altLang="en-US" dirty="0">
                <a:solidFill>
                  <a:schemeClr val="tx1"/>
                </a:solidFill>
              </a:rPr>
              <a:t> – caterpillars, beetles and ants are insects;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Crustaceans</a:t>
            </a:r>
            <a:r>
              <a:rPr lang="en-GB" altLang="en-US" dirty="0">
                <a:solidFill>
                  <a:schemeClr val="tx1"/>
                </a:solidFill>
              </a:rPr>
              <a:t> – crabs and lobsters are crustaceans;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Arthropods</a:t>
            </a:r>
            <a:r>
              <a:rPr lang="en-GB" altLang="en-US" dirty="0">
                <a:solidFill>
                  <a:schemeClr val="tx1"/>
                </a:solidFill>
              </a:rPr>
              <a:t> – many insects and crustaceans are arthropods;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Molluscs</a:t>
            </a:r>
            <a:r>
              <a:rPr lang="en-GB" altLang="en-US" dirty="0">
                <a:solidFill>
                  <a:schemeClr val="tx1"/>
                </a:solidFill>
              </a:rPr>
              <a:t> – octopus, squid and slugs are molluscs;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Arachnids</a:t>
            </a:r>
            <a:r>
              <a:rPr lang="en-GB" altLang="en-US" dirty="0">
                <a:solidFill>
                  <a:schemeClr val="tx1"/>
                </a:solidFill>
              </a:rPr>
              <a:t> – spiders are arachnids;</a:t>
            </a:r>
          </a:p>
          <a:p>
            <a:pPr marL="285750" indent="-285750">
              <a:lnSpc>
                <a:spcPct val="100000"/>
              </a:lnSpc>
              <a:spcBef>
                <a:spcPct val="0"/>
              </a:spcBef>
              <a:buFont typeface="Arial" panose="020B0604020202020204" pitchFamily="34" charset="0"/>
              <a:buChar char="•"/>
              <a:defRPr/>
            </a:pPr>
            <a:r>
              <a:rPr lang="en-GB" altLang="en-US" b="1" dirty="0">
                <a:solidFill>
                  <a:schemeClr val="tx1"/>
                </a:solidFill>
              </a:rPr>
              <a:t>Annelids</a:t>
            </a:r>
            <a:r>
              <a:rPr lang="en-GB" altLang="en-US" dirty="0">
                <a:solidFill>
                  <a:schemeClr val="tx1"/>
                </a:solidFill>
              </a:rPr>
              <a:t> – earthworms and leeches are annelids.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0229" y="1786856"/>
            <a:ext cx="1198277" cy="4595182"/>
          </a:xfrm>
          <a:prstGeom prst="rect">
            <a:avLst/>
          </a:prstGeom>
        </p:spPr>
      </p:pic>
      <p:sp>
        <p:nvSpPr>
          <p:cNvPr id="6" name="Rectangle 5">
            <a:hlinkClick r:id="rId3"/>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749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sz="3600" dirty="0">
                <a:solidFill>
                  <a:schemeClr val="bg1"/>
                </a:solidFill>
              </a:rPr>
              <a:t>How Can We Classify Living Things?</a:t>
            </a:r>
          </a:p>
        </p:txBody>
      </p:sp>
      <p:sp>
        <p:nvSpPr>
          <p:cNvPr id="4" name="TextBox 3"/>
          <p:cNvSpPr txBox="1"/>
          <p:nvPr/>
        </p:nvSpPr>
        <p:spPr>
          <a:xfrm>
            <a:off x="581462" y="1702936"/>
            <a:ext cx="7279022" cy="646331"/>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dirty="0"/>
              <a:t>Living things can be classified using a classification key like this one</a:t>
            </a:r>
            <a:r>
              <a:rPr lang="en-GB" altLang="en-US" dirty="0"/>
              <a:t>.</a:t>
            </a:r>
          </a:p>
          <a:p>
            <a:endParaRPr lang="en-GB" dirty="0"/>
          </a:p>
        </p:txBody>
      </p:sp>
      <p:sp>
        <p:nvSpPr>
          <p:cNvPr id="5" name="TextBox 4"/>
          <p:cNvSpPr txBox="1"/>
          <p:nvPr/>
        </p:nvSpPr>
        <p:spPr>
          <a:xfrm>
            <a:off x="2871322" y="2349267"/>
            <a:ext cx="2395704" cy="646331"/>
          </a:xfrm>
          <a:prstGeom prst="rect">
            <a:avLst/>
          </a:prstGeom>
          <a:noFill/>
        </p:spPr>
        <p:txBody>
          <a:bodyPr wrap="square" rtlCol="0">
            <a:spAutoFit/>
          </a:bodyPr>
          <a:lstStyle/>
          <a:p>
            <a:pPr>
              <a:spcBef>
                <a:spcPct val="0"/>
              </a:spcBef>
            </a:pPr>
            <a:r>
              <a:rPr lang="en-GB" altLang="en-US" dirty="0"/>
              <a:t>Does it have 4 legs?</a:t>
            </a:r>
          </a:p>
          <a:p>
            <a:endParaRPr lang="en-GB" dirty="0"/>
          </a:p>
        </p:txBody>
      </p:sp>
      <p:cxnSp>
        <p:nvCxnSpPr>
          <p:cNvPr id="7" name="Straight Arrow Connector 6"/>
          <p:cNvCxnSpPr/>
          <p:nvPr/>
        </p:nvCxnSpPr>
        <p:spPr>
          <a:xfrm>
            <a:off x="4270340" y="2741371"/>
            <a:ext cx="1567692" cy="840728"/>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1955905" y="2741371"/>
            <a:ext cx="1687589" cy="766675"/>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231158" y="2833253"/>
            <a:ext cx="2395704" cy="646331"/>
          </a:xfrm>
          <a:prstGeom prst="rect">
            <a:avLst/>
          </a:prstGeom>
          <a:noFill/>
        </p:spPr>
        <p:txBody>
          <a:bodyPr wrap="square" rtlCol="0">
            <a:spAutoFit/>
          </a:bodyPr>
          <a:lstStyle/>
          <a:p>
            <a:pPr>
              <a:spcBef>
                <a:spcPct val="0"/>
              </a:spcBef>
            </a:pPr>
            <a:r>
              <a:rPr lang="en-GB" altLang="en-US" dirty="0"/>
              <a:t>no</a:t>
            </a:r>
          </a:p>
          <a:p>
            <a:endParaRPr lang="en-GB" dirty="0"/>
          </a:p>
        </p:txBody>
      </p:sp>
      <p:sp>
        <p:nvSpPr>
          <p:cNvPr id="16" name="TextBox 15"/>
          <p:cNvSpPr txBox="1"/>
          <p:nvPr/>
        </p:nvSpPr>
        <p:spPr>
          <a:xfrm>
            <a:off x="2215207" y="2801544"/>
            <a:ext cx="601569" cy="646331"/>
          </a:xfrm>
          <a:prstGeom prst="rect">
            <a:avLst/>
          </a:prstGeom>
          <a:noFill/>
        </p:spPr>
        <p:txBody>
          <a:bodyPr wrap="square" rtlCol="0">
            <a:spAutoFit/>
          </a:bodyPr>
          <a:lstStyle/>
          <a:p>
            <a:pPr>
              <a:spcBef>
                <a:spcPct val="0"/>
              </a:spcBef>
            </a:pPr>
            <a:r>
              <a:rPr lang="en-GB" altLang="en-US" dirty="0"/>
              <a:t>yes</a:t>
            </a:r>
          </a:p>
          <a:p>
            <a:endParaRPr lang="en-GB" dirty="0"/>
          </a:p>
        </p:txBody>
      </p:sp>
      <p:sp>
        <p:nvSpPr>
          <p:cNvPr id="23" name="TextBox 22"/>
          <p:cNvSpPr txBox="1"/>
          <p:nvPr/>
        </p:nvSpPr>
        <p:spPr>
          <a:xfrm>
            <a:off x="4688739" y="3571465"/>
            <a:ext cx="3797509" cy="646331"/>
          </a:xfrm>
          <a:prstGeom prst="rect">
            <a:avLst/>
          </a:prstGeom>
          <a:noFill/>
        </p:spPr>
        <p:txBody>
          <a:bodyPr wrap="square" rtlCol="0">
            <a:spAutoFit/>
          </a:bodyPr>
          <a:lstStyle/>
          <a:p>
            <a:pPr>
              <a:lnSpc>
                <a:spcPct val="100000"/>
              </a:lnSpc>
              <a:spcBef>
                <a:spcPct val="0"/>
              </a:spcBef>
              <a:buFontTx/>
              <a:buNone/>
            </a:pPr>
            <a:r>
              <a:rPr lang="en-GB" altLang="en-US" dirty="0"/>
              <a:t>Does it have more than 4 legs?</a:t>
            </a:r>
          </a:p>
          <a:p>
            <a:endParaRPr lang="en-GB" dirty="0"/>
          </a:p>
        </p:txBody>
      </p:sp>
      <p:cxnSp>
        <p:nvCxnSpPr>
          <p:cNvPr id="24" name="Straight Arrow Connector 23"/>
          <p:cNvCxnSpPr/>
          <p:nvPr/>
        </p:nvCxnSpPr>
        <p:spPr>
          <a:xfrm>
            <a:off x="6617379" y="3919587"/>
            <a:ext cx="747449" cy="615186"/>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4198224" y="3935979"/>
            <a:ext cx="1850097" cy="644410"/>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7215415" y="3986511"/>
            <a:ext cx="2395704" cy="646331"/>
          </a:xfrm>
          <a:prstGeom prst="rect">
            <a:avLst/>
          </a:prstGeom>
          <a:noFill/>
        </p:spPr>
        <p:txBody>
          <a:bodyPr wrap="square" rtlCol="0">
            <a:spAutoFit/>
          </a:bodyPr>
          <a:lstStyle/>
          <a:p>
            <a:pPr>
              <a:spcBef>
                <a:spcPct val="0"/>
              </a:spcBef>
            </a:pPr>
            <a:r>
              <a:rPr lang="en-GB" altLang="en-US" dirty="0"/>
              <a:t>no</a:t>
            </a:r>
          </a:p>
          <a:p>
            <a:endParaRPr lang="en-GB" dirty="0"/>
          </a:p>
        </p:txBody>
      </p:sp>
      <p:sp>
        <p:nvSpPr>
          <p:cNvPr id="31" name="TextBox 30"/>
          <p:cNvSpPr txBox="1"/>
          <p:nvPr/>
        </p:nvSpPr>
        <p:spPr>
          <a:xfrm>
            <a:off x="4452617" y="3946125"/>
            <a:ext cx="601569" cy="646331"/>
          </a:xfrm>
          <a:prstGeom prst="rect">
            <a:avLst/>
          </a:prstGeom>
          <a:noFill/>
        </p:spPr>
        <p:txBody>
          <a:bodyPr wrap="square" rtlCol="0">
            <a:spAutoFit/>
          </a:bodyPr>
          <a:lstStyle/>
          <a:p>
            <a:pPr>
              <a:spcBef>
                <a:spcPct val="0"/>
              </a:spcBef>
            </a:pPr>
            <a:r>
              <a:rPr lang="en-GB" altLang="en-US" dirty="0"/>
              <a:t>yes</a:t>
            </a:r>
          </a:p>
          <a:p>
            <a:endParaRPr lang="en-GB" dirty="0"/>
          </a:p>
        </p:txBody>
      </p:sp>
      <p:sp>
        <p:nvSpPr>
          <p:cNvPr id="32" name="TextBox 31"/>
          <p:cNvSpPr txBox="1"/>
          <p:nvPr/>
        </p:nvSpPr>
        <p:spPr>
          <a:xfrm>
            <a:off x="2341595" y="4536295"/>
            <a:ext cx="2627757" cy="646331"/>
          </a:xfrm>
          <a:prstGeom prst="rect">
            <a:avLst/>
          </a:prstGeom>
          <a:noFill/>
        </p:spPr>
        <p:txBody>
          <a:bodyPr wrap="square" rtlCol="0">
            <a:spAutoFit/>
          </a:bodyPr>
          <a:lstStyle/>
          <a:p>
            <a:pPr>
              <a:lnSpc>
                <a:spcPct val="100000"/>
              </a:lnSpc>
              <a:spcBef>
                <a:spcPct val="0"/>
              </a:spcBef>
              <a:buFontTx/>
              <a:buNone/>
            </a:pPr>
            <a:r>
              <a:rPr lang="en-GB" altLang="en-US" dirty="0"/>
              <a:t>Does it live on land?</a:t>
            </a:r>
          </a:p>
          <a:p>
            <a:endParaRPr lang="en-GB" dirty="0"/>
          </a:p>
        </p:txBody>
      </p:sp>
      <p:sp>
        <p:nvSpPr>
          <p:cNvPr id="33" name="Rectangle 32"/>
          <p:cNvSpPr/>
          <p:nvPr/>
        </p:nvSpPr>
        <p:spPr>
          <a:xfrm>
            <a:off x="5809157" y="4534773"/>
            <a:ext cx="2428870" cy="369332"/>
          </a:xfrm>
          <a:prstGeom prst="rect">
            <a:avLst/>
          </a:prstGeom>
        </p:spPr>
        <p:txBody>
          <a:bodyPr wrap="none">
            <a:spAutoFit/>
          </a:bodyPr>
          <a:lstStyle/>
          <a:p>
            <a:pPr>
              <a:lnSpc>
                <a:spcPct val="100000"/>
              </a:lnSpc>
              <a:spcBef>
                <a:spcPct val="0"/>
              </a:spcBef>
              <a:buFontTx/>
              <a:buNone/>
            </a:pPr>
            <a:r>
              <a:rPr lang="en-GB" altLang="en-US" dirty="0"/>
              <a:t>Does it have feathers?</a:t>
            </a:r>
          </a:p>
        </p:txBody>
      </p:sp>
      <p:cxnSp>
        <p:nvCxnSpPr>
          <p:cNvPr id="35" name="Straight Arrow Connector 34"/>
          <p:cNvCxnSpPr/>
          <p:nvPr/>
        </p:nvCxnSpPr>
        <p:spPr>
          <a:xfrm>
            <a:off x="7285873" y="5019237"/>
            <a:ext cx="413269" cy="630170"/>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7616669" y="5019237"/>
            <a:ext cx="2395704" cy="646331"/>
          </a:xfrm>
          <a:prstGeom prst="rect">
            <a:avLst/>
          </a:prstGeom>
          <a:noFill/>
        </p:spPr>
        <p:txBody>
          <a:bodyPr wrap="square" rtlCol="0">
            <a:spAutoFit/>
          </a:bodyPr>
          <a:lstStyle/>
          <a:p>
            <a:pPr>
              <a:spcBef>
                <a:spcPct val="0"/>
              </a:spcBef>
            </a:pPr>
            <a:r>
              <a:rPr lang="en-GB" altLang="en-US" dirty="0"/>
              <a:t>no</a:t>
            </a:r>
          </a:p>
          <a:p>
            <a:endParaRPr lang="en-GB" dirty="0"/>
          </a:p>
        </p:txBody>
      </p:sp>
      <p:cxnSp>
        <p:nvCxnSpPr>
          <p:cNvPr id="39" name="Straight Arrow Connector 38"/>
          <p:cNvCxnSpPr/>
          <p:nvPr/>
        </p:nvCxnSpPr>
        <p:spPr>
          <a:xfrm flipH="1">
            <a:off x="6429010" y="4962961"/>
            <a:ext cx="331069" cy="689543"/>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6137627" y="4944814"/>
            <a:ext cx="601569" cy="646331"/>
          </a:xfrm>
          <a:prstGeom prst="rect">
            <a:avLst/>
          </a:prstGeom>
          <a:noFill/>
        </p:spPr>
        <p:txBody>
          <a:bodyPr wrap="square" rtlCol="0">
            <a:spAutoFit/>
          </a:bodyPr>
          <a:lstStyle/>
          <a:p>
            <a:pPr>
              <a:spcBef>
                <a:spcPct val="0"/>
              </a:spcBef>
            </a:pPr>
            <a:r>
              <a:rPr lang="en-GB" altLang="en-US" dirty="0"/>
              <a:t>yes</a:t>
            </a:r>
          </a:p>
          <a:p>
            <a:endParaRPr lang="en-GB" dirty="0"/>
          </a:p>
        </p:txBody>
      </p:sp>
      <p:sp>
        <p:nvSpPr>
          <p:cNvPr id="45" name="TextBox 44"/>
          <p:cNvSpPr txBox="1"/>
          <p:nvPr/>
        </p:nvSpPr>
        <p:spPr>
          <a:xfrm>
            <a:off x="7510025" y="6055464"/>
            <a:ext cx="2395704" cy="646331"/>
          </a:xfrm>
          <a:prstGeom prst="rect">
            <a:avLst/>
          </a:prstGeom>
          <a:noFill/>
        </p:spPr>
        <p:txBody>
          <a:bodyPr wrap="square" rtlCol="0">
            <a:spAutoFit/>
          </a:bodyPr>
          <a:lstStyle/>
          <a:p>
            <a:pPr>
              <a:spcBef>
                <a:spcPct val="0"/>
              </a:spcBef>
            </a:pPr>
            <a:r>
              <a:rPr lang="en-GB" altLang="en-US" dirty="0"/>
              <a:t>snail</a:t>
            </a:r>
          </a:p>
          <a:p>
            <a:endParaRPr lang="en-GB" dirty="0"/>
          </a:p>
        </p:txBody>
      </p:sp>
      <p:sp>
        <p:nvSpPr>
          <p:cNvPr id="46" name="TextBox 45"/>
          <p:cNvSpPr txBox="1"/>
          <p:nvPr/>
        </p:nvSpPr>
        <p:spPr>
          <a:xfrm>
            <a:off x="5903472" y="6052045"/>
            <a:ext cx="1013686" cy="646331"/>
          </a:xfrm>
          <a:prstGeom prst="rect">
            <a:avLst/>
          </a:prstGeom>
          <a:noFill/>
        </p:spPr>
        <p:txBody>
          <a:bodyPr wrap="square" rtlCol="0">
            <a:spAutoFit/>
          </a:bodyPr>
          <a:lstStyle/>
          <a:p>
            <a:pPr>
              <a:spcBef>
                <a:spcPct val="0"/>
              </a:spcBef>
            </a:pPr>
            <a:r>
              <a:rPr lang="en-GB" altLang="en-US" dirty="0"/>
              <a:t>owl</a:t>
            </a:r>
          </a:p>
          <a:p>
            <a:endParaRPr lang="en-GB" dirty="0"/>
          </a:p>
        </p:txBody>
      </p:sp>
      <p:cxnSp>
        <p:nvCxnSpPr>
          <p:cNvPr id="51" name="Straight Arrow Connector 50"/>
          <p:cNvCxnSpPr/>
          <p:nvPr/>
        </p:nvCxnSpPr>
        <p:spPr>
          <a:xfrm>
            <a:off x="3662731" y="4868673"/>
            <a:ext cx="327243" cy="732374"/>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3856334" y="4946336"/>
            <a:ext cx="2395704" cy="646331"/>
          </a:xfrm>
          <a:prstGeom prst="rect">
            <a:avLst/>
          </a:prstGeom>
          <a:noFill/>
        </p:spPr>
        <p:txBody>
          <a:bodyPr wrap="square" rtlCol="0">
            <a:spAutoFit/>
          </a:bodyPr>
          <a:lstStyle/>
          <a:p>
            <a:pPr>
              <a:spcBef>
                <a:spcPct val="0"/>
              </a:spcBef>
            </a:pPr>
            <a:r>
              <a:rPr lang="en-GB" altLang="en-US" dirty="0"/>
              <a:t>no</a:t>
            </a:r>
          </a:p>
          <a:p>
            <a:endParaRPr lang="en-GB" dirty="0"/>
          </a:p>
        </p:txBody>
      </p:sp>
      <p:cxnSp>
        <p:nvCxnSpPr>
          <p:cNvPr id="53" name="Straight Arrow Connector 52"/>
          <p:cNvCxnSpPr/>
          <p:nvPr/>
        </p:nvCxnSpPr>
        <p:spPr>
          <a:xfrm flipH="1">
            <a:off x="2792122" y="4889601"/>
            <a:ext cx="331069" cy="689543"/>
          </a:xfrm>
          <a:prstGeom prst="straightConnector1">
            <a:avLst/>
          </a:prstGeom>
          <a:ln>
            <a:solidFill>
              <a:srgbClr val="005722"/>
            </a:solidFill>
            <a:tailEnd type="triangle"/>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2453254" y="4929716"/>
            <a:ext cx="601569" cy="646331"/>
          </a:xfrm>
          <a:prstGeom prst="rect">
            <a:avLst/>
          </a:prstGeom>
          <a:noFill/>
        </p:spPr>
        <p:txBody>
          <a:bodyPr wrap="square" rtlCol="0">
            <a:spAutoFit/>
          </a:bodyPr>
          <a:lstStyle/>
          <a:p>
            <a:pPr>
              <a:spcBef>
                <a:spcPct val="0"/>
              </a:spcBef>
            </a:pPr>
            <a:r>
              <a:rPr lang="en-GB" altLang="en-US" dirty="0"/>
              <a:t>yes</a:t>
            </a:r>
          </a:p>
          <a:p>
            <a:endParaRPr lang="en-GB" dirty="0"/>
          </a:p>
        </p:txBody>
      </p:sp>
      <p:sp>
        <p:nvSpPr>
          <p:cNvPr id="55" name="TextBox 54"/>
          <p:cNvSpPr txBox="1"/>
          <p:nvPr/>
        </p:nvSpPr>
        <p:spPr>
          <a:xfrm>
            <a:off x="2225557" y="6023384"/>
            <a:ext cx="820513" cy="646331"/>
          </a:xfrm>
          <a:prstGeom prst="rect">
            <a:avLst/>
          </a:prstGeom>
          <a:noFill/>
        </p:spPr>
        <p:txBody>
          <a:bodyPr wrap="square" rtlCol="0">
            <a:spAutoFit/>
          </a:bodyPr>
          <a:lstStyle/>
          <a:p>
            <a:pPr>
              <a:spcBef>
                <a:spcPct val="0"/>
              </a:spcBef>
            </a:pPr>
            <a:r>
              <a:rPr lang="en-GB" altLang="en-US" dirty="0"/>
              <a:t>spider</a:t>
            </a:r>
          </a:p>
          <a:p>
            <a:endParaRPr lang="en-GB" dirty="0"/>
          </a:p>
        </p:txBody>
      </p:sp>
      <p:sp>
        <p:nvSpPr>
          <p:cNvPr id="56" name="TextBox 55"/>
          <p:cNvSpPr txBox="1"/>
          <p:nvPr/>
        </p:nvSpPr>
        <p:spPr>
          <a:xfrm>
            <a:off x="3630465" y="6026877"/>
            <a:ext cx="1020550" cy="646331"/>
          </a:xfrm>
          <a:prstGeom prst="rect">
            <a:avLst/>
          </a:prstGeom>
          <a:noFill/>
        </p:spPr>
        <p:txBody>
          <a:bodyPr wrap="square" rtlCol="0">
            <a:spAutoFit/>
          </a:bodyPr>
          <a:lstStyle/>
          <a:p>
            <a:pPr>
              <a:spcBef>
                <a:spcPct val="0"/>
              </a:spcBef>
            </a:pPr>
            <a:r>
              <a:rPr lang="en-GB" altLang="en-US" dirty="0"/>
              <a:t>lobster</a:t>
            </a:r>
          </a:p>
          <a:p>
            <a:endParaRPr lang="en-GB" dirty="0"/>
          </a:p>
        </p:txBody>
      </p:sp>
      <p:sp>
        <p:nvSpPr>
          <p:cNvPr id="65" name="Rectangle 64">
            <a:hlinkClick r:id="rId2"/>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398468" y="3479584"/>
            <a:ext cx="632837" cy="1393927"/>
            <a:chOff x="1398468" y="3479584"/>
            <a:chExt cx="632837" cy="1393927"/>
          </a:xfrm>
        </p:grpSpPr>
        <p:sp>
          <p:nvSpPr>
            <p:cNvPr id="20" name="TextBox 19"/>
            <p:cNvSpPr txBox="1"/>
            <p:nvPr/>
          </p:nvSpPr>
          <p:spPr>
            <a:xfrm>
              <a:off x="1429736" y="4227180"/>
              <a:ext cx="601569" cy="646331"/>
            </a:xfrm>
            <a:prstGeom prst="rect">
              <a:avLst/>
            </a:prstGeom>
            <a:noFill/>
          </p:spPr>
          <p:txBody>
            <a:bodyPr wrap="square" rtlCol="0">
              <a:spAutoFit/>
            </a:bodyPr>
            <a:lstStyle/>
            <a:p>
              <a:pPr>
                <a:spcBef>
                  <a:spcPct val="0"/>
                </a:spcBef>
              </a:pPr>
              <a:r>
                <a:rPr lang="en-GB" altLang="en-US" dirty="0"/>
                <a:t>cat</a:t>
              </a:r>
            </a:p>
            <a:p>
              <a:endParaRPr lang="en-GB" dirty="0"/>
            </a:p>
          </p:txBody>
        </p:sp>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8468" y="3479584"/>
              <a:ext cx="494294" cy="789706"/>
            </a:xfrm>
            <a:prstGeom prst="rect">
              <a:avLst/>
            </a:prstGeom>
          </p:spPr>
        </p:pic>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8762">
            <a:off x="7491801" y="5699376"/>
            <a:ext cx="701496" cy="3626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495" y="5665568"/>
            <a:ext cx="662161" cy="3507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625" y="5499165"/>
            <a:ext cx="483886" cy="61282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6416" y="5515360"/>
            <a:ext cx="885920" cy="626448"/>
          </a:xfrm>
          <a:prstGeom prst="rect">
            <a:avLst/>
          </a:prstGeom>
        </p:spPr>
      </p:pic>
    </p:spTree>
    <p:extLst>
      <p:ext uri="{BB962C8B-B14F-4D97-AF65-F5344CB8AC3E}">
        <p14:creationId xmlns:p14="http://schemas.microsoft.com/office/powerpoint/2010/main" val="371323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sz="3600" dirty="0">
                <a:solidFill>
                  <a:schemeClr val="bg1"/>
                </a:solidFill>
              </a:rPr>
              <a:t>Carl Linnaeus</a:t>
            </a:r>
          </a:p>
        </p:txBody>
      </p:sp>
      <p:sp>
        <p:nvSpPr>
          <p:cNvPr id="4" name="TextBox 3"/>
          <p:cNvSpPr txBox="1"/>
          <p:nvPr/>
        </p:nvSpPr>
        <p:spPr>
          <a:xfrm>
            <a:off x="581462" y="1660991"/>
            <a:ext cx="8117044" cy="923330"/>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In 1735, a scientist named Carl Linnaeus published ‘</a:t>
            </a:r>
            <a:r>
              <a:rPr lang="en-GB" altLang="en-US" dirty="0" err="1"/>
              <a:t>Systema</a:t>
            </a:r>
            <a:r>
              <a:rPr lang="en-GB" altLang="en-US" dirty="0"/>
              <a:t> </a:t>
            </a:r>
            <a:r>
              <a:rPr lang="en-GB" altLang="en-US" dirty="0" err="1"/>
              <a:t>Naturae</a:t>
            </a:r>
            <a:r>
              <a:rPr lang="en-GB" altLang="en-US" dirty="0"/>
              <a:t>’, which explained a way to classify living things.</a:t>
            </a:r>
          </a:p>
          <a:p>
            <a:endParaRPr lang="en-GB" dirty="0"/>
          </a:p>
        </p:txBody>
      </p:sp>
      <p:sp>
        <p:nvSpPr>
          <p:cNvPr id="5" name="Rectangle 4">
            <a:hlinkClick r:id="rId2"/>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81462" y="2390941"/>
            <a:ext cx="8034032" cy="1754326"/>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Linnaeus put all living things into three groups called kingdoms; plants, animals and minerals. Each kingdom was then split into smaller levels. Scientists still use this system today. More species have been discovered since Linnaeus’ lifetime so extra categories have been added. The system now looks like this: </a:t>
            </a:r>
          </a:p>
          <a:p>
            <a:endParaRPr lang="en-GB" dirty="0"/>
          </a:p>
        </p:txBody>
      </p:sp>
      <p:sp>
        <p:nvSpPr>
          <p:cNvPr id="11" name="TextBox 10"/>
          <p:cNvSpPr txBox="1"/>
          <p:nvPr/>
        </p:nvSpPr>
        <p:spPr>
          <a:xfrm>
            <a:off x="454860" y="5975200"/>
            <a:ext cx="8306899" cy="646331"/>
          </a:xfrm>
          <a:prstGeom prst="rect">
            <a:avLst/>
          </a:prstGeom>
          <a:noFill/>
        </p:spPr>
        <p:txBody>
          <a:bodyPr wrap="square" rtlCol="0">
            <a:spAutoFit/>
          </a:bodyPr>
          <a:lstStyle/>
          <a:p>
            <a:pPr>
              <a:lnSpc>
                <a:spcPct val="100000"/>
              </a:lnSpc>
              <a:spcBef>
                <a:spcPct val="0"/>
              </a:spcBef>
              <a:buFontTx/>
              <a:buNone/>
            </a:pPr>
            <a:r>
              <a:rPr lang="en-GB" altLang="en-US" dirty="0"/>
              <a:t>Each level gets smaller until there is only one living thing in the species section.</a:t>
            </a:r>
          </a:p>
          <a:p>
            <a:endParaRPr lang="en-GB" dirty="0"/>
          </a:p>
        </p:txBody>
      </p:sp>
      <p:grpSp>
        <p:nvGrpSpPr>
          <p:cNvPr id="17" name="Group 16"/>
          <p:cNvGrpSpPr/>
          <p:nvPr/>
        </p:nvGrpSpPr>
        <p:grpSpPr>
          <a:xfrm>
            <a:off x="4198374" y="3612773"/>
            <a:ext cx="1440090" cy="2585323"/>
            <a:chOff x="4227871" y="3652103"/>
            <a:chExt cx="1440090" cy="2585323"/>
          </a:xfrm>
        </p:grpSpPr>
        <p:cxnSp>
          <p:nvCxnSpPr>
            <p:cNvPr id="8" name="Straight Arrow Connector 7"/>
            <p:cNvCxnSpPr/>
            <p:nvPr/>
          </p:nvCxnSpPr>
          <p:spPr>
            <a:xfrm>
              <a:off x="4227871" y="3834579"/>
              <a:ext cx="9832" cy="2041801"/>
            </a:xfrm>
            <a:prstGeom prst="straightConnector1">
              <a:avLst/>
            </a:prstGeom>
            <a:ln w="171450">
              <a:solidFill>
                <a:srgbClr val="00572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88334" y="3652103"/>
              <a:ext cx="1379627" cy="2585323"/>
            </a:xfrm>
            <a:prstGeom prst="rect">
              <a:avLst/>
            </a:prstGeom>
            <a:noFill/>
          </p:spPr>
          <p:txBody>
            <a:bodyPr wrap="square" rtlCol="0">
              <a:spAutoFit/>
            </a:bodyPr>
            <a:lstStyle/>
            <a:p>
              <a:pPr algn="ctr">
                <a:lnSpc>
                  <a:spcPct val="100000"/>
                </a:lnSpc>
                <a:spcBef>
                  <a:spcPct val="0"/>
                </a:spcBef>
                <a:buFont typeface="Arial" panose="020B0604020202020204" pitchFamily="34" charset="0"/>
                <a:buNone/>
              </a:pPr>
              <a:r>
                <a:rPr lang="en-GB" altLang="en-US" dirty="0"/>
                <a:t>Domain</a:t>
              </a:r>
            </a:p>
            <a:p>
              <a:pPr algn="ctr">
                <a:lnSpc>
                  <a:spcPct val="100000"/>
                </a:lnSpc>
                <a:spcBef>
                  <a:spcPct val="0"/>
                </a:spcBef>
                <a:buFont typeface="Arial" panose="020B0604020202020204" pitchFamily="34" charset="0"/>
                <a:buNone/>
              </a:pPr>
              <a:r>
                <a:rPr lang="en-GB" altLang="en-US" dirty="0"/>
                <a:t>Kingdom</a:t>
              </a:r>
            </a:p>
            <a:p>
              <a:pPr algn="ctr">
                <a:lnSpc>
                  <a:spcPct val="100000"/>
                </a:lnSpc>
                <a:spcBef>
                  <a:spcPct val="0"/>
                </a:spcBef>
                <a:buFont typeface="Arial" panose="020B0604020202020204" pitchFamily="34" charset="0"/>
                <a:buNone/>
              </a:pPr>
              <a:r>
                <a:rPr lang="en-GB" altLang="en-US" dirty="0"/>
                <a:t>Phylum</a:t>
              </a:r>
            </a:p>
            <a:p>
              <a:pPr algn="ctr">
                <a:lnSpc>
                  <a:spcPct val="100000"/>
                </a:lnSpc>
                <a:spcBef>
                  <a:spcPct val="0"/>
                </a:spcBef>
                <a:buFont typeface="Arial" panose="020B0604020202020204" pitchFamily="34" charset="0"/>
                <a:buNone/>
              </a:pPr>
              <a:r>
                <a:rPr lang="en-GB" altLang="en-US" dirty="0"/>
                <a:t>Class</a:t>
              </a:r>
            </a:p>
            <a:p>
              <a:pPr algn="ctr">
                <a:lnSpc>
                  <a:spcPct val="100000"/>
                </a:lnSpc>
                <a:spcBef>
                  <a:spcPct val="0"/>
                </a:spcBef>
                <a:buFont typeface="Arial" panose="020B0604020202020204" pitchFamily="34" charset="0"/>
                <a:buNone/>
              </a:pPr>
              <a:r>
                <a:rPr lang="en-GB" altLang="en-US" dirty="0"/>
                <a:t>Order</a:t>
              </a:r>
            </a:p>
            <a:p>
              <a:pPr algn="ctr">
                <a:lnSpc>
                  <a:spcPct val="100000"/>
                </a:lnSpc>
                <a:spcBef>
                  <a:spcPct val="0"/>
                </a:spcBef>
                <a:buFont typeface="Arial" panose="020B0604020202020204" pitchFamily="34" charset="0"/>
                <a:buNone/>
              </a:pPr>
              <a:r>
                <a:rPr lang="en-GB" altLang="en-US" dirty="0"/>
                <a:t>Family</a:t>
              </a:r>
            </a:p>
            <a:p>
              <a:pPr algn="ctr">
                <a:lnSpc>
                  <a:spcPct val="100000"/>
                </a:lnSpc>
                <a:spcBef>
                  <a:spcPct val="0"/>
                </a:spcBef>
                <a:buFont typeface="Arial" panose="020B0604020202020204" pitchFamily="34" charset="0"/>
                <a:buNone/>
              </a:pPr>
              <a:r>
                <a:rPr lang="en-GB" altLang="en-US" dirty="0"/>
                <a:t>Genus</a:t>
              </a:r>
            </a:p>
            <a:p>
              <a:pPr algn="ctr">
                <a:lnSpc>
                  <a:spcPct val="100000"/>
                </a:lnSpc>
                <a:spcBef>
                  <a:spcPct val="0"/>
                </a:spcBef>
                <a:buFont typeface="Arial" panose="020B0604020202020204" pitchFamily="34" charset="0"/>
                <a:buNone/>
              </a:pPr>
              <a:r>
                <a:rPr lang="en-GB" altLang="en-US" dirty="0"/>
                <a:t>Species</a:t>
              </a:r>
            </a:p>
            <a:p>
              <a:endParaRPr lang="en-GB" dirty="0"/>
            </a:p>
          </p:txBody>
        </p:sp>
      </p:grpSp>
    </p:spTree>
    <p:extLst>
      <p:ext uri="{BB962C8B-B14F-4D97-AF65-F5344CB8AC3E}">
        <p14:creationId xmlns:p14="http://schemas.microsoft.com/office/powerpoint/2010/main" val="26596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1154" y="695511"/>
            <a:ext cx="8267352" cy="867052"/>
          </a:xfrm>
          <a:prstGeom prst="roundRect">
            <a:avLst>
              <a:gd name="adj" fmla="val 0"/>
            </a:avLst>
          </a:prstGeom>
          <a:solidFill>
            <a:srgbClr val="005722"/>
          </a:solidFill>
        </p:spPr>
        <p:txBody>
          <a:bodyPr/>
          <a:lstStyle/>
          <a:p>
            <a:r>
              <a:rPr lang="en-GB" sz="3600" dirty="0">
                <a:solidFill>
                  <a:schemeClr val="bg1"/>
                </a:solidFill>
              </a:rPr>
              <a:t>The Linnaean System</a:t>
            </a:r>
          </a:p>
        </p:txBody>
      </p:sp>
      <p:sp>
        <p:nvSpPr>
          <p:cNvPr id="4" name="Rectangle 3">
            <a:hlinkClick r:id="rId2"/>
          </p:cNvPr>
          <p:cNvSpPr/>
          <p:nvPr/>
        </p:nvSpPr>
        <p:spPr>
          <a:xfrm>
            <a:off x="8489658" y="6644081"/>
            <a:ext cx="588627" cy="21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2809" y="1776197"/>
            <a:ext cx="7279022" cy="646331"/>
          </a:xfrm>
          <a:prstGeom prst="rect">
            <a:avLst/>
          </a:prstGeom>
          <a:noFill/>
        </p:spPr>
        <p:txBody>
          <a:bodyPr wrap="square" rtlCol="0">
            <a:spAutoFit/>
          </a:bodyPr>
          <a:lstStyle/>
          <a:p>
            <a:pPr>
              <a:lnSpc>
                <a:spcPct val="100000"/>
              </a:lnSpc>
              <a:spcBef>
                <a:spcPct val="0"/>
              </a:spcBef>
              <a:buFontTx/>
              <a:buNone/>
            </a:pPr>
            <a:r>
              <a:rPr lang="en-GB" altLang="en-US" dirty="0"/>
              <a:t>Below is how a cat is classified using the Linnaean system.</a:t>
            </a:r>
          </a:p>
          <a:p>
            <a:endParaRPr lang="en-GB" dirty="0"/>
          </a:p>
        </p:txBody>
      </p:sp>
      <p:graphicFrame>
        <p:nvGraphicFramePr>
          <p:cNvPr id="6" name="Table 7">
            <a:extLst>
              <a:ext uri="{FF2B5EF4-FFF2-40B4-BE49-F238E27FC236}">
                <a16:creationId xmlns:a16="http://schemas.microsoft.com/office/drawing/2014/main" id="{C4D325F4-540F-5A41-8CD6-36987A2D5670}"/>
              </a:ext>
            </a:extLst>
          </p:cNvPr>
          <p:cNvGraphicFramePr>
            <a:graphicFrameLocks noGrp="1"/>
          </p:cNvGraphicFramePr>
          <p:nvPr>
            <p:extLst>
              <p:ext uri="{D42A27DB-BD31-4B8C-83A1-F6EECF244321}">
                <p14:modId xmlns:p14="http://schemas.microsoft.com/office/powerpoint/2010/main" val="713039670"/>
              </p:ext>
            </p:extLst>
          </p:nvPr>
        </p:nvGraphicFramePr>
        <p:xfrm>
          <a:off x="2146603" y="2446887"/>
          <a:ext cx="4836453" cy="3648408"/>
        </p:xfrm>
        <a:graphic>
          <a:graphicData uri="http://schemas.openxmlformats.org/drawingml/2006/table">
            <a:tbl>
              <a:tblPr firstRow="1" bandRow="1">
                <a:tableStyleId>{5940675A-B579-460E-94D1-54222C63F5DA}</a:tableStyleId>
              </a:tblPr>
              <a:tblGrid>
                <a:gridCol w="1562681">
                  <a:extLst>
                    <a:ext uri="{9D8B030D-6E8A-4147-A177-3AD203B41FA5}">
                      <a16:colId xmlns:a16="http://schemas.microsoft.com/office/drawing/2014/main" val="20000"/>
                    </a:ext>
                  </a:extLst>
                </a:gridCol>
                <a:gridCol w="3273772">
                  <a:extLst>
                    <a:ext uri="{9D8B030D-6E8A-4147-A177-3AD203B41FA5}">
                      <a16:colId xmlns:a16="http://schemas.microsoft.com/office/drawing/2014/main" val="20001"/>
                    </a:ext>
                  </a:extLst>
                </a:gridCol>
              </a:tblGrid>
              <a:tr h="456051">
                <a:tc>
                  <a:txBody>
                    <a:bodyPr/>
                    <a:lstStyle/>
                    <a:p>
                      <a:pPr algn="l"/>
                      <a:r>
                        <a:rPr lang="en-GB" sz="2000" b="1" dirty="0"/>
                        <a:t>Domain:</a:t>
                      </a:r>
                    </a:p>
                  </a:txBody>
                  <a:tcPr marL="100166" marR="100166" marT="50081" marB="50081"/>
                </a:tc>
                <a:tc>
                  <a:txBody>
                    <a:bodyPr/>
                    <a:lstStyle/>
                    <a:p>
                      <a:pPr algn="l"/>
                      <a:r>
                        <a:rPr lang="en-GB" sz="2000" dirty="0"/>
                        <a:t>Eukarya</a:t>
                      </a:r>
                    </a:p>
                  </a:txBody>
                  <a:tcPr marL="100166" marR="100166" marT="50081" marB="50081"/>
                </a:tc>
                <a:extLst>
                  <a:ext uri="{0D108BD9-81ED-4DB2-BD59-A6C34878D82A}">
                    <a16:rowId xmlns:a16="http://schemas.microsoft.com/office/drawing/2014/main" val="10000"/>
                  </a:ext>
                </a:extLst>
              </a:tr>
              <a:tr h="456051">
                <a:tc>
                  <a:txBody>
                    <a:bodyPr/>
                    <a:lstStyle/>
                    <a:p>
                      <a:pPr algn="l"/>
                      <a:r>
                        <a:rPr lang="en-GB" sz="2000" b="1" dirty="0"/>
                        <a:t>Kingdom:</a:t>
                      </a:r>
                    </a:p>
                  </a:txBody>
                  <a:tcPr marL="100166" marR="100166" marT="50081" marB="50081"/>
                </a:tc>
                <a:tc>
                  <a:txBody>
                    <a:bodyPr/>
                    <a:lstStyle/>
                    <a:p>
                      <a:pPr algn="l"/>
                      <a:r>
                        <a:rPr lang="en-GB" sz="2000" dirty="0"/>
                        <a:t>Animalia</a:t>
                      </a:r>
                    </a:p>
                  </a:txBody>
                  <a:tcPr marL="100166" marR="100166" marT="50081" marB="50081"/>
                </a:tc>
                <a:extLst>
                  <a:ext uri="{0D108BD9-81ED-4DB2-BD59-A6C34878D82A}">
                    <a16:rowId xmlns:a16="http://schemas.microsoft.com/office/drawing/2014/main" val="10001"/>
                  </a:ext>
                </a:extLst>
              </a:tr>
              <a:tr h="456051">
                <a:tc>
                  <a:txBody>
                    <a:bodyPr/>
                    <a:lstStyle/>
                    <a:p>
                      <a:pPr algn="l"/>
                      <a:r>
                        <a:rPr lang="en-GB" sz="2000" b="1" dirty="0"/>
                        <a:t>Phylum:</a:t>
                      </a:r>
                    </a:p>
                  </a:txBody>
                  <a:tcPr marL="100166" marR="100166" marT="50081" marB="50081"/>
                </a:tc>
                <a:tc>
                  <a:txBody>
                    <a:bodyPr/>
                    <a:lstStyle/>
                    <a:p>
                      <a:pPr algn="l"/>
                      <a:r>
                        <a:rPr lang="en-GB" sz="2000" dirty="0"/>
                        <a:t>Chordata</a:t>
                      </a:r>
                    </a:p>
                  </a:txBody>
                  <a:tcPr marL="100166" marR="100166" marT="50081" marB="50081"/>
                </a:tc>
                <a:extLst>
                  <a:ext uri="{0D108BD9-81ED-4DB2-BD59-A6C34878D82A}">
                    <a16:rowId xmlns:a16="http://schemas.microsoft.com/office/drawing/2014/main" val="10002"/>
                  </a:ext>
                </a:extLst>
              </a:tr>
              <a:tr h="456051">
                <a:tc>
                  <a:txBody>
                    <a:bodyPr/>
                    <a:lstStyle/>
                    <a:p>
                      <a:pPr algn="l"/>
                      <a:r>
                        <a:rPr lang="en-GB" sz="2000" b="1" dirty="0"/>
                        <a:t>Class:</a:t>
                      </a:r>
                    </a:p>
                  </a:txBody>
                  <a:tcPr marL="100166" marR="100166" marT="50081" marB="50081"/>
                </a:tc>
                <a:tc>
                  <a:txBody>
                    <a:bodyPr/>
                    <a:lstStyle/>
                    <a:p>
                      <a:pPr algn="l"/>
                      <a:r>
                        <a:rPr lang="en-GB" sz="2000" dirty="0"/>
                        <a:t>Mammalia</a:t>
                      </a:r>
                    </a:p>
                  </a:txBody>
                  <a:tcPr marL="100166" marR="100166" marT="50081" marB="50081"/>
                </a:tc>
                <a:extLst>
                  <a:ext uri="{0D108BD9-81ED-4DB2-BD59-A6C34878D82A}">
                    <a16:rowId xmlns:a16="http://schemas.microsoft.com/office/drawing/2014/main" val="10003"/>
                  </a:ext>
                </a:extLst>
              </a:tr>
              <a:tr h="456051">
                <a:tc>
                  <a:txBody>
                    <a:bodyPr/>
                    <a:lstStyle/>
                    <a:p>
                      <a:pPr algn="l"/>
                      <a:r>
                        <a:rPr lang="en-GB" sz="2000" b="1" dirty="0"/>
                        <a:t>Order:</a:t>
                      </a:r>
                    </a:p>
                  </a:txBody>
                  <a:tcPr marL="100166" marR="100166" marT="50081" marB="50081"/>
                </a:tc>
                <a:tc>
                  <a:txBody>
                    <a:bodyPr/>
                    <a:lstStyle/>
                    <a:p>
                      <a:pPr algn="l"/>
                      <a:r>
                        <a:rPr lang="en-GB" sz="2000" dirty="0"/>
                        <a:t>Carnivora</a:t>
                      </a:r>
                    </a:p>
                  </a:txBody>
                  <a:tcPr marL="100166" marR="100166" marT="50081" marB="50081"/>
                </a:tc>
                <a:extLst>
                  <a:ext uri="{0D108BD9-81ED-4DB2-BD59-A6C34878D82A}">
                    <a16:rowId xmlns:a16="http://schemas.microsoft.com/office/drawing/2014/main" val="10004"/>
                  </a:ext>
                </a:extLst>
              </a:tr>
              <a:tr h="456051">
                <a:tc>
                  <a:txBody>
                    <a:bodyPr/>
                    <a:lstStyle/>
                    <a:p>
                      <a:pPr algn="l"/>
                      <a:r>
                        <a:rPr lang="en-GB" sz="2000" b="1" dirty="0"/>
                        <a:t>Family:</a:t>
                      </a:r>
                    </a:p>
                  </a:txBody>
                  <a:tcPr marL="100166" marR="100166" marT="50081" marB="50081"/>
                </a:tc>
                <a:tc>
                  <a:txBody>
                    <a:bodyPr/>
                    <a:lstStyle/>
                    <a:p>
                      <a:pPr algn="l"/>
                      <a:r>
                        <a:rPr lang="en-GB" sz="2000" dirty="0"/>
                        <a:t>Felidae</a:t>
                      </a:r>
                    </a:p>
                  </a:txBody>
                  <a:tcPr marL="100166" marR="100166" marT="50081" marB="50081"/>
                </a:tc>
                <a:extLst>
                  <a:ext uri="{0D108BD9-81ED-4DB2-BD59-A6C34878D82A}">
                    <a16:rowId xmlns:a16="http://schemas.microsoft.com/office/drawing/2014/main" val="10005"/>
                  </a:ext>
                </a:extLst>
              </a:tr>
              <a:tr h="456051">
                <a:tc>
                  <a:txBody>
                    <a:bodyPr/>
                    <a:lstStyle/>
                    <a:p>
                      <a:pPr algn="l"/>
                      <a:r>
                        <a:rPr lang="en-GB" sz="2000" b="1" dirty="0"/>
                        <a:t>Genus:</a:t>
                      </a:r>
                    </a:p>
                  </a:txBody>
                  <a:tcPr marL="100166" marR="100166" marT="50081" marB="50081"/>
                </a:tc>
                <a:tc>
                  <a:txBody>
                    <a:bodyPr/>
                    <a:lstStyle/>
                    <a:p>
                      <a:pPr algn="l"/>
                      <a:r>
                        <a:rPr lang="en-GB" sz="2000" dirty="0"/>
                        <a:t>Felis</a:t>
                      </a:r>
                    </a:p>
                  </a:txBody>
                  <a:tcPr marL="100166" marR="100166" marT="50081" marB="50081"/>
                </a:tc>
                <a:extLst>
                  <a:ext uri="{0D108BD9-81ED-4DB2-BD59-A6C34878D82A}">
                    <a16:rowId xmlns:a16="http://schemas.microsoft.com/office/drawing/2014/main" val="10006"/>
                  </a:ext>
                </a:extLst>
              </a:tr>
              <a:tr h="456051">
                <a:tc>
                  <a:txBody>
                    <a:bodyPr/>
                    <a:lstStyle/>
                    <a:p>
                      <a:pPr algn="l"/>
                      <a:r>
                        <a:rPr lang="en-GB" sz="2000" b="1" dirty="0"/>
                        <a:t>Species:</a:t>
                      </a:r>
                    </a:p>
                  </a:txBody>
                  <a:tcPr marL="100166" marR="100166" marT="50081" marB="50081"/>
                </a:tc>
                <a:tc>
                  <a:txBody>
                    <a:bodyPr/>
                    <a:lstStyle/>
                    <a:p>
                      <a:pPr algn="l"/>
                      <a:r>
                        <a:rPr lang="en-GB" sz="2000" dirty="0"/>
                        <a:t>Sivestris</a:t>
                      </a:r>
                    </a:p>
                  </a:txBody>
                  <a:tcPr marL="100166" marR="100166" marT="50081" marB="50081"/>
                </a:tc>
                <a:extLst>
                  <a:ext uri="{0D108BD9-81ED-4DB2-BD59-A6C34878D82A}">
                    <a16:rowId xmlns:a16="http://schemas.microsoft.com/office/drawing/2014/main" val="10007"/>
                  </a:ext>
                </a:extLst>
              </a:tr>
            </a:tbl>
          </a:graphicData>
        </a:graphic>
      </p:graphicFrame>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5212" y="3628102"/>
            <a:ext cx="1707794" cy="2728451"/>
          </a:xfrm>
          <a:prstGeom prst="rect">
            <a:avLst/>
          </a:prstGeom>
        </p:spPr>
      </p:pic>
    </p:spTree>
    <p:extLst>
      <p:ext uri="{BB962C8B-B14F-4D97-AF65-F5344CB8AC3E}">
        <p14:creationId xmlns:p14="http://schemas.microsoft.com/office/powerpoint/2010/main" val="209313821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192</TotalTime>
  <Words>469</Words>
  <Application>Microsoft Office PowerPoint</Application>
  <PresentationFormat>On-screen Show (4:3)</PresentationFormat>
  <Paragraphs>90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Twinkl</vt:lpstr>
      <vt:lpstr>Arial</vt:lpstr>
      <vt:lpstr>Office Theme</vt:lpstr>
      <vt:lpstr>PowerPoint Presentation</vt:lpstr>
      <vt:lpstr>Sorting</vt:lpstr>
      <vt:lpstr>Sorting</vt:lpstr>
      <vt:lpstr>Sorting</vt:lpstr>
      <vt:lpstr>Classifying</vt:lpstr>
      <vt:lpstr>Classifying Animals</vt:lpstr>
      <vt:lpstr>How Can We Classify Living Things?</vt:lpstr>
      <vt:lpstr>Carl Linnaeus</vt:lpstr>
      <vt:lpstr>The Linnaean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JudeHP</cp:lastModifiedBy>
  <cp:revision>17</cp:revision>
  <dcterms:created xsi:type="dcterms:W3CDTF">2020-01-06T13:27:18Z</dcterms:created>
  <dcterms:modified xsi:type="dcterms:W3CDTF">2020-04-23T13:06:13Z</dcterms:modified>
</cp:coreProperties>
</file>