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87" r:id="rId10"/>
    <p:sldId id="266" r:id="rId11"/>
    <p:sldId id="267" r:id="rId12"/>
    <p:sldId id="270" r:id="rId13"/>
    <p:sldId id="273" r:id="rId14"/>
    <p:sldId id="280" r:id="rId15"/>
    <p:sldId id="271" r:id="rId16"/>
    <p:sldId id="276" r:id="rId17"/>
    <p:sldId id="274" r:id="rId18"/>
    <p:sldId id="282" r:id="rId19"/>
    <p:sldId id="283" r:id="rId20"/>
    <p:sldId id="272" r:id="rId21"/>
    <p:sldId id="284" r:id="rId22"/>
    <p:sldId id="288" r:id="rId23"/>
    <p:sldId id="281" r:id="rId24"/>
    <p:sldId id="286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47199-8288-4BE2-977C-2BA4677B8DB4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09F1A-82D2-4CA4-B577-7631EFA61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50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D758-7962-4D98-9A16-AEED26EF6653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1496D-DC74-45C4-AFD6-DD698ED73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9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1496D-DC74-45C4-AFD6-DD698ED73A9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8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1496D-DC74-45C4-AFD6-DD698ED73A9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98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9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13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2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03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09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4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9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317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8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4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01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6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1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36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D3BC72A-2E56-4B7C-90BF-D2953E5DF2D7}" type="datetimeFigureOut">
              <a:rPr lang="en-GB" smtClean="0"/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BB19B8E-4550-47EE-B8EB-6F5052AFC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41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s-papers.co.uk/sats-papers-ks2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27280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Maiandra GD" panose="020E0502030308020204" pitchFamily="34" charset="0"/>
            </a:endParaRPr>
          </a:p>
          <a:p>
            <a:pPr algn="ctr"/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Maiandra GD" panose="020E0502030308020204" pitchFamily="34" charset="0"/>
              </a:rPr>
              <a:t>St. Nicholas CE Primary Academy</a:t>
            </a:r>
          </a:p>
          <a:p>
            <a:pPr algn="ctr"/>
            <a:endParaRPr lang="en-GB" sz="2800" dirty="0">
              <a:latin typeface="Maiandra GD" panose="020E0502030308020204" pitchFamily="34" charset="0"/>
            </a:endParaRPr>
          </a:p>
          <a:p>
            <a:pPr algn="ctr"/>
            <a:r>
              <a:rPr lang="en-GB" sz="2800" dirty="0">
                <a:latin typeface="Maiandra GD" panose="020E0502030308020204" pitchFamily="34" charset="0"/>
              </a:rPr>
              <a:t>Friday 31st January 2020</a:t>
            </a:r>
          </a:p>
          <a:p>
            <a:pPr algn="ctr"/>
            <a:endParaRPr lang="en-GB" sz="2800" dirty="0">
              <a:latin typeface="Maiandra GD" panose="020E0502030308020204" pitchFamily="34" charset="0"/>
            </a:endParaRPr>
          </a:p>
          <a:p>
            <a:pPr algn="ctr"/>
            <a:r>
              <a:rPr lang="en-GB" sz="2800" dirty="0">
                <a:latin typeface="Maiandra GD" panose="020E0502030308020204" pitchFamily="34" charset="0"/>
              </a:rPr>
              <a:t>Welcome to the Year 6 SATs meeting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248" y="4997073"/>
            <a:ext cx="38195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85" y="476672"/>
            <a:ext cx="17716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5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92696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English SATs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375725" y="1556792"/>
            <a:ext cx="3635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English SATs consist of</a:t>
            </a:r>
            <a:r>
              <a:rPr lang="en-GB" altLang="en-US" dirty="0">
                <a:latin typeface="Maiandra GD" panose="020E0502030308020204" pitchFamily="34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2898086"/>
            <a:ext cx="79928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A reading test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A grammar, punctuation and spelling test</a:t>
            </a:r>
          </a:p>
        </p:txBody>
      </p:sp>
    </p:spTree>
    <p:extLst>
      <p:ext uri="{BB962C8B-B14F-4D97-AF65-F5344CB8AC3E}">
        <p14:creationId xmlns:p14="http://schemas.microsoft.com/office/powerpoint/2010/main" val="26532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English Comprehension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64096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Maiandra GD" panose="020E0502030308020204" pitchFamily="34" charset="0"/>
              </a:rPr>
              <a:t>The reading comprehension is a challenging paper.</a:t>
            </a:r>
          </a:p>
          <a:p>
            <a:endParaRPr lang="en-GB" sz="2800" b="1" dirty="0">
              <a:latin typeface="Maiandra GD" panose="020E0502030308020204" pitchFamily="34" charset="0"/>
            </a:endParaRPr>
          </a:p>
          <a:p>
            <a:endParaRPr lang="en-GB" sz="900" b="1" dirty="0"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Maiandra GD" panose="020E0502030308020204" pitchFamily="34" charset="0"/>
              </a:rPr>
              <a:t>Pupils will have a total of one hour to read the texts and complete the questions at their own pace – pacing is a skill we will be working on in school. </a:t>
            </a:r>
            <a:r>
              <a:rPr lang="en-GB" sz="28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Reading Plus </a:t>
            </a:r>
            <a:r>
              <a:rPr lang="en-GB" sz="2800" dirty="0">
                <a:latin typeface="Maiandra GD" panose="020E0502030308020204" pitchFamily="34" charset="0"/>
              </a:rPr>
              <a:t>will help.</a:t>
            </a:r>
          </a:p>
          <a:p>
            <a:endParaRPr lang="en-GB" sz="2800" dirty="0"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Maiandra GD" panose="020E0502030308020204" pitchFamily="34" charset="0"/>
              </a:rPr>
              <a:t>The questions target different reading skills. These include: find and retrieve, inference, summarising, predicting, comparing, explaining the meaning of words in context.</a:t>
            </a:r>
          </a:p>
        </p:txBody>
      </p:sp>
    </p:spTree>
    <p:extLst>
      <p:ext uri="{BB962C8B-B14F-4D97-AF65-F5344CB8AC3E}">
        <p14:creationId xmlns:p14="http://schemas.microsoft.com/office/powerpoint/2010/main" val="111678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93860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GB" altLang="en-US" sz="28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Example of KS2 reading questions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29" y="917080"/>
            <a:ext cx="6815526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677" y="4365104"/>
            <a:ext cx="3421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Maiandra GD" panose="020E0502030308020204" pitchFamily="34" charset="0"/>
              </a:rPr>
              <a:t>Vocabulary formed a LARGE part of last previous papers. </a:t>
            </a:r>
          </a:p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Maiandra GD" panose="020E0502030308020204" pitchFamily="34" charset="0"/>
            </a:endParaRPr>
          </a:p>
          <a:p>
            <a:pPr algn="ctr"/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Maiandra GD" panose="020E0502030308020204" pitchFamily="34" charset="0"/>
              </a:rPr>
              <a:t>The knowledge of the vocabulary and the ability to gain meaning of unknown words from the context was tested thoroughly.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19443"/>
            <a:ext cx="4954101" cy="398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330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English, grammar, punctuation &amp; spelling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27687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test will assess grammar, punctuation, spelling &amp; vocabulary.</a:t>
            </a:r>
          </a:p>
        </p:txBody>
      </p:sp>
    </p:spTree>
    <p:extLst>
      <p:ext uri="{BB962C8B-B14F-4D97-AF65-F5344CB8AC3E}">
        <p14:creationId xmlns:p14="http://schemas.microsoft.com/office/powerpoint/2010/main" val="350689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539037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8247" y="764704"/>
            <a:ext cx="5073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GB" altLang="en-US" sz="28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Example of KS2 </a:t>
            </a:r>
            <a:r>
              <a:rPr kumimoji="1" lang="en-GB" altLang="en-US" sz="2800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SPaG</a:t>
            </a:r>
            <a:r>
              <a:rPr kumimoji="1" lang="en-GB" altLang="en-US" sz="28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 question</a:t>
            </a:r>
          </a:p>
        </p:txBody>
      </p:sp>
    </p:spTree>
    <p:extLst>
      <p:ext uri="{BB962C8B-B14F-4D97-AF65-F5344CB8AC3E}">
        <p14:creationId xmlns:p14="http://schemas.microsoft.com/office/powerpoint/2010/main" val="157728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3358" y="458224"/>
            <a:ext cx="6678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GB" altLang="en-US" sz="32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How can parents help with reading?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095" y="126876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Reading Plus.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Ensure your child reads every night.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Encourage them to read fiction and non-fiction.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Try to listen to your child read and ask them questions about the text.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Help them with the different skills of reading especially ‘skim’ reading where they are looking for key words in the text.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Test knowledge of vocabulary – what does that word mean?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Booster/ Revision sessions.</a:t>
            </a:r>
          </a:p>
          <a:p>
            <a:pPr>
              <a:spcBef>
                <a:spcPct val="50000"/>
              </a:spcBef>
            </a:pPr>
            <a:endParaRPr lang="en-GB" altLang="en-US" sz="24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Assessment of writing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340768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</a:rPr>
              <a:t>There is no longer a written assessment test.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>
              <a:latin typeface="Maiandra GD" panose="020E0502030308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</a:rPr>
              <a:t>Pupils’ work is assessed across the year and teaching is targeted towards the improvement of the pupil’s individual writing.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400" dirty="0">
              <a:latin typeface="Maiandra GD" panose="020E0502030308020204" pitchFamily="34" charset="0"/>
            </a:endParaRPr>
          </a:p>
          <a:p>
            <a:endParaRPr lang="en-GB" altLang="en-US" sz="2400" dirty="0">
              <a:latin typeface="Maiandra GD" panose="020E0502030308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</a:rPr>
              <a:t>Internal and inter-school moderation occurs and Local Authority moderators visit schools to ensure high standards of teacher assessment. </a:t>
            </a:r>
          </a:p>
        </p:txBody>
      </p:sp>
    </p:spTree>
    <p:extLst>
      <p:ext uri="{BB962C8B-B14F-4D97-AF65-F5344CB8AC3E}">
        <p14:creationId xmlns:p14="http://schemas.microsoft.com/office/powerpoint/2010/main" val="2422573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76470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Mathematics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2209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dirty="0">
                <a:latin typeface="Maiandra GD" panose="020E0502030308020204" pitchFamily="34" charset="0"/>
              </a:rPr>
              <a:t>Mathematics SATs consist of: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521" y="2819752"/>
            <a:ext cx="1168359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chemeClr val="tx2"/>
                </a:solidFill>
                <a:latin typeface="+mj-lt"/>
              </a:rPr>
              <a:t>Three Maths Papers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400" b="1" dirty="0">
              <a:solidFill>
                <a:schemeClr val="tx2"/>
              </a:solidFill>
              <a:latin typeface="+mj-lt"/>
            </a:endParaRPr>
          </a:p>
          <a:p>
            <a:r>
              <a:rPr lang="en-GB" altLang="en-US" sz="2400" b="1" dirty="0">
                <a:solidFill>
                  <a:schemeClr val="tx2"/>
                </a:solidFill>
                <a:latin typeface="+mj-lt"/>
              </a:rPr>
              <a:t>Paper 1 – Arithmetic Paper</a:t>
            </a:r>
            <a:r>
              <a:rPr lang="en-GB" sz="2400" dirty="0">
                <a:latin typeface="+mj-lt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olidFill>
                  <a:schemeClr val="tx2"/>
                </a:solidFill>
                <a:latin typeface="+mj-lt"/>
              </a:rPr>
              <a:t>Paper 2 and Paper 3 – Reasoning Papers.</a:t>
            </a:r>
            <a:r>
              <a:rPr lang="en-GB" altLang="en-US" sz="2400" dirty="0">
                <a:latin typeface="+mj-lt"/>
              </a:rPr>
              <a:t>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1" y="4797152"/>
            <a:ext cx="88924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sz="2400" b="1" dirty="0">
              <a:latin typeface="Maiandra GD" panose="020E0502030308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latin typeface="Maiandra GD" panose="020E0502030308020204" pitchFamily="34" charset="0"/>
              </a:rPr>
              <a:t>Calculators are not permitted in any of the Maths tests.</a:t>
            </a:r>
          </a:p>
        </p:txBody>
      </p:sp>
      <p:pic>
        <p:nvPicPr>
          <p:cNvPr id="9" name="Picture 8" descr="BD050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509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D050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3400"/>
            <a:ext cx="15097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470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79208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Maiandra GD" panose="020E0502030308020204" pitchFamily="34" charset="0"/>
              </a:rPr>
              <a:t>Paper 1:</a:t>
            </a:r>
            <a:r>
              <a:rPr lang="en-GB" dirty="0">
                <a:latin typeface="Maiandra GD" panose="020E0502030308020204" pitchFamily="34" charset="0"/>
              </a:rPr>
              <a:t> </a:t>
            </a:r>
          </a:p>
          <a:p>
            <a:r>
              <a:rPr lang="en-GB" sz="2000" dirty="0">
                <a:latin typeface="Maiandra GD" panose="020E0502030308020204" pitchFamily="34" charset="0"/>
              </a:rPr>
              <a:t>It is an arithmetic paper. Questions will be context free. They will assess number, calculations and fractions. The ‘fractions’ strand in the new national curriculum covers fractions, decimals and percentages. </a:t>
            </a:r>
          </a:p>
          <a:p>
            <a:endParaRPr lang="en-GB" sz="2000" dirty="0">
              <a:latin typeface="Maiandra GD" panose="020E0502030308020204" pitchFamily="34" charset="0"/>
            </a:endParaRPr>
          </a:p>
          <a:p>
            <a:r>
              <a:rPr lang="en-GB" sz="2000" dirty="0">
                <a:latin typeface="Maiandra GD" panose="020E0502030308020204" pitchFamily="34" charset="0"/>
              </a:rPr>
              <a:t>Pupils will be expected to use formal methods to solve specific arithmetic questions, e.g. long multiplication and long division. </a:t>
            </a:r>
          </a:p>
          <a:p>
            <a:r>
              <a:rPr lang="en-GB" sz="2000" dirty="0">
                <a:latin typeface="Maiandra GD" panose="020E0502030308020204" pitchFamily="34" charset="0"/>
              </a:rPr>
              <a:t>There will be guidance in the test booklet to indicate when a formal method is required. Two marks will be available for these questions. One mark may be awarded if an appropriate formal method is used but the final answer is incorrect. </a:t>
            </a:r>
          </a:p>
          <a:p>
            <a:endParaRPr lang="en-GB" sz="2000" dirty="0">
              <a:latin typeface="Maiandra GD" panose="020E0502030308020204" pitchFamily="34" charset="0"/>
            </a:endParaRPr>
          </a:p>
          <a:p>
            <a:r>
              <a:rPr lang="en-GB" sz="2000" dirty="0">
                <a:latin typeface="Maiandra GD" panose="020E0502030308020204" pitchFamily="34" charset="0"/>
              </a:rPr>
              <a:t>Each question in the arithmetic paper will have a grid area to encourage appropriate working out.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508518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Maiandra GD" panose="020E0502030308020204" pitchFamily="34" charset="0"/>
              </a:rPr>
              <a:t>Timings for the test:</a:t>
            </a:r>
          </a:p>
          <a:p>
            <a:r>
              <a:rPr lang="en-GB" sz="2400" b="1" dirty="0">
                <a:latin typeface="Maiandra GD" panose="020E0502030308020204" pitchFamily="34" charset="0"/>
              </a:rPr>
              <a:t>Paper 1:  30 minutes to answer approximately 36 questions</a:t>
            </a:r>
          </a:p>
        </p:txBody>
      </p:sp>
    </p:spTree>
    <p:extLst>
      <p:ext uri="{BB962C8B-B14F-4D97-AF65-F5344CB8AC3E}">
        <p14:creationId xmlns:p14="http://schemas.microsoft.com/office/powerpoint/2010/main" val="3070687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4968875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169" y="3789040"/>
            <a:ext cx="48879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55060" y="414112"/>
            <a:ext cx="4890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GB" altLang="en-US" sz="28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Example of a Paper 1 question</a:t>
            </a:r>
          </a:p>
        </p:txBody>
      </p:sp>
    </p:spTree>
    <p:extLst>
      <p:ext uri="{BB962C8B-B14F-4D97-AF65-F5344CB8AC3E}">
        <p14:creationId xmlns:p14="http://schemas.microsoft.com/office/powerpoint/2010/main" val="90701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Aims of the meeting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540" y="2348880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</a:pPr>
            <a:r>
              <a:rPr kumimoji="1"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To share important information about KS2 SATs 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1" lang="en-GB" altLang="en-US" sz="2800" dirty="0">
              <a:latin typeface="Maiandra GD" panose="020E0502030308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0"/>
              </a:spcBef>
            </a:pPr>
            <a:r>
              <a:rPr kumimoji="1"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    To answer questions about KS2</a:t>
            </a:r>
          </a:p>
          <a:p>
            <a:pPr>
              <a:spcBef>
                <a:spcPct val="0"/>
              </a:spcBef>
            </a:pPr>
            <a:r>
              <a:rPr kumimoji="1"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    SATs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kumimoji="1" lang="en-GB" altLang="en-US" sz="2800" dirty="0">
              <a:latin typeface="Maiandra GD" panose="020E0502030308020204" pitchFamily="34" charset="0"/>
              <a:cs typeface="Lucida Sans Unicode" panose="020B0602030504020204" pitchFamily="34" charset="0"/>
            </a:endParaRPr>
          </a:p>
          <a:p>
            <a:pPr>
              <a:spcBef>
                <a:spcPct val="0"/>
              </a:spcBef>
            </a:pPr>
            <a:r>
              <a:rPr kumimoji="1"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    To discuss and share ideas about how   </a:t>
            </a:r>
          </a:p>
          <a:p>
            <a:pPr>
              <a:spcBef>
                <a:spcPct val="0"/>
              </a:spcBef>
            </a:pPr>
            <a:r>
              <a:rPr kumimoji="1" lang="en-GB" altLang="en-US" sz="28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    you, as a parent, can help your child at home.</a:t>
            </a:r>
          </a:p>
        </p:txBody>
      </p:sp>
    </p:spTree>
    <p:extLst>
      <p:ext uri="{BB962C8B-B14F-4D97-AF65-F5344CB8AC3E}">
        <p14:creationId xmlns:p14="http://schemas.microsoft.com/office/powerpoint/2010/main" val="54839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889844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Maiandra GD" panose="020E0502030308020204" pitchFamily="34" charset="0"/>
              </a:rPr>
              <a:t>Paper 2 and Paper 3:</a:t>
            </a:r>
          </a:p>
          <a:p>
            <a:endParaRPr lang="en-GB" sz="2000" dirty="0">
              <a:latin typeface="Maiandra GD" panose="020E0502030308020204" pitchFamily="34" charset="0"/>
            </a:endParaRPr>
          </a:p>
          <a:p>
            <a:r>
              <a:rPr lang="en-GB" sz="2400" dirty="0">
                <a:latin typeface="Maiandra GD" panose="020E0502030308020204" pitchFamily="34" charset="0"/>
              </a:rPr>
              <a:t>Assesses pupils’ ability to apply mathematics to problems and to reason. There won’t be significant differences in format or difficulty between the two papers. </a:t>
            </a:r>
          </a:p>
          <a:p>
            <a:endParaRPr lang="en-GB" sz="2400" dirty="0">
              <a:latin typeface="Maiandra GD" panose="020E0502030308020204" pitchFamily="34" charset="0"/>
            </a:endParaRPr>
          </a:p>
          <a:p>
            <a:r>
              <a:rPr lang="en-GB" sz="2400" dirty="0">
                <a:latin typeface="Maiandra GD" panose="020E0502030308020204" pitchFamily="34" charset="0"/>
              </a:rPr>
              <a:t>The tests will contain a mixture of contextualised and context-free questions, and real life and abstract problems.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4365104"/>
            <a:ext cx="6552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Maiandra GD" panose="020E0502030308020204" pitchFamily="34" charset="0"/>
              </a:rPr>
              <a:t>Timings for the test Paper 2 and Paper 3:</a:t>
            </a:r>
          </a:p>
          <a:p>
            <a:endParaRPr lang="en-GB" sz="2800" b="1" dirty="0">
              <a:latin typeface="Maiandra GD" panose="020E0502030308020204" pitchFamily="34" charset="0"/>
            </a:endParaRPr>
          </a:p>
          <a:p>
            <a:r>
              <a:rPr lang="en-GB" sz="2800" b="1" dirty="0">
                <a:latin typeface="Maiandra GD" panose="020E0502030308020204" pitchFamily="34" charset="0"/>
              </a:rPr>
              <a:t>Each paper will take 40 minutes.</a:t>
            </a:r>
          </a:p>
        </p:txBody>
      </p:sp>
    </p:spTree>
    <p:extLst>
      <p:ext uri="{BB962C8B-B14F-4D97-AF65-F5344CB8AC3E}">
        <p14:creationId xmlns:p14="http://schemas.microsoft.com/office/powerpoint/2010/main" val="381155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24744"/>
            <a:ext cx="4645025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006" y="404664"/>
            <a:ext cx="5288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GB" altLang="en-US" sz="28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Example of a Paper 2/3 question</a:t>
            </a:r>
          </a:p>
        </p:txBody>
      </p:sp>
    </p:spTree>
    <p:extLst>
      <p:ext uri="{BB962C8B-B14F-4D97-AF65-F5344CB8AC3E}">
        <p14:creationId xmlns:p14="http://schemas.microsoft.com/office/powerpoint/2010/main" val="27818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46006" y="404664"/>
            <a:ext cx="5288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GB" altLang="en-US" sz="28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Example of a Paper 2/3 question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2046288"/>
            <a:ext cx="61817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948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65293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GB" altLang="en-US" sz="4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How can parents help </a:t>
            </a:r>
            <a:br>
              <a:rPr kumimoji="1" lang="en-GB" altLang="en-US" sz="4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</a:br>
            <a:r>
              <a:rPr kumimoji="1" lang="en-GB" altLang="en-US" sz="4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with Maths?</a:t>
            </a:r>
            <a:br>
              <a:rPr kumimoji="1" lang="en-GB" altLang="en-US" sz="4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</a:br>
            <a:endParaRPr lang="en-GB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aiandra GD" panose="020E0502030308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kumimoji="1" lang="en-GB" alt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aiandra GD" panose="020E0502030308020204" pitchFamily="34" charset="0"/>
              </a:rPr>
              <a:t>TIMES TABLES! </a:t>
            </a:r>
            <a:r>
              <a:rPr kumimoji="1" lang="en-GB" altLang="en-US" dirty="0">
                <a:solidFill>
                  <a:schemeClr val="tx1"/>
                </a:solidFill>
                <a:latin typeface="Maiandra GD" panose="020E0502030308020204" pitchFamily="34" charset="0"/>
              </a:rPr>
              <a:t>Times table Rock Stars</a:t>
            </a:r>
          </a:p>
          <a:p>
            <a:pPr>
              <a:buFont typeface="Wingdings" panose="05000000000000000000" pitchFamily="2" charset="2"/>
              <a:buChar char="§"/>
            </a:pPr>
            <a:endParaRPr kumimoji="1" lang="en-GB" altLang="en-US" sz="3200" b="1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kumimoji="1" lang="en-GB" altLang="en-US" sz="2400" dirty="0">
                <a:latin typeface="Maiandra GD" panose="020E0502030308020204" pitchFamily="34" charset="0"/>
              </a:rPr>
              <a:t>Help your child to check their work through – this will help them to spot mistakes that can sometimes be easily fixed.</a:t>
            </a:r>
          </a:p>
          <a:p>
            <a:pPr marL="0" indent="0">
              <a:buNone/>
            </a:pPr>
            <a:endParaRPr kumimoji="1" lang="en-GB" altLang="en-US" sz="24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kumimoji="1" lang="en-GB" altLang="en-US" sz="2400" dirty="0">
                <a:latin typeface="Maiandra GD" panose="020E0502030308020204" pitchFamily="34" charset="0"/>
              </a:rPr>
              <a:t>Get your child to verbally explain how they will solve/have solved the problem. Explaining reasoning is key to developing the skill of choosing appropriate problem-solving methods.</a:t>
            </a:r>
          </a:p>
          <a:p>
            <a:pPr marL="0" indent="0">
              <a:buNone/>
            </a:pPr>
            <a:endParaRPr kumimoji="1" lang="en-GB" altLang="en-US" sz="24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kumimoji="1" lang="en-GB" altLang="en-US" dirty="0">
                <a:latin typeface="Maiandra GD" panose="020E0502030308020204" pitchFamily="34" charset="0"/>
              </a:rPr>
              <a:t>Booster/ Revision sessions.</a:t>
            </a:r>
            <a:endParaRPr kumimoji="1" lang="en-GB" altLang="en-US" sz="24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82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132856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Thank you for coming.</a:t>
            </a:r>
          </a:p>
          <a:p>
            <a:pPr algn="ctr"/>
            <a:endParaRPr lang="en-GB" sz="36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aiandra GD" panose="020E0502030308020204" pitchFamily="34" charset="0"/>
            </a:endParaRPr>
          </a:p>
          <a:p>
            <a:pPr algn="ctr"/>
            <a:endParaRPr lang="en-GB" sz="36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aiandra GD" panose="020E0502030308020204" pitchFamily="34" charset="0"/>
            </a:endParaRPr>
          </a:p>
          <a:p>
            <a:pPr algn="ctr"/>
            <a:r>
              <a:rPr lang="en-GB" sz="6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10776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What does SATs stand for?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551837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  <a:cs typeface="Arial" pitchFamily="34" charset="0"/>
              </a:rPr>
              <a:t>Statutory Assessment Tasks and Tests (also includes Teacher Assessment).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>
              <a:latin typeface="Maiandra GD" panose="020E0502030308020204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Maiandra GD" panose="020E0502030308020204" pitchFamily="34" charset="0"/>
                <a:cs typeface="Arial" pitchFamily="34" charset="0"/>
              </a:rPr>
              <a:t>SATs are taken at the end of Key Stage 1 (at age 7) and at the end of Key Stage 2 (at age 11).</a:t>
            </a:r>
          </a:p>
        </p:txBody>
      </p:sp>
    </p:spTree>
    <p:extLst>
      <p:ext uri="{BB962C8B-B14F-4D97-AF65-F5344CB8AC3E}">
        <p14:creationId xmlns:p14="http://schemas.microsoft.com/office/powerpoint/2010/main" val="226782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55029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What are KS2 SATs?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340768"/>
            <a:ext cx="8208912" cy="453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</a:rPr>
              <a:t>KS2 SAT tests are taken by pupils in year 6 (when they are 10-11 years old) as part of the National Curriculum assessment programme.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latin typeface="Maiandra GD" panose="020E050203030802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</a:rPr>
              <a:t>KS2 SAT results can be used by secondary schools to put pupils into suitable sets for core subjects. They will also use these results to predict their GCSE grades.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400" dirty="0">
              <a:latin typeface="Maiandra GD" panose="020E0502030308020204" pitchFamily="34" charset="0"/>
            </a:endParaRPr>
          </a:p>
          <a:p>
            <a:pPr marL="342900" indent="-342900">
              <a:lnSpc>
                <a:spcPct val="105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Times New Roman" pitchFamily="18" charset="0"/>
              </a:rPr>
              <a:t>Year 6 pupils undertake KS2 SAT papers in two core subjects: </a:t>
            </a:r>
            <a:r>
              <a:rPr lang="en-GB" altLang="en-US" sz="2400" u="sng" dirty="0">
                <a:latin typeface="Maiandra GD" panose="020E0502030308020204" pitchFamily="34" charset="0"/>
                <a:cs typeface="Times New Roman" pitchFamily="18" charset="0"/>
                <a:hlinkClick r:id="rId3" tooltip="KS2 English SATs papers"/>
              </a:rPr>
              <a:t>English</a:t>
            </a:r>
            <a:r>
              <a:rPr lang="en-GB" altLang="en-US" sz="2400" dirty="0">
                <a:latin typeface="Maiandra GD" panose="020E0502030308020204" pitchFamily="34" charset="0"/>
                <a:cs typeface="Times New Roman" pitchFamily="18" charset="0"/>
              </a:rPr>
              <a:t> and </a:t>
            </a:r>
            <a:r>
              <a:rPr lang="en-GB" altLang="en-US" sz="2400" u="sng" dirty="0">
                <a:latin typeface="Maiandra GD" panose="020E0502030308020204" pitchFamily="34" charset="0"/>
                <a:cs typeface="Times New Roman" pitchFamily="18" charset="0"/>
                <a:hlinkClick r:id="rId3" tooltip="KS2 Maths SATs papers"/>
              </a:rPr>
              <a:t>Maths</a:t>
            </a:r>
            <a:r>
              <a:rPr lang="en-GB" altLang="en-US" sz="2400" dirty="0">
                <a:latin typeface="Maiandra GD" panose="020E0502030308020204" pitchFamily="34" charset="0"/>
                <a:cs typeface="Times New Roman" pitchFamily="18" charset="0"/>
              </a:rPr>
              <a:t>.  </a:t>
            </a:r>
          </a:p>
          <a:p>
            <a:pPr marL="342900" indent="-342900">
              <a:lnSpc>
                <a:spcPct val="105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Maiandra GD" panose="020E0502030308020204" pitchFamily="34" charset="0"/>
                <a:cs typeface="Times New Roman" pitchFamily="18" charset="0"/>
              </a:rPr>
              <a:t>The school may be selected to undertake a Science Sample Test.</a:t>
            </a:r>
          </a:p>
        </p:txBody>
      </p:sp>
    </p:spTree>
    <p:extLst>
      <p:ext uri="{BB962C8B-B14F-4D97-AF65-F5344CB8AC3E}">
        <p14:creationId xmlns:p14="http://schemas.microsoft.com/office/powerpoint/2010/main" val="164978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How is the assessment recorded?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aiandra GD" panose="020E0502030308020204" pitchFamily="34" charset="0"/>
              </a:rPr>
              <a:t>Pupils will have to be working at expected standards and pupils will have to gain a score of 100 to be deemed as working at this expected standard.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Maiandra GD" panose="020E0502030308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aiandra GD" panose="020E0502030308020204" pitchFamily="34" charset="0"/>
              </a:rPr>
              <a:t>Pupils who score between 80 and 99 will be assessed as working towards the standard.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Maiandra GD" panose="020E0502030308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Maiandra GD" panose="020E0502030308020204" pitchFamily="34" charset="0"/>
              </a:rPr>
              <a:t>Historically, students whose scores were in the range above 110 were deemed to be working at a higher level within the expected standard.</a:t>
            </a:r>
          </a:p>
        </p:txBody>
      </p:sp>
    </p:spTree>
    <p:extLst>
      <p:ext uri="{BB962C8B-B14F-4D97-AF65-F5344CB8AC3E}">
        <p14:creationId xmlns:p14="http://schemas.microsoft.com/office/powerpoint/2010/main" val="302561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latin typeface="Maiandra GD" panose="020E0502030308020204" pitchFamily="34" charset="0"/>
              </a:rPr>
              <a:t>The papers are marked externally and the results are sent back to the school with the provisional identification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latin typeface="Maiandra GD" panose="020E0502030308020204" pitchFamily="34" charset="0"/>
            </a:endParaRPr>
          </a:p>
          <a:p>
            <a:r>
              <a:rPr lang="en-GB" sz="2800" dirty="0">
                <a:latin typeface="Maiandra GD" panose="020E0502030308020204" pitchFamily="34" charset="0"/>
              </a:rPr>
              <a:t>- Working at the expected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latin typeface="Maiandra GD" panose="020E0502030308020204" pitchFamily="34" charset="0"/>
            </a:endParaRPr>
          </a:p>
          <a:p>
            <a:r>
              <a:rPr lang="en-GB" sz="2800" dirty="0">
                <a:latin typeface="Maiandra GD" panose="020E0502030308020204" pitchFamily="34" charset="0"/>
              </a:rPr>
              <a:t>- Not working at the expected level</a:t>
            </a:r>
          </a:p>
          <a:p>
            <a:pPr marL="457200" indent="-457200">
              <a:buFontTx/>
              <a:buChar char="-"/>
            </a:pPr>
            <a:endParaRPr lang="en-GB" sz="2800" dirty="0">
              <a:latin typeface="Maiandra GD" panose="020E0502030308020204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2800" dirty="0">
                <a:latin typeface="Maiandra GD" panose="020E0502030308020204" pitchFamily="34" charset="0"/>
              </a:rPr>
              <a:t>These results should be returned early July.</a:t>
            </a:r>
          </a:p>
          <a:p>
            <a:pPr marL="457200" indent="-457200">
              <a:buFont typeface="Arial" charset="0"/>
              <a:buChar char="•"/>
            </a:pPr>
            <a:endParaRPr lang="en-GB" sz="2800" dirty="0">
              <a:latin typeface="Maiandra GD" panose="020E0502030308020204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2800" dirty="0">
                <a:latin typeface="Maiandra GD" panose="020E0502030308020204" pitchFamily="34" charset="0"/>
              </a:rPr>
              <a:t>If we, as a school, feel there are issues we can appeal results.</a:t>
            </a:r>
          </a:p>
        </p:txBody>
      </p:sp>
    </p:spTree>
    <p:extLst>
      <p:ext uri="{BB962C8B-B14F-4D97-AF65-F5344CB8AC3E}">
        <p14:creationId xmlns:p14="http://schemas.microsoft.com/office/powerpoint/2010/main" val="263080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129" y="260648"/>
            <a:ext cx="79573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GB" altLang="en-US" sz="40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  <a:cs typeface="Lucida Sans Unicode" panose="020B0602030504020204" pitchFamily="34" charset="0"/>
              </a:rPr>
              <a:t>How is SATs week organised?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48478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A timetable is issued to schools, informing us on which days/sessions, tests must be administered.</a:t>
            </a:r>
          </a:p>
          <a:p>
            <a:endParaRPr kumimoji="1" lang="en-GB" altLang="en-US" sz="2400" dirty="0">
              <a:latin typeface="Maiandra GD" panose="020E0502030308020204" pitchFamily="34" charset="0"/>
              <a:cs typeface="Lucida Sans Unicode" panose="020B0602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All pupils  must sit the tests at the same time.</a:t>
            </a:r>
          </a:p>
          <a:p>
            <a:pPr>
              <a:buFontTx/>
              <a:buChar char="•"/>
            </a:pPr>
            <a:endParaRPr kumimoji="1" lang="en-GB" altLang="en-US" sz="2400" dirty="0">
              <a:latin typeface="Maiandra GD" panose="020E0502030308020204" pitchFamily="34" charset="0"/>
              <a:cs typeface="Lucida Sans Unicode" panose="020B0602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Test papers can only be opened 1 hour before the tests begin.</a:t>
            </a:r>
          </a:p>
          <a:p>
            <a:endParaRPr kumimoji="1" lang="en-GB" altLang="en-US" sz="2400" dirty="0">
              <a:latin typeface="Maiandra GD" panose="020E0502030308020204" pitchFamily="34" charset="0"/>
              <a:cs typeface="Lucida Sans Unicode" panose="020B0602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Tests are completed in classrooms - displays that may help pupils are covered.</a:t>
            </a:r>
          </a:p>
          <a:p>
            <a:endParaRPr kumimoji="1" lang="en-GB" altLang="en-US" sz="2400" dirty="0">
              <a:latin typeface="Maiandra GD" panose="020E0502030308020204" pitchFamily="34" charset="0"/>
              <a:cs typeface="Lucida Sans Unicode" panose="020B0602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GB" altLang="en-US" sz="2400" dirty="0">
                <a:latin typeface="Maiandra GD" panose="020E0502030308020204" pitchFamily="34" charset="0"/>
                <a:cs typeface="Lucida Sans Unicode" panose="020B0602030504020204" pitchFamily="34" charset="0"/>
              </a:rPr>
              <a:t>Pupils are divided into groups for test administration to ensure they are properly supported and feel secure.</a:t>
            </a:r>
            <a:endParaRPr kumimoji="1" lang="en-GB" altLang="en-US" sz="2400" dirty="0">
              <a:solidFill>
                <a:schemeClr val="bg2"/>
              </a:solidFill>
              <a:latin typeface="Maiandra GD" panose="020E0502030308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9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3671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SATs Timetable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2192621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Maiandra GD" panose="020E0502030308020204" pitchFamily="34" charset="0"/>
              </a:rPr>
              <a:t>SATs will take place during the week commencing </a:t>
            </a:r>
          </a:p>
          <a:p>
            <a:pPr algn="ctr"/>
            <a:endParaRPr lang="en-GB" sz="3200" dirty="0">
              <a:latin typeface="Maiandra GD" panose="020E0502030308020204" pitchFamily="34" charset="0"/>
            </a:endParaRPr>
          </a:p>
          <a:p>
            <a:pPr algn="ctr"/>
            <a:r>
              <a:rPr lang="en-GB" sz="3200" dirty="0">
                <a:latin typeface="Maiandra GD" panose="020E0502030308020204" pitchFamily="34" charset="0"/>
              </a:rPr>
              <a:t>Monday 11</a:t>
            </a:r>
            <a:r>
              <a:rPr lang="en-GB" sz="3200" baseline="30000" dirty="0">
                <a:latin typeface="Maiandra GD" panose="020E0502030308020204" pitchFamily="34" charset="0"/>
              </a:rPr>
              <a:t>th</a:t>
            </a:r>
            <a:r>
              <a:rPr lang="en-GB" sz="3200" dirty="0">
                <a:latin typeface="Maiandra GD" panose="020E0502030308020204" pitchFamily="34" charset="0"/>
              </a:rPr>
              <a:t> May </a:t>
            </a:r>
          </a:p>
          <a:p>
            <a:pPr algn="ctr"/>
            <a:r>
              <a:rPr lang="en-GB" sz="3200" dirty="0">
                <a:latin typeface="Maiandra GD" panose="020E0502030308020204" pitchFamily="34" charset="0"/>
              </a:rPr>
              <a:t>to </a:t>
            </a:r>
          </a:p>
          <a:p>
            <a:pPr algn="ctr"/>
            <a:r>
              <a:rPr lang="en-GB" sz="3200" dirty="0">
                <a:latin typeface="Maiandra GD" panose="020E0502030308020204" pitchFamily="34" charset="0"/>
              </a:rPr>
              <a:t>Thursday 14</a:t>
            </a:r>
            <a:r>
              <a:rPr lang="en-GB" sz="3200" baseline="30000" dirty="0">
                <a:latin typeface="Maiandra GD" panose="020E0502030308020204" pitchFamily="34" charset="0"/>
              </a:rPr>
              <a:t>th</a:t>
            </a:r>
            <a:r>
              <a:rPr lang="en-GB" sz="3200" dirty="0">
                <a:latin typeface="Maiandra GD" panose="020E0502030308020204" pitchFamily="34" charset="0"/>
              </a:rPr>
              <a:t> May 2020.</a:t>
            </a:r>
          </a:p>
        </p:txBody>
      </p:sp>
    </p:spTree>
    <p:extLst>
      <p:ext uri="{BB962C8B-B14F-4D97-AF65-F5344CB8AC3E}">
        <p14:creationId xmlns:p14="http://schemas.microsoft.com/office/powerpoint/2010/main" val="203272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SATs Timetable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267019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FFFF00"/>
                </a:solidFill>
                <a:latin typeface="Maiandra GD" panose="020E0502030308020204" pitchFamily="34" charset="0"/>
              </a:rPr>
              <a:t>Monday 11th May</a:t>
            </a:r>
          </a:p>
          <a:p>
            <a:r>
              <a:rPr lang="en-GB" sz="2400" dirty="0">
                <a:latin typeface="Maiandra GD" panose="020E0502030308020204" pitchFamily="34" charset="0"/>
              </a:rPr>
              <a:t>- English grammar, punctuation and spelling Paper 1 – short answer</a:t>
            </a:r>
          </a:p>
          <a:p>
            <a:r>
              <a:rPr lang="en-GB" sz="2400" dirty="0">
                <a:latin typeface="Maiandra GD" panose="020E0502030308020204" pitchFamily="34" charset="0"/>
              </a:rPr>
              <a:t>- English grammar, punctuation and spelling Paper 2 - spelling</a:t>
            </a:r>
          </a:p>
          <a:p>
            <a:endParaRPr lang="en-GB" sz="2400" u="sng" dirty="0">
              <a:solidFill>
                <a:srgbClr val="FFFF00"/>
              </a:solidFill>
              <a:latin typeface="Maiandra GD" panose="020E0502030308020204" pitchFamily="34" charset="0"/>
            </a:endParaRPr>
          </a:p>
          <a:p>
            <a:r>
              <a:rPr lang="en-GB" sz="2400" u="sng" dirty="0">
                <a:solidFill>
                  <a:srgbClr val="FFFF00"/>
                </a:solidFill>
                <a:latin typeface="Maiandra GD" panose="020E0502030308020204" pitchFamily="34" charset="0"/>
              </a:rPr>
              <a:t>Tuesday 12th May </a:t>
            </a:r>
          </a:p>
          <a:p>
            <a:r>
              <a:rPr lang="en-GB" sz="2400" dirty="0">
                <a:latin typeface="Maiandra GD" panose="020E0502030308020204" pitchFamily="34" charset="0"/>
              </a:rPr>
              <a:t>- English reading</a:t>
            </a:r>
          </a:p>
          <a:p>
            <a:endParaRPr lang="en-GB" sz="2400" u="sng" dirty="0">
              <a:solidFill>
                <a:srgbClr val="FFFF00"/>
              </a:solidFill>
              <a:latin typeface="Maiandra GD" panose="020E0502030308020204" pitchFamily="34" charset="0"/>
            </a:endParaRPr>
          </a:p>
          <a:p>
            <a:r>
              <a:rPr lang="en-GB" sz="2400" u="sng" dirty="0">
                <a:solidFill>
                  <a:srgbClr val="FFFF00"/>
                </a:solidFill>
                <a:latin typeface="Maiandra GD" panose="020E0502030308020204" pitchFamily="34" charset="0"/>
              </a:rPr>
              <a:t>Wednesday 13th May</a:t>
            </a:r>
          </a:p>
          <a:p>
            <a:r>
              <a:rPr lang="en-GB" sz="2400" dirty="0">
                <a:latin typeface="Maiandra GD" panose="020E0502030308020204" pitchFamily="34" charset="0"/>
              </a:rPr>
              <a:t>- Mathematics Paper 1 - arithmetic</a:t>
            </a:r>
          </a:p>
          <a:p>
            <a:r>
              <a:rPr lang="en-GB" sz="2400" dirty="0">
                <a:latin typeface="Maiandra GD" panose="020E0502030308020204" pitchFamily="34" charset="0"/>
              </a:rPr>
              <a:t>- Mathematics Paper 2 - reasoning</a:t>
            </a:r>
          </a:p>
          <a:p>
            <a:endParaRPr lang="en-GB" sz="2400" u="sng" dirty="0">
              <a:solidFill>
                <a:srgbClr val="FFFF00"/>
              </a:solidFill>
              <a:latin typeface="Maiandra GD" panose="020E0502030308020204" pitchFamily="34" charset="0"/>
            </a:endParaRPr>
          </a:p>
          <a:p>
            <a:r>
              <a:rPr lang="en-GB" sz="2400" u="sng" dirty="0">
                <a:solidFill>
                  <a:srgbClr val="FFFF00"/>
                </a:solidFill>
                <a:latin typeface="Maiandra GD" panose="020E0502030308020204" pitchFamily="34" charset="0"/>
              </a:rPr>
              <a:t>Thursday 14th May</a:t>
            </a:r>
          </a:p>
          <a:p>
            <a:r>
              <a:rPr lang="en-GB" sz="2400" dirty="0">
                <a:latin typeface="Maiandra GD" panose="020E0502030308020204" pitchFamily="34" charset="0"/>
              </a:rPr>
              <a:t>- Mathematics Paper 3 - reasoning</a:t>
            </a:r>
          </a:p>
        </p:txBody>
      </p:sp>
    </p:spTree>
    <p:extLst>
      <p:ext uri="{BB962C8B-B14F-4D97-AF65-F5344CB8AC3E}">
        <p14:creationId xmlns:p14="http://schemas.microsoft.com/office/powerpoint/2010/main" val="4612843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451</TotalTime>
  <Words>1121</Words>
  <Application>Microsoft Office PowerPoint</Application>
  <PresentationFormat>On-screen Show (4:3)</PresentationFormat>
  <Paragraphs>150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Corbel</vt:lpstr>
      <vt:lpstr>Lucida Sans Unicode</vt:lpstr>
      <vt:lpstr>Maiandra GD</vt:lpstr>
      <vt:lpstr>Wingdings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parents help  with Maths?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user</cp:lastModifiedBy>
  <cp:revision>52</cp:revision>
  <cp:lastPrinted>2017-01-11T16:57:07Z</cp:lastPrinted>
  <dcterms:created xsi:type="dcterms:W3CDTF">2015-11-03T13:15:15Z</dcterms:created>
  <dcterms:modified xsi:type="dcterms:W3CDTF">2020-01-25T18:07:29Z</dcterms:modified>
</cp:coreProperties>
</file>