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5"/>
  </p:notesMasterIdLst>
  <p:handoutMasterIdLst>
    <p:handoutMasterId r:id="rId16"/>
  </p:handoutMasterIdLst>
  <p:sldIdLst>
    <p:sldId id="256" r:id="rId2"/>
    <p:sldId id="261" r:id="rId3"/>
    <p:sldId id="262" r:id="rId4"/>
    <p:sldId id="263" r:id="rId5"/>
    <p:sldId id="266" r:id="rId6"/>
    <p:sldId id="267" r:id="rId7"/>
    <p:sldId id="269" r:id="rId8"/>
    <p:sldId id="270" r:id="rId9"/>
    <p:sldId id="271" r:id="rId10"/>
    <p:sldId id="273" r:id="rId11"/>
    <p:sldId id="275" r:id="rId12"/>
    <p:sldId id="276" r:id="rId13"/>
    <p:sldId id="264"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3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F008C-5CA0-4C07-AD47-511BFE7DFBDC}" v="2" dt="2018-11-19T22:30:22.931"/>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60"/>
      </p:cViewPr>
      <p:guideLst>
        <p:guide orient="horz" pos="2160"/>
        <p:guide pos="3840"/>
      </p:guideLst>
    </p:cSldViewPr>
  </p:slideViewPr>
  <p:notesTextViewPr>
    <p:cViewPr>
      <p:scale>
        <a:sx n="3" d="2"/>
        <a:sy n="3" d="2"/>
      </p:scale>
      <p:origin x="0" y="0"/>
    </p:cViewPr>
  </p:notesTextViewPr>
  <p:notesViewPr>
    <p:cSldViewPr snapToGrid="0" showGuides="1">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4/29/2019</a:t>
            </a:fld>
            <a:endParaRPr lang="en-US" dirty="0"/>
          </a:p>
        </p:txBody>
      </p:sp>
      <p:sp>
        <p:nvSpPr>
          <p:cNvPr id="4" name="Footer Placeholder 3">
            <a:extLst>
              <a:ext uri="{FF2B5EF4-FFF2-40B4-BE49-F238E27FC236}">
                <a16:creationId xmlns=""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ru-RU" smtClean="0"/>
              <a:t>29.04.2019</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ru-RU" smtClean="0"/>
              <a:t>‹#›</a:t>
            </a:fld>
            <a:endParaRPr lang="ru-RU"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3" name="Subtitle 2">
            <a:extLst>
              <a:ext uri="{FF2B5EF4-FFF2-40B4-BE49-F238E27FC236}">
                <a16:creationId xmlns=""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endParaRPr lang="ru-RU" dirty="0"/>
          </a:p>
        </p:txBody>
      </p:sp>
      <p:sp>
        <p:nvSpPr>
          <p:cNvPr id="42" name="Picture Placeholder 26">
            <a:extLst>
              <a:ext uri="{FF2B5EF4-FFF2-40B4-BE49-F238E27FC236}">
                <a16:creationId xmlns=""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45" name="Text Placeholder 44">
            <a:extLst>
              <a:ext uri="{FF2B5EF4-FFF2-40B4-BE49-F238E27FC236}">
                <a16:creationId xmlns=""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dirty="0"/>
              <a:t>MONTH</a:t>
            </a:r>
            <a:br>
              <a:rPr lang="en-US" dirty="0"/>
            </a:br>
            <a:r>
              <a:rPr lang="en-US" dirty="0"/>
              <a:t>20XX</a:t>
            </a:r>
            <a:endParaRPr lang="ru-RU" dirty="0"/>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ru-RU" dirty="0"/>
            </a:p>
          </p:txBody>
        </p:sp>
        <p:sp>
          <p:nvSpPr>
            <p:cNvPr id="41" name="Freeform: Shape 40">
              <a:extLst>
                <a:ext uri="{FF2B5EF4-FFF2-40B4-BE49-F238E27FC236}">
                  <a16:creationId xmlns=""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ru-RU" dirty="0"/>
            </a:p>
          </p:txBody>
        </p:sp>
      </p:grpSp>
      <p:sp>
        <p:nvSpPr>
          <p:cNvPr id="14" name="Freeform: Shape 13">
            <a:extLst>
              <a:ext uri="{FF2B5EF4-FFF2-40B4-BE49-F238E27FC236}">
                <a16:creationId xmlns=""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ru-RU" dirty="0"/>
          </a:p>
        </p:txBody>
      </p:sp>
      <p:sp>
        <p:nvSpPr>
          <p:cNvPr id="10" name="Freeform: Shape 9">
            <a:extLst>
              <a:ext uri="{FF2B5EF4-FFF2-40B4-BE49-F238E27FC236}">
                <a16:creationId xmlns=""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ru-RU" dirty="0"/>
          </a:p>
        </p:txBody>
      </p:sp>
      <p:sp>
        <p:nvSpPr>
          <p:cNvPr id="12" name="Freeform: Shape 11">
            <a:extLst>
              <a:ext uri="{FF2B5EF4-FFF2-40B4-BE49-F238E27FC236}">
                <a16:creationId xmlns=""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16" name="Freeform: Shape 15">
            <a:extLst>
              <a:ext uri="{FF2B5EF4-FFF2-40B4-BE49-F238E27FC236}">
                <a16:creationId xmlns=""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ru-RU" dirty="0"/>
          </a:p>
        </p:txBody>
      </p:sp>
      <p:sp>
        <p:nvSpPr>
          <p:cNvPr id="9" name="Freeform: Shape 8">
            <a:extLst>
              <a:ext uri="{FF2B5EF4-FFF2-40B4-BE49-F238E27FC236}">
                <a16:creationId xmlns=""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cstate="email">
              <a:extLst>
                <a:ext uri="{28A0092B-C50C-407E-A947-70E740481C1C}">
                  <a14:useLocalDpi xmlns:a14="http://schemas.microsoft.com/office/drawing/2010/main"/>
                </a:ext>
              </a:extLst>
            </a:blip>
            <a:srcRect/>
            <a:stretch>
              <a:fillRect t="16306" r="1769"/>
            </a:stretch>
          </a:blipFill>
          <a:ln w="12700" cap="flat">
            <a:noFill/>
            <a:prstDash val="solid"/>
            <a:miter/>
          </a:ln>
        </p:spPr>
        <p:txBody>
          <a:bodyPr rtlCol="0" anchor="ctr"/>
          <a:lstStyle/>
          <a:p>
            <a:endParaRPr lang="ru-RU" dirty="0"/>
          </a:p>
        </p:txBody>
      </p:sp>
      <p:sp>
        <p:nvSpPr>
          <p:cNvPr id="11" name="Freeform: Shape 10">
            <a:extLst>
              <a:ext uri="{FF2B5EF4-FFF2-40B4-BE49-F238E27FC236}">
                <a16:creationId xmlns=""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cstate="email">
              <a:extLst>
                <a:ext uri="{28A0092B-C50C-407E-A947-70E740481C1C}">
                  <a14:useLocalDpi xmlns:a14="http://schemas.microsoft.com/office/drawing/2010/main"/>
                </a:ext>
              </a:extLst>
            </a:blip>
            <a:srcRect/>
            <a:stretch>
              <a:fillRect l="10612" b="10062"/>
            </a:stretch>
          </a:blipFill>
          <a:ln w="12700" cap="flat">
            <a:noFill/>
            <a:prstDash val="solid"/>
            <a:miter/>
          </a:ln>
        </p:spPr>
        <p:txBody>
          <a:bodyPr rtlCol="0" anchor="ctr"/>
          <a:lstStyle/>
          <a:p>
            <a:endParaRPr lang="ru-RU" dirty="0"/>
          </a:p>
        </p:txBody>
      </p:sp>
      <p:sp>
        <p:nvSpPr>
          <p:cNvPr id="13" name="Freeform: Shape 12">
            <a:extLst>
              <a:ext uri="{FF2B5EF4-FFF2-40B4-BE49-F238E27FC236}">
                <a16:creationId xmlns=""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cstate="email">
              <a:extLst>
                <a:ext uri="{28A0092B-C50C-407E-A947-70E740481C1C}">
                  <a14:useLocalDpi xmlns:a14="http://schemas.microsoft.com/office/drawing/2010/main"/>
                </a:ext>
              </a:extLst>
            </a:blip>
            <a:srcRect/>
            <a:stretch>
              <a:fillRect t="6186" r="8111"/>
            </a:stretch>
          </a:blipFill>
          <a:ln w="12700" cap="flat">
            <a:noFill/>
            <a:prstDash val="solid"/>
            <a:miter/>
          </a:ln>
        </p:spPr>
        <p:txBody>
          <a:bodyPr rtlCol="0" anchor="ctr"/>
          <a:lstStyle/>
          <a:p>
            <a:endParaRPr lang="ru-RU" dirty="0"/>
          </a:p>
        </p:txBody>
      </p:sp>
      <p:sp>
        <p:nvSpPr>
          <p:cNvPr id="15" name="Freeform: Shape 14">
            <a:extLst>
              <a:ext uri="{FF2B5EF4-FFF2-40B4-BE49-F238E27FC236}">
                <a16:creationId xmlns=""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ru-RU" dirty="0"/>
          </a:p>
        </p:txBody>
      </p:sp>
      <p:sp>
        <p:nvSpPr>
          <p:cNvPr id="21" name="Title 1">
            <a:extLst>
              <a:ext uri="{FF2B5EF4-FFF2-40B4-BE49-F238E27FC236}">
                <a16:creationId xmlns=""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dirty="0"/>
              <a:t>Thank You!</a:t>
            </a:r>
            <a:endParaRPr lang="ru-RU" dirty="0"/>
          </a:p>
        </p:txBody>
      </p:sp>
      <p:grpSp>
        <p:nvGrpSpPr>
          <p:cNvPr id="23" name="Graphic 21">
            <a:extLst>
              <a:ext uri="{FF2B5EF4-FFF2-40B4-BE49-F238E27FC236}">
                <a16:creationId xmlns=""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ru-RU" dirty="0"/>
            </a:p>
          </p:txBody>
        </p:sp>
        <p:sp>
          <p:nvSpPr>
            <p:cNvPr id="27" name="Freeform: Shape 26">
              <a:extLst>
                <a:ext uri="{FF2B5EF4-FFF2-40B4-BE49-F238E27FC236}">
                  <a16:creationId xmlns=""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ru-RU" dirty="0"/>
            </a:p>
          </p:txBody>
        </p:sp>
      </p:grpSp>
      <p:sp>
        <p:nvSpPr>
          <p:cNvPr id="30" name="Picture Placeholder 28">
            <a:extLst>
              <a:ext uri="{FF2B5EF4-FFF2-40B4-BE49-F238E27FC236}">
                <a16:creationId xmlns=""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5" name="Text Placeholder 34">
            <a:extLst>
              <a:ext uri="{FF2B5EF4-FFF2-40B4-BE49-F238E27FC236}">
                <a16:creationId xmlns=""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2" name="Title 1">
            <a:extLst>
              <a:ext uri="{FF2B5EF4-FFF2-40B4-BE49-F238E27FC236}">
                <a16:creationId xmlns=""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23" name="Subtitle 2">
            <a:extLst>
              <a:ext uri="{FF2B5EF4-FFF2-40B4-BE49-F238E27FC236}">
                <a16:creationId xmlns=""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21" name="Text Placeholder 2">
            <a:extLst>
              <a:ext uri="{FF2B5EF4-FFF2-40B4-BE49-F238E27FC236}">
                <a16:creationId xmlns=""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22" name="Content Placeholder 2">
            <a:extLst>
              <a:ext uri="{FF2B5EF4-FFF2-40B4-BE49-F238E27FC236}">
                <a16:creationId xmlns=""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Content Placeholder 2">
            <a:extLst>
              <a:ext uri="{FF2B5EF4-FFF2-40B4-BE49-F238E27FC236}">
                <a16:creationId xmlns=""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Text Placeholder 2">
            <a:extLst>
              <a:ext uri="{FF2B5EF4-FFF2-40B4-BE49-F238E27FC236}">
                <a16:creationId xmlns=""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a:extLst>
              <a:ext uri="{FF2B5EF4-FFF2-40B4-BE49-F238E27FC236}">
                <a16:creationId xmlns=""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6" name="Content Placeholder 2">
            <a:extLst>
              <a:ext uri="{FF2B5EF4-FFF2-40B4-BE49-F238E27FC236}">
                <a16:creationId xmlns=""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7" name="Picture Placeholder 2">
            <a:extLst>
              <a:ext uri="{FF2B5EF4-FFF2-40B4-BE49-F238E27FC236}">
                <a16:creationId xmlns=""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Text Placeholder 3">
            <a:extLst>
              <a:ext uri="{FF2B5EF4-FFF2-40B4-BE49-F238E27FC236}">
                <a16:creationId xmlns=""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6" name="Picture Placeholder 15">
            <a:extLst>
              <a:ext uri="{FF2B5EF4-FFF2-40B4-BE49-F238E27FC236}">
                <a16:creationId xmlns=""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ru-RU" dirty="0"/>
          </a:p>
        </p:txBody>
      </p:sp>
      <p:sp>
        <p:nvSpPr>
          <p:cNvPr id="23" name="Text Placeholder 21">
            <a:extLst>
              <a:ext uri="{FF2B5EF4-FFF2-40B4-BE49-F238E27FC236}">
                <a16:creationId xmlns=""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dirty="0"/>
              <a:t>1</a:t>
            </a:r>
            <a:endParaRPr lang="ru-RU" dirty="0"/>
          </a:p>
        </p:txBody>
      </p:sp>
      <p:sp>
        <p:nvSpPr>
          <p:cNvPr id="26" name="Text Placeholder 24">
            <a:extLst>
              <a:ext uri="{FF2B5EF4-FFF2-40B4-BE49-F238E27FC236}">
                <a16:creationId xmlns=""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3" name="Text Placeholder 21">
            <a:extLst>
              <a:ext uri="{FF2B5EF4-FFF2-40B4-BE49-F238E27FC236}">
                <a16:creationId xmlns=""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dirty="0"/>
              <a:t>2</a:t>
            </a:r>
            <a:endParaRPr lang="ru-RU" dirty="0"/>
          </a:p>
        </p:txBody>
      </p:sp>
      <p:sp>
        <p:nvSpPr>
          <p:cNvPr id="34" name="Text Placeholder 24">
            <a:extLst>
              <a:ext uri="{FF2B5EF4-FFF2-40B4-BE49-F238E27FC236}">
                <a16:creationId xmlns=""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7" name="Text Placeholder 21">
            <a:extLst>
              <a:ext uri="{FF2B5EF4-FFF2-40B4-BE49-F238E27FC236}">
                <a16:creationId xmlns=""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dirty="0"/>
              <a:t>3</a:t>
            </a:r>
            <a:endParaRPr lang="ru-RU" dirty="0"/>
          </a:p>
        </p:txBody>
      </p:sp>
      <p:sp>
        <p:nvSpPr>
          <p:cNvPr id="38" name="Text Placeholder 24">
            <a:extLst>
              <a:ext uri="{FF2B5EF4-FFF2-40B4-BE49-F238E27FC236}">
                <a16:creationId xmlns=""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40" name="Text Placeholder 24">
            <a:extLst>
              <a:ext uri="{FF2B5EF4-FFF2-40B4-BE49-F238E27FC236}">
                <a16:creationId xmlns=""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3" name="Text Placeholder 24">
            <a:extLst>
              <a:ext uri="{FF2B5EF4-FFF2-40B4-BE49-F238E27FC236}">
                <a16:creationId xmlns=""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5" name="Text Placeholder 24">
            <a:extLst>
              <a:ext uri="{FF2B5EF4-FFF2-40B4-BE49-F238E27FC236}">
                <a16:creationId xmlns=""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6" name="Text Placeholder 24">
            <a:extLst>
              <a:ext uri="{FF2B5EF4-FFF2-40B4-BE49-F238E27FC236}">
                <a16:creationId xmlns=""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8" name="Text Placeholder 24">
            <a:extLst>
              <a:ext uri="{FF2B5EF4-FFF2-40B4-BE49-F238E27FC236}">
                <a16:creationId xmlns=""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a:t>Edit Master text styles</a:t>
            </a:r>
          </a:p>
        </p:txBody>
      </p:sp>
      <p:sp>
        <p:nvSpPr>
          <p:cNvPr id="49" name="Text Placeholder 24">
            <a:extLst>
              <a:ext uri="{FF2B5EF4-FFF2-40B4-BE49-F238E27FC236}">
                <a16:creationId xmlns=""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0" name="Text Placeholder 24">
            <a:extLst>
              <a:ext uri="{FF2B5EF4-FFF2-40B4-BE49-F238E27FC236}">
                <a16:creationId xmlns=""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5" name="Picture Placeholder 12">
            <a:extLst>
              <a:ext uri="{FF2B5EF4-FFF2-40B4-BE49-F238E27FC236}">
                <a16:creationId xmlns=""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6" name="Picture Placeholder 12">
            <a:extLst>
              <a:ext uri="{FF2B5EF4-FFF2-40B4-BE49-F238E27FC236}">
                <a16:creationId xmlns=""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7" name="Picture Placeholder 12">
            <a:extLst>
              <a:ext uri="{FF2B5EF4-FFF2-40B4-BE49-F238E27FC236}">
                <a16:creationId xmlns=""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8" name="Picture Placeholder 9">
            <a:extLst>
              <a:ext uri="{FF2B5EF4-FFF2-40B4-BE49-F238E27FC236}">
                <a16:creationId xmlns=""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2" name="Title 1">
            <a:extLst>
              <a:ext uri="{FF2B5EF4-FFF2-40B4-BE49-F238E27FC236}">
                <a16:creationId xmlns=""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dirty="0"/>
              <a:t>How to use this template</a:t>
            </a:r>
            <a:endParaRPr lang="ru-RU" dirty="0"/>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9" name="Freeform: Shape 8">
              <a:extLst>
                <a:ext uri="{FF2B5EF4-FFF2-40B4-BE49-F238E27FC236}">
                  <a16:creationId xmlns=""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 xmlns:a16="http://schemas.microsoft.com/office/drawing/2014/main" id="{4DBF8466-F90A-4774-B172-0061F1A7985F}"/>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7BC76C28-113A-459C-BD12-125E112B10B7}"/>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dirty="0"/>
              <a:t>Text Layout 1</a:t>
            </a:r>
            <a:endParaRPr lang="ru-RU" dirty="0"/>
          </a:p>
        </p:txBody>
      </p:sp>
      <p:sp>
        <p:nvSpPr>
          <p:cNvPr id="17" name="Text Placeholder 16">
            <a:extLst>
              <a:ext uri="{FF2B5EF4-FFF2-40B4-BE49-F238E27FC236}">
                <a16:creationId xmlns=""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19" name="Graphic 17">
            <a:extLst>
              <a:ext uri="{FF2B5EF4-FFF2-40B4-BE49-F238E27FC236}">
                <a16:creationId xmlns=""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ru-RU" dirty="0"/>
            </a:p>
          </p:txBody>
        </p:sp>
        <p:sp>
          <p:nvSpPr>
            <p:cNvPr id="21" name="Freeform: Shape 20">
              <a:extLst>
                <a:ext uri="{FF2B5EF4-FFF2-40B4-BE49-F238E27FC236}">
                  <a16:creationId xmlns=""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ru-RU" dirty="0"/>
            </a:p>
          </p:txBody>
        </p:sp>
        <p:sp>
          <p:nvSpPr>
            <p:cNvPr id="22" name="Freeform: Shape 21">
              <a:extLst>
                <a:ext uri="{FF2B5EF4-FFF2-40B4-BE49-F238E27FC236}">
                  <a16:creationId xmlns=""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ru-RU" dirty="0"/>
            </a:p>
          </p:txBody>
        </p:sp>
      </p:grpSp>
      <p:sp>
        <p:nvSpPr>
          <p:cNvPr id="24" name="Picture Placeholder 23">
            <a:extLst>
              <a:ext uri="{FF2B5EF4-FFF2-40B4-BE49-F238E27FC236}">
                <a16:creationId xmlns=""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0" name="Freeform: Shape 9">
              <a:extLst>
                <a:ext uri="{FF2B5EF4-FFF2-40B4-BE49-F238E27FC236}">
                  <a16:creationId xmlns=""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5" name="Date Placeholder 4">
            <a:extLst>
              <a:ext uri="{FF2B5EF4-FFF2-40B4-BE49-F238E27FC236}">
                <a16:creationId xmlns="" xmlns:a16="http://schemas.microsoft.com/office/drawing/2014/main" id="{BC7C1B33-ECEC-4E34-B218-27830F70B24F}"/>
              </a:ext>
            </a:extLst>
          </p:cNvPr>
          <p:cNvSpPr>
            <a:spLocks noGrp="1"/>
          </p:cNvSpPr>
          <p:nvPr>
            <p:ph type="dt" sz="half" idx="10"/>
          </p:nvPr>
        </p:nvSpPr>
        <p:spPr/>
        <p:txBody>
          <a:bodyPr/>
          <a:lstStyle/>
          <a:p>
            <a:r>
              <a:rPr lang="ru-RU" dirty="0"/>
              <a:t>MM.DD.20XX</a:t>
            </a:r>
          </a:p>
        </p:txBody>
      </p:sp>
      <p:sp>
        <p:nvSpPr>
          <p:cNvPr id="6" name="Footer Placeholder 5">
            <a:extLst>
              <a:ext uri="{FF2B5EF4-FFF2-40B4-BE49-F238E27FC236}">
                <a16:creationId xmlns="" xmlns:a16="http://schemas.microsoft.com/office/drawing/2014/main" id="{2D31CE7A-B999-4982-BCDD-EEC4E9A23247}"/>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13" name="Group 12">
            <a:extLst>
              <a:ext uri="{FF2B5EF4-FFF2-40B4-BE49-F238E27FC236}">
                <a16:creationId xmlns=""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2" name="Graphic 6">
              <a:extLst>
                <a:ext uri="{FF2B5EF4-FFF2-40B4-BE49-F238E27FC236}">
                  <a16:creationId xmlns=""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sp>
        <p:nvSpPr>
          <p:cNvPr id="16" name="Title 1">
            <a:extLst>
              <a:ext uri="{FF2B5EF4-FFF2-40B4-BE49-F238E27FC236}">
                <a16:creationId xmlns=""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dirty="0"/>
              <a:t>Text Layout 2</a:t>
            </a:r>
            <a:endParaRPr lang="ru-RU" dirty="0"/>
          </a:p>
        </p:txBody>
      </p:sp>
      <p:sp>
        <p:nvSpPr>
          <p:cNvPr id="17" name="Text Placeholder 2">
            <a:extLst>
              <a:ext uri="{FF2B5EF4-FFF2-40B4-BE49-F238E27FC236}">
                <a16:creationId xmlns=""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8" name="Text Placeholder 16">
            <a:extLst>
              <a:ext uri="{FF2B5EF4-FFF2-40B4-BE49-F238E27FC236}">
                <a16:creationId xmlns=""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sp>
        <p:nvSpPr>
          <p:cNvPr id="20" name="Text Placeholder 16">
            <a:extLst>
              <a:ext uri="{FF2B5EF4-FFF2-40B4-BE49-F238E27FC236}">
                <a16:creationId xmlns=""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22" name="Graphic 20">
            <a:extLst>
              <a:ext uri="{FF2B5EF4-FFF2-40B4-BE49-F238E27FC236}">
                <a16:creationId xmlns=""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ru-RU" dirty="0"/>
            </a:p>
          </p:txBody>
        </p:sp>
        <p:sp>
          <p:nvSpPr>
            <p:cNvPr id="24" name="Freeform: Shape 23">
              <a:extLst>
                <a:ext uri="{FF2B5EF4-FFF2-40B4-BE49-F238E27FC236}">
                  <a16:creationId xmlns=""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ru-RU" dirty="0"/>
            </a:p>
          </p:txBody>
        </p:sp>
      </p:grpSp>
      <p:sp>
        <p:nvSpPr>
          <p:cNvPr id="27" name="Picture Placeholder 26">
            <a:extLst>
              <a:ext uri="{FF2B5EF4-FFF2-40B4-BE49-F238E27FC236}">
                <a16:creationId xmlns=""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20" name="Freeform: Shape 19">
              <a:extLst>
                <a:ext uri="{FF2B5EF4-FFF2-40B4-BE49-F238E27FC236}">
                  <a16:creationId xmlns=""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4" name="Content Placeholder 3">
            <a:extLst>
              <a:ext uri="{FF2B5EF4-FFF2-40B4-BE49-F238E27FC236}">
                <a16:creationId xmlns=""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8" name="Footer Placeholder 7">
            <a:extLst>
              <a:ext uri="{FF2B5EF4-FFF2-40B4-BE49-F238E27FC236}">
                <a16:creationId xmlns="" xmlns:a16="http://schemas.microsoft.com/office/drawing/2014/main" id="{701F359F-D118-4F66-A9AB-3A95DC285386}"/>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dirty="0"/>
              <a:t>Comparison</a:t>
            </a:r>
            <a:endParaRPr lang="ru-RU" dirty="0"/>
          </a:p>
        </p:txBody>
      </p:sp>
      <p:sp>
        <p:nvSpPr>
          <p:cNvPr id="15" name="Text Placeholder 2">
            <a:extLst>
              <a:ext uri="{FF2B5EF4-FFF2-40B4-BE49-F238E27FC236}">
                <a16:creationId xmlns=""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16" name="Content Placeholder 3">
            <a:extLst>
              <a:ext uri="{FF2B5EF4-FFF2-40B4-BE49-F238E27FC236}">
                <a16:creationId xmlns=""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17" name="Text Placeholder 2">
            <a:extLst>
              <a:ext uri="{FF2B5EF4-FFF2-40B4-BE49-F238E27FC236}">
                <a16:creationId xmlns=""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2" name="Freeform: Shape 21">
            <a:extLst>
              <a:ext uri="{FF2B5EF4-FFF2-40B4-BE49-F238E27FC236}">
                <a16:creationId xmlns=""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23" name="Freeform: Shape 22">
            <a:extLst>
              <a:ext uri="{FF2B5EF4-FFF2-40B4-BE49-F238E27FC236}">
                <a16:creationId xmlns=""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5240"/>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Chart Slide</a:t>
            </a:r>
            <a:endParaRPr lang="ru-RU" dirty="0"/>
          </a:p>
        </p:txBody>
      </p:sp>
      <p:sp>
        <p:nvSpPr>
          <p:cNvPr id="10" name="Text Placeholder 2">
            <a:extLst>
              <a:ext uri="{FF2B5EF4-FFF2-40B4-BE49-F238E27FC236}">
                <a16:creationId xmlns=""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Chart Placeholder 21">
            <a:extLst>
              <a:ext uri="{FF2B5EF4-FFF2-40B4-BE49-F238E27FC236}">
                <a16:creationId xmlns=""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a:t>Click icon to add chart</a:t>
            </a:r>
            <a:endParaRPr lang="ru-RU" dirty="0"/>
          </a:p>
        </p:txBody>
      </p:sp>
      <p:sp>
        <p:nvSpPr>
          <p:cNvPr id="27" name="Freeform: Shape 26">
            <a:extLst>
              <a:ext uri="{FF2B5EF4-FFF2-40B4-BE49-F238E27FC236}">
                <a16:creationId xmlns=""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Table Slide</a:t>
            </a:r>
            <a:endParaRPr lang="ru-RU" dirty="0"/>
          </a:p>
        </p:txBody>
      </p:sp>
      <p:sp>
        <p:nvSpPr>
          <p:cNvPr id="10" name="Text Placeholder 2">
            <a:extLst>
              <a:ext uri="{FF2B5EF4-FFF2-40B4-BE49-F238E27FC236}">
                <a16:creationId xmlns=""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5" name="Table Placeholder 14">
            <a:extLst>
              <a:ext uri="{FF2B5EF4-FFF2-40B4-BE49-F238E27FC236}">
                <a16:creationId xmlns=""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a:t>Click icon to add table</a:t>
            </a:r>
            <a:endParaRPr lang="ru-RU" dirty="0"/>
          </a:p>
        </p:txBody>
      </p:sp>
      <p:sp>
        <p:nvSpPr>
          <p:cNvPr id="17" name="Freeform: Shape 16">
            <a:extLst>
              <a:ext uri="{FF2B5EF4-FFF2-40B4-BE49-F238E27FC236}">
                <a16:creationId xmlns=""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18" name="Freeform: Shape 17">
            <a:extLst>
              <a:ext uri="{FF2B5EF4-FFF2-40B4-BE49-F238E27FC236}">
                <a16:creationId xmlns=""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6336"/>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8" name="Freeform: Shape 7">
              <a:extLst>
                <a:ext uri="{FF2B5EF4-FFF2-40B4-BE49-F238E27FC236}">
                  <a16:creationId xmlns=""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Footer Placeholder 2">
            <a:extLst>
              <a:ext uri="{FF2B5EF4-FFF2-40B4-BE49-F238E27FC236}">
                <a16:creationId xmlns="" xmlns:a16="http://schemas.microsoft.com/office/drawing/2014/main" id="{4C97017C-1C1C-4B7D-A1F6-792FC58C89C0}"/>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9" name="Graphic 4">
            <a:extLst>
              <a:ext uri="{FF2B5EF4-FFF2-40B4-BE49-F238E27FC236}">
                <a16:creationId xmlns=""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ru-RU" dirty="0"/>
            </a:p>
          </p:txBody>
        </p:sp>
        <p:sp>
          <p:nvSpPr>
            <p:cNvPr id="11" name="Freeform: Shape 10">
              <a:extLst>
                <a:ext uri="{FF2B5EF4-FFF2-40B4-BE49-F238E27FC236}">
                  <a16:creationId xmlns=""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ru-RU" dirty="0"/>
            </a:p>
          </p:txBody>
        </p:sp>
        <p:sp>
          <p:nvSpPr>
            <p:cNvPr id="13" name="Freeform: Shape 12">
              <a:extLst>
                <a:ext uri="{FF2B5EF4-FFF2-40B4-BE49-F238E27FC236}">
                  <a16:creationId xmlns=""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ru-RU" dirty="0"/>
            </a:p>
          </p:txBody>
        </p:sp>
      </p:grpSp>
      <p:sp>
        <p:nvSpPr>
          <p:cNvPr id="16" name="Text Placeholder 3">
            <a:extLst>
              <a:ext uri="{FF2B5EF4-FFF2-40B4-BE49-F238E27FC236}">
                <a16:creationId xmlns=""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dirty="0"/>
              <a:t>EDIT MASTER TEXT STYLES</a:t>
            </a:r>
          </a:p>
        </p:txBody>
      </p:sp>
      <p:sp>
        <p:nvSpPr>
          <p:cNvPr id="20" name="Picture Placeholder 19">
            <a:extLst>
              <a:ext uri="{FF2B5EF4-FFF2-40B4-BE49-F238E27FC236}">
                <a16:creationId xmlns=""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itle 22">
            <a:extLst>
              <a:ext uri="{FF2B5EF4-FFF2-40B4-BE49-F238E27FC236}">
                <a16:creationId xmlns=""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dirty="0"/>
              <a:t>Big Picture</a:t>
            </a:r>
            <a:endParaRPr lang="ru-RU" dirty="0"/>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1" name="Freeform: Shape 10">
              <a:extLst>
                <a:ext uri="{FF2B5EF4-FFF2-40B4-BE49-F238E27FC236}">
                  <a16:creationId xmlns=""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 name="Title 1">
            <a:extLst>
              <a:ext uri="{FF2B5EF4-FFF2-40B4-BE49-F238E27FC236}">
                <a16:creationId xmlns=""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dirty="0"/>
              <a:t>CLICK TO EDIT MASTER TITLE STYLE</a:t>
            </a:r>
            <a:endParaRPr lang="ru-RU" dirty="0"/>
          </a:p>
        </p:txBody>
      </p:sp>
      <p:sp>
        <p:nvSpPr>
          <p:cNvPr id="6" name="Footer Placeholder 5">
            <a:extLst>
              <a:ext uri="{FF2B5EF4-FFF2-40B4-BE49-F238E27FC236}">
                <a16:creationId xmlns="" xmlns:a16="http://schemas.microsoft.com/office/drawing/2014/main" id="{0B13FE47-714B-440C-B0F1-CF020E287A09}"/>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3" name="Media Placeholder 12">
            <a:extLst>
              <a:ext uri="{FF2B5EF4-FFF2-40B4-BE49-F238E27FC236}">
                <a16:creationId xmlns=""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a:t>Click icon to add media</a:t>
            </a:r>
            <a:endParaRPr lang="ru-RU" dirty="0"/>
          </a:p>
        </p:txBody>
      </p:sp>
      <p:sp>
        <p:nvSpPr>
          <p:cNvPr id="17" name="Freeform: Shape 16">
            <a:extLst>
              <a:ext uri="{FF2B5EF4-FFF2-40B4-BE49-F238E27FC236}">
                <a16:creationId xmlns=""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ru-RU" dirty="0"/>
          </a:p>
        </p:txBody>
      </p:sp>
      <p:sp>
        <p:nvSpPr>
          <p:cNvPr id="16" name="Freeform: Shape 15">
            <a:extLst>
              <a:ext uri="{FF2B5EF4-FFF2-40B4-BE49-F238E27FC236}">
                <a16:creationId xmlns=""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cstate="email">
              <a:extLst>
                <a:ext uri="{28A0092B-C50C-407E-A947-70E740481C1C}">
                  <a14:useLocalDpi xmlns:a14="http://schemas.microsoft.com/office/drawing/2010/main"/>
                </a:ext>
              </a:extLst>
            </a:blip>
            <a:srcRect/>
            <a:stretch>
              <a:fillRect t="23847" r="3068"/>
            </a:stretch>
          </a:blipFill>
          <a:ln w="12713" cap="flat">
            <a:noFill/>
            <a:prstDash val="solid"/>
            <a:miter/>
          </a:ln>
        </p:spPr>
        <p:txBody>
          <a:bodyPr rtlCol="0" anchor="ctr"/>
          <a:lstStyle/>
          <a:p>
            <a:r>
              <a:rPr lang="en-US" dirty="0"/>
              <a:t> </a:t>
            </a:r>
            <a:endParaRPr lang="ru-RU" dirty="0"/>
          </a:p>
        </p:txBody>
      </p:sp>
      <p:sp>
        <p:nvSpPr>
          <p:cNvPr id="19" name="Freeform: Shape 18">
            <a:extLst>
              <a:ext uri="{FF2B5EF4-FFF2-40B4-BE49-F238E27FC236}">
                <a16:creationId xmlns=""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ru-RU" dirty="0"/>
          </a:p>
        </p:txBody>
      </p:sp>
      <p:sp>
        <p:nvSpPr>
          <p:cNvPr id="18" name="Freeform: Shape 17">
            <a:extLst>
              <a:ext uri="{FF2B5EF4-FFF2-40B4-BE49-F238E27FC236}">
                <a16:creationId xmlns=""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cstate="email">
              <a:extLst>
                <a:ext uri="{28A0092B-C50C-407E-A947-70E740481C1C}">
                  <a14:useLocalDpi xmlns:a14="http://schemas.microsoft.com/office/drawing/2010/main"/>
                </a:ext>
              </a:extLst>
            </a:blip>
            <a:srcRect/>
            <a:stretch>
              <a:fillRect l="10185" b="6375"/>
            </a:stretch>
          </a:blipFill>
          <a:ln w="12713" cap="flat">
            <a:noFill/>
            <a:prstDash val="solid"/>
            <a:miter/>
          </a:ln>
        </p:spPr>
        <p:txBody>
          <a:bodyPr rtlCol="0" anchor="ctr"/>
          <a:lstStyle/>
          <a:p>
            <a:endParaRPr lang="ru-RU"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ru-RU" dirty="0"/>
              <a:t>MM.DD.20XX</a:t>
            </a:r>
          </a:p>
        </p:txBody>
      </p:sp>
      <p:sp>
        <p:nvSpPr>
          <p:cNvPr id="5" name="Footer Placeholder 4">
            <a:extLst>
              <a:ext uri="{FF2B5EF4-FFF2-40B4-BE49-F238E27FC236}">
                <a16:creationId xmlns=""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dirty="0"/>
              <a:t>ADD A FOOTER</a:t>
            </a:r>
            <a:endParaRPr lang="ru-RU" dirty="0"/>
          </a:p>
        </p:txBody>
      </p:sp>
      <p:sp>
        <p:nvSpPr>
          <p:cNvPr id="6" name="Slide Number Placeholder 5">
            <a:extLst>
              <a:ext uri="{FF2B5EF4-FFF2-40B4-BE49-F238E27FC236}">
                <a16:creationId xmlns=""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ru-RU" smtClean="0"/>
              <a:pPr/>
              <a:t>‹#›</a:t>
            </a:fld>
            <a:endParaRPr lang="ru-RU"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jpeg"/><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22.tm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7671E014-38A6-4604-84E2-0E92500FBC52}"/>
              </a:ext>
            </a:extLst>
          </p:cNvPr>
          <p:cNvSpPr>
            <a:spLocks noGrp="1"/>
          </p:cNvSpPr>
          <p:nvPr>
            <p:ph type="body" sz="quarter" idx="16"/>
          </p:nvPr>
        </p:nvSpPr>
        <p:spPr/>
        <p:txBody>
          <a:bodyPr>
            <a:normAutofit lnSpcReduction="10000"/>
          </a:bodyPr>
          <a:lstStyle/>
          <a:p>
            <a:r>
              <a:rPr lang="en-US" dirty="0"/>
              <a:t>May</a:t>
            </a:r>
          </a:p>
          <a:p>
            <a:r>
              <a:rPr lang="en-US" dirty="0"/>
              <a:t>2019</a:t>
            </a:r>
            <a:endParaRPr lang="ru-RU" dirty="0"/>
          </a:p>
        </p:txBody>
      </p:sp>
      <p:sp>
        <p:nvSpPr>
          <p:cNvPr id="2" name="Title 1">
            <a:extLst>
              <a:ext uri="{FF2B5EF4-FFF2-40B4-BE49-F238E27FC236}">
                <a16:creationId xmlns="" xmlns:a16="http://schemas.microsoft.com/office/drawing/2014/main" id="{2FF535A0-9A52-40AD-972C-D0F96C905295}"/>
              </a:ext>
            </a:extLst>
          </p:cNvPr>
          <p:cNvSpPr>
            <a:spLocks noGrp="1"/>
          </p:cNvSpPr>
          <p:nvPr>
            <p:ph type="ctrTitle"/>
          </p:nvPr>
        </p:nvSpPr>
        <p:spPr/>
        <p:txBody>
          <a:bodyPr/>
          <a:lstStyle/>
          <a:p>
            <a:r>
              <a:rPr lang="en-US" dirty="0"/>
              <a:t>KS1 SATs</a:t>
            </a:r>
            <a:endParaRPr lang="ru-RU" dirty="0"/>
          </a:p>
        </p:txBody>
      </p:sp>
      <p:sp>
        <p:nvSpPr>
          <p:cNvPr id="3" name="Subtitle 2">
            <a:extLst>
              <a:ext uri="{FF2B5EF4-FFF2-40B4-BE49-F238E27FC236}">
                <a16:creationId xmlns="" xmlns:a16="http://schemas.microsoft.com/office/drawing/2014/main" id="{5A81143F-FBEE-4565-886D-08852310C84F}"/>
              </a:ext>
            </a:extLst>
          </p:cNvPr>
          <p:cNvSpPr>
            <a:spLocks noGrp="1"/>
          </p:cNvSpPr>
          <p:nvPr>
            <p:ph type="subTitle" idx="1"/>
          </p:nvPr>
        </p:nvSpPr>
        <p:spPr>
          <a:xfrm rot="720000">
            <a:off x="7957536" y="5137257"/>
            <a:ext cx="4311920" cy="858767"/>
          </a:xfrm>
        </p:spPr>
        <p:txBody>
          <a:bodyPr>
            <a:normAutofit/>
          </a:bodyPr>
          <a:lstStyle/>
          <a:p>
            <a:r>
              <a:rPr lang="en-US" sz="2400" dirty="0">
                <a:latin typeface="+mj-lt"/>
              </a:rPr>
              <a:t>A parents guide for schools</a:t>
            </a:r>
            <a:endParaRPr lang="ru-RU" sz="2400" dirty="0">
              <a:latin typeface="+mj-lt"/>
            </a:endParaRPr>
          </a:p>
        </p:txBody>
      </p:sp>
      <p:sp>
        <p:nvSpPr>
          <p:cNvPr id="6" name="TextBox 5">
            <a:extLst>
              <a:ext uri="{FF2B5EF4-FFF2-40B4-BE49-F238E27FC236}">
                <a16:creationId xmlns="" xmlns:a16="http://schemas.microsoft.com/office/drawing/2014/main" id="{CF16889E-B4C0-4CA0-90CF-65D0930D17A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 xmlns:a16="http://schemas.microsoft.com/office/drawing/2014/main" id="{5B196F93-9727-42E9-9033-39F44E0C77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2" name="Rectangle 11">
            <a:extLst>
              <a:ext uri="{FF2B5EF4-FFF2-40B4-BE49-F238E27FC236}">
                <a16:creationId xmlns="" xmlns:a16="http://schemas.microsoft.com/office/drawing/2014/main" id="{F1CFA57E-FEFA-4CD4-BD47-9561D78AD7B3}"/>
              </a:ext>
            </a:extLst>
          </p:cNvPr>
          <p:cNvSpPr/>
          <p:nvPr/>
        </p:nvSpPr>
        <p:spPr>
          <a:xfrm rot="20934032">
            <a:off x="195411" y="1679058"/>
            <a:ext cx="4475905" cy="630942"/>
          </a:xfrm>
          <a:prstGeom prst="rect">
            <a:avLst/>
          </a:prstGeom>
        </p:spPr>
        <p:txBody>
          <a:bodyPr wrap="none">
            <a:spAutoFit/>
          </a:bodyPr>
          <a:lstStyle/>
          <a:p>
            <a:r>
              <a:rPr lang="en-US" sz="3500" dirty="0">
                <a:solidFill>
                  <a:schemeClr val="bg1"/>
                </a:solidFill>
                <a:latin typeface="Arial" panose="020B0604020202020204" pitchFamily="34" charset="0"/>
                <a:cs typeface="Arial" panose="020B0604020202020204" pitchFamily="34" charset="0"/>
              </a:rPr>
              <a:t>Things we will cover:-</a:t>
            </a:r>
            <a:endParaRPr lang="ru-RU" sz="3500" dirty="0">
              <a:solidFill>
                <a:schemeClr val="bg1"/>
              </a:solidFill>
              <a:latin typeface="Arial" panose="020B0604020202020204" pitchFamily="34" charset="0"/>
              <a:cs typeface="Arial" panose="020B0604020202020204" pitchFamily="34" charset="0"/>
            </a:endParaRPr>
          </a:p>
        </p:txBody>
      </p:sp>
      <p:sp>
        <p:nvSpPr>
          <p:cNvPr id="13" name="Text Placeholder 5">
            <a:extLst>
              <a:ext uri="{FF2B5EF4-FFF2-40B4-BE49-F238E27FC236}">
                <a16:creationId xmlns="" xmlns:a16="http://schemas.microsoft.com/office/drawing/2014/main" id="{7AA12B83-F5BC-4F86-AD3B-B1F7E4903C19}"/>
              </a:ext>
            </a:extLst>
          </p:cNvPr>
          <p:cNvSpPr txBox="1">
            <a:spLocks/>
          </p:cNvSpPr>
          <p:nvPr/>
        </p:nvSpPr>
        <p:spPr>
          <a:xfrm rot="20996082">
            <a:off x="368231" y="2376444"/>
            <a:ext cx="6305178" cy="38971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b="1" dirty="0">
                <a:latin typeface="Arial" panose="020B0604020202020204" pitchFamily="34" charset="0"/>
                <a:cs typeface="Arial" panose="020B0604020202020204" pitchFamily="34" charset="0"/>
              </a:rPr>
              <a:t>What are SATs in Key Stage 1?</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What do the SATs tests look like?</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How do teachers assess/results?</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Age related expectations</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What can you do to help?</a:t>
            </a:r>
          </a:p>
          <a:p>
            <a:endParaRPr lang="en-US" dirty="0"/>
          </a:p>
          <a:p>
            <a:endParaRPr lang="ru-RU" dirty="0"/>
          </a:p>
        </p:txBody>
      </p:sp>
      <p:pic>
        <p:nvPicPr>
          <p:cNvPr id="5" name="Picture 4">
            <a:extLst>
              <a:ext uri="{FF2B5EF4-FFF2-40B4-BE49-F238E27FC236}">
                <a16:creationId xmlns="" xmlns:a16="http://schemas.microsoft.com/office/drawing/2014/main" id="{E1D285AA-662F-4515-B0FF-284D0260A58D}"/>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500"/>
                                        <p:tgtEl>
                                          <p:spTgt spid="1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fade">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fade">
                                      <p:cBhvr>
                                        <p:cTn id="31"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79195BEB-A072-45D8-848D-E8CA744F9022}"/>
              </a:ext>
            </a:extLst>
          </p:cNvPr>
          <p:cNvSpPr>
            <a:spLocks noGrp="1"/>
          </p:cNvSpPr>
          <p:nvPr>
            <p:ph type="title"/>
          </p:nvPr>
        </p:nvSpPr>
        <p:spPr>
          <a:xfrm rot="-360000">
            <a:off x="97169" y="1213762"/>
            <a:ext cx="5126743" cy="734415"/>
          </a:xfrm>
        </p:spPr>
        <p:txBody>
          <a:bodyPr>
            <a:normAutofit fontScale="90000"/>
          </a:bodyPr>
          <a:lstStyle/>
          <a:p>
            <a:r>
              <a:rPr lang="en-US" dirty="0"/>
              <a:t>Teacher Assessment/results</a:t>
            </a:r>
            <a:endParaRPr lang="ru-RU" dirty="0"/>
          </a:p>
        </p:txBody>
      </p:sp>
      <p:sp>
        <p:nvSpPr>
          <p:cNvPr id="4" name="Slide Number Placeholder 3">
            <a:extLst>
              <a:ext uri="{FF2B5EF4-FFF2-40B4-BE49-F238E27FC236}">
                <a16:creationId xmlns=""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ru-RU" smtClean="0"/>
              <a:pPr/>
              <a:t>10</a:t>
            </a:fld>
            <a:endParaRPr lang="ru-RU" dirty="0"/>
          </a:p>
        </p:txBody>
      </p:sp>
      <p:pic>
        <p:nvPicPr>
          <p:cNvPr id="16" name="Picture Placeholder 15" descr="A picture containing person, indoor, child, girl&#10;&#10;Description automatically generated">
            <a:extLst>
              <a:ext uri="{FF2B5EF4-FFF2-40B4-BE49-F238E27FC236}">
                <a16:creationId xmlns="" xmlns:a16="http://schemas.microsoft.com/office/drawing/2014/main" id="{1BCA1B9E-C861-4A50-B722-515F68C95BE4}"/>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rot="720000">
            <a:off x="6744270" y="481196"/>
            <a:ext cx="4123151" cy="4854510"/>
          </a:xfrm>
        </p:spPr>
      </p:pic>
      <p:sp>
        <p:nvSpPr>
          <p:cNvPr id="17" name="TextBox 16">
            <a:extLst>
              <a:ext uri="{FF2B5EF4-FFF2-40B4-BE49-F238E27FC236}">
                <a16:creationId xmlns="" xmlns:a16="http://schemas.microsoft.com/office/drawing/2014/main" id="{0D03E853-B583-4B12-9226-019019F9658B}"/>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9" name="Picture 18">
            <a:extLst>
              <a:ext uri="{FF2B5EF4-FFF2-40B4-BE49-F238E27FC236}">
                <a16:creationId xmlns="" xmlns:a16="http://schemas.microsoft.com/office/drawing/2014/main" id="{82170316-D789-4CBC-8D19-574C12D24F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7" name="Rectangle 6">
            <a:extLst>
              <a:ext uri="{FF2B5EF4-FFF2-40B4-BE49-F238E27FC236}">
                <a16:creationId xmlns="" xmlns:a16="http://schemas.microsoft.com/office/drawing/2014/main" id="{74A76F8D-C444-44DE-BE66-57D4F4CE5184}"/>
              </a:ext>
            </a:extLst>
          </p:cNvPr>
          <p:cNvSpPr/>
          <p:nvPr/>
        </p:nvSpPr>
        <p:spPr>
          <a:xfrm>
            <a:off x="72827" y="2117681"/>
            <a:ext cx="6187858" cy="4524315"/>
          </a:xfrm>
          <a:prstGeom prst="rect">
            <a:avLst/>
          </a:prstGeom>
        </p:spPr>
        <p:txBody>
          <a:bodyPr wrap="square">
            <a:spAutoFit/>
          </a:bodyPr>
          <a:lstStyle/>
          <a:p>
            <a:r>
              <a:rPr lang="en-US" sz="2400" dirty="0">
                <a:solidFill>
                  <a:schemeClr val="accent1"/>
                </a:solidFill>
                <a:latin typeface="Arial" panose="020B0604020202020204" pitchFamily="34" charset="0"/>
                <a:cs typeface="Arial" panose="020B0604020202020204" pitchFamily="34" charset="0"/>
              </a:rPr>
              <a:t>KS1 SATs tests are one part of evidence towards the whole teacher assessment.</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They are marked in school, and an overall grading based on the whole year’s work </a:t>
            </a:r>
          </a:p>
          <a:p>
            <a:r>
              <a:rPr lang="en-US" sz="2400" dirty="0">
                <a:solidFill>
                  <a:schemeClr val="accent1"/>
                </a:solidFill>
                <a:latin typeface="Arial" panose="020B0604020202020204" pitchFamily="34" charset="0"/>
                <a:cs typeface="Arial" panose="020B0604020202020204" pitchFamily="34" charset="0"/>
              </a:rPr>
              <a:t>will be made.</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The results of the SATs tests are </a:t>
            </a:r>
          </a:p>
          <a:p>
            <a:r>
              <a:rPr lang="en-US" sz="2400" dirty="0">
                <a:solidFill>
                  <a:schemeClr val="accent1"/>
                </a:solidFill>
                <a:latin typeface="Arial" panose="020B0604020202020204" pitchFamily="34" charset="0"/>
                <a:cs typeface="Arial" panose="020B0604020202020204" pitchFamily="34" charset="0"/>
              </a:rPr>
              <a:t>reported to the Local Authority.</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Moderation often takes place to ensure consistency across schools.</a:t>
            </a:r>
          </a:p>
        </p:txBody>
      </p:sp>
      <p:pic>
        <p:nvPicPr>
          <p:cNvPr id="9" name="Picture 8">
            <a:extLst>
              <a:ext uri="{FF2B5EF4-FFF2-40B4-BE49-F238E27FC236}">
                <a16:creationId xmlns="" xmlns:a16="http://schemas.microsoft.com/office/drawing/2014/main" id="{6E07A310-B588-44AC-8AF8-B9A2E643A55E}"/>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50692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Age Related Expectations</a:t>
            </a:r>
            <a:endParaRPr lang="ru-RU" dirty="0"/>
          </a:p>
        </p:txBody>
      </p:sp>
      <p:sp>
        <p:nvSpPr>
          <p:cNvPr id="3" name="Slide Number Placeholder 2">
            <a:extLst>
              <a:ext uri="{FF2B5EF4-FFF2-40B4-BE49-F238E27FC236}">
                <a16:creationId xmlns=""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11</a:t>
            </a:fld>
            <a:endParaRPr lang="ru-RU" dirty="0"/>
          </a:p>
        </p:txBody>
      </p:sp>
      <p:sp>
        <p:nvSpPr>
          <p:cNvPr id="2" name="Rectangle 1">
            <a:extLst>
              <a:ext uri="{FF2B5EF4-FFF2-40B4-BE49-F238E27FC236}">
                <a16:creationId xmlns="" xmlns:a16="http://schemas.microsoft.com/office/drawing/2014/main" id="{13C3FFCF-788D-4659-B497-A82678D9E158}"/>
              </a:ext>
            </a:extLst>
          </p:cNvPr>
          <p:cNvSpPr/>
          <p:nvPr/>
        </p:nvSpPr>
        <p:spPr>
          <a:xfrm>
            <a:off x="80920" y="2200489"/>
            <a:ext cx="12518379" cy="3046988"/>
          </a:xfrm>
          <a:prstGeom prst="rect">
            <a:avLst/>
          </a:prstGeom>
        </p:spPr>
        <p:txBody>
          <a:bodyPr wrap="square">
            <a:spAutoFit/>
          </a:bodyPr>
          <a:lstStyle/>
          <a:p>
            <a:r>
              <a:rPr lang="en-US" sz="2400" u="sng" dirty="0">
                <a:solidFill>
                  <a:srgbClr val="C00000"/>
                </a:solidFill>
                <a:latin typeface="Arial" panose="020B0604020202020204" pitchFamily="34" charset="0"/>
                <a:cs typeface="Arial" panose="020B0604020202020204" pitchFamily="34" charset="0"/>
              </a:rPr>
              <a:t>Working below the expected standard </a:t>
            </a:r>
            <a:r>
              <a:rPr lang="en-US" sz="2400" dirty="0">
                <a:solidFill>
                  <a:srgbClr val="000000"/>
                </a:solidFill>
                <a:latin typeface="Arial" panose="020B0604020202020204" pitchFamily="34" charset="0"/>
                <a:cs typeface="Arial" panose="020B0604020202020204" pitchFamily="34" charset="0"/>
              </a:rPr>
              <a:t>(not working within the Year 2 Curriculum).</a:t>
            </a:r>
          </a:p>
          <a:p>
            <a:endParaRPr lang="en-US" sz="2400" dirty="0">
              <a:solidFill>
                <a:srgbClr val="000000"/>
              </a:solidFill>
              <a:latin typeface="Arial" panose="020B0604020202020204" pitchFamily="34" charset="0"/>
              <a:cs typeface="Arial" panose="020B0604020202020204" pitchFamily="34" charset="0"/>
            </a:endParaRPr>
          </a:p>
          <a:p>
            <a:r>
              <a:rPr lang="en-US" sz="2400" u="sng" dirty="0">
                <a:solidFill>
                  <a:schemeClr val="accent6"/>
                </a:solidFill>
                <a:latin typeface="Arial" panose="020B0604020202020204" pitchFamily="34" charset="0"/>
                <a:cs typeface="Arial" panose="020B0604020202020204" pitchFamily="34" charset="0"/>
              </a:rPr>
              <a:t>Working towards the expected standard </a:t>
            </a:r>
            <a:r>
              <a:rPr lang="en-US" sz="2400" dirty="0">
                <a:solidFill>
                  <a:srgbClr val="000000"/>
                </a:solidFill>
                <a:latin typeface="Arial" panose="020B0604020202020204" pitchFamily="34" charset="0"/>
                <a:cs typeface="Arial" panose="020B0604020202020204" pitchFamily="34" charset="0"/>
              </a:rPr>
              <a:t>(some of the learning is within the Year 2 Curriculum).</a:t>
            </a:r>
          </a:p>
          <a:p>
            <a:endParaRPr lang="en-US" sz="2400" dirty="0">
              <a:solidFill>
                <a:srgbClr val="00B0F0"/>
              </a:solidFill>
              <a:latin typeface="Arial" panose="020B0604020202020204" pitchFamily="34" charset="0"/>
              <a:cs typeface="Arial" panose="020B0604020202020204" pitchFamily="34" charset="0"/>
            </a:endParaRPr>
          </a:p>
          <a:p>
            <a:r>
              <a:rPr lang="en-US" sz="2400" u="sng" dirty="0">
                <a:solidFill>
                  <a:srgbClr val="7030A0"/>
                </a:solidFill>
                <a:latin typeface="Arial" panose="020B0604020202020204" pitchFamily="34" charset="0"/>
                <a:cs typeface="Arial" panose="020B0604020202020204" pitchFamily="34" charset="0"/>
              </a:rPr>
              <a:t>Working at the expected standard </a:t>
            </a:r>
            <a:r>
              <a:rPr lang="en-US" sz="2400" dirty="0">
                <a:solidFill>
                  <a:srgbClr val="000000"/>
                </a:solidFill>
                <a:latin typeface="Arial" panose="020B0604020202020204" pitchFamily="34" charset="0"/>
                <a:cs typeface="Arial" panose="020B0604020202020204" pitchFamily="34" charset="0"/>
              </a:rPr>
              <a:t>(All learning is within the Year 2 Curriculum).</a:t>
            </a:r>
          </a:p>
          <a:p>
            <a:endParaRPr lang="en-US" sz="2400" dirty="0">
              <a:solidFill>
                <a:srgbClr val="000000"/>
              </a:solidFill>
              <a:latin typeface="Arial" panose="020B0604020202020204" pitchFamily="34" charset="0"/>
              <a:cs typeface="Arial" panose="020B0604020202020204" pitchFamily="34" charset="0"/>
            </a:endParaRPr>
          </a:p>
          <a:p>
            <a:r>
              <a:rPr lang="en-US" sz="2400" u="sng" dirty="0">
                <a:solidFill>
                  <a:srgbClr val="AF3790"/>
                </a:solidFill>
                <a:latin typeface="Arial" panose="020B0604020202020204" pitchFamily="34" charset="0"/>
                <a:cs typeface="Arial" panose="020B0604020202020204" pitchFamily="34" charset="0"/>
              </a:rPr>
              <a:t>Working at greater depth </a:t>
            </a:r>
            <a:r>
              <a:rPr lang="en-US" sz="2400" dirty="0">
                <a:solidFill>
                  <a:srgbClr val="000000"/>
                </a:solidFill>
                <a:latin typeface="Arial" panose="020B0604020202020204" pitchFamily="34" charset="0"/>
                <a:cs typeface="Arial" panose="020B0604020202020204" pitchFamily="34" charset="0"/>
              </a:rPr>
              <a:t>(very secure in Year 2 Curriculum, with elements of Year 3).</a:t>
            </a:r>
          </a:p>
        </p:txBody>
      </p:sp>
      <p:sp>
        <p:nvSpPr>
          <p:cNvPr id="9" name="TextBox 8">
            <a:extLst>
              <a:ext uri="{FF2B5EF4-FFF2-40B4-BE49-F238E27FC236}">
                <a16:creationId xmlns="" xmlns:a16="http://schemas.microsoft.com/office/drawing/2014/main" id="{BC3889F1-E2BE-46DE-A047-86B6F8600B8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1" name="Picture 10">
            <a:extLst>
              <a:ext uri="{FF2B5EF4-FFF2-40B4-BE49-F238E27FC236}">
                <a16:creationId xmlns="" xmlns:a16="http://schemas.microsoft.com/office/drawing/2014/main" id="{FAC5F638-47E5-49D2-A065-D9151EEF21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 xmlns:a16="http://schemas.microsoft.com/office/drawing/2014/main" id="{D4D5FA06-0210-4300-9C13-1CD0D5AC811E}"/>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2720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2D9D162-C3F3-4DA6-ACF1-E33B89535E11}"/>
              </a:ext>
            </a:extLst>
          </p:cNvPr>
          <p:cNvSpPr>
            <a:spLocks noGrp="1"/>
          </p:cNvSpPr>
          <p:nvPr>
            <p:ph type="title"/>
          </p:nvPr>
        </p:nvSpPr>
        <p:spPr>
          <a:xfrm rot="-360000">
            <a:off x="42414" y="807865"/>
            <a:ext cx="4769947" cy="1061509"/>
          </a:xfrm>
        </p:spPr>
        <p:txBody>
          <a:bodyPr>
            <a:normAutofit fontScale="90000"/>
          </a:bodyPr>
          <a:lstStyle/>
          <a:p>
            <a:r>
              <a:rPr lang="en-US" dirty="0"/>
              <a:t>How can you help your child prepare?</a:t>
            </a:r>
            <a:endParaRPr lang="ru-RU" dirty="0"/>
          </a:p>
        </p:txBody>
      </p:sp>
      <p:sp>
        <p:nvSpPr>
          <p:cNvPr id="3" name="Slide Number Placeholder 2">
            <a:extLst>
              <a:ext uri="{FF2B5EF4-FFF2-40B4-BE49-F238E27FC236}">
                <a16:creationId xmlns=""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12</a:t>
            </a:fld>
            <a:endParaRPr lang="ru-RU" dirty="0"/>
          </a:p>
        </p:txBody>
      </p:sp>
      <p:sp>
        <p:nvSpPr>
          <p:cNvPr id="2" name="Rectangle 1">
            <a:extLst>
              <a:ext uri="{FF2B5EF4-FFF2-40B4-BE49-F238E27FC236}">
                <a16:creationId xmlns="" xmlns:a16="http://schemas.microsoft.com/office/drawing/2014/main" id="{13C3FFCF-788D-4659-B497-A82678D9E158}"/>
              </a:ext>
            </a:extLst>
          </p:cNvPr>
          <p:cNvSpPr/>
          <p:nvPr/>
        </p:nvSpPr>
        <p:spPr>
          <a:xfrm>
            <a:off x="0" y="2378975"/>
            <a:ext cx="11991975" cy="4062651"/>
          </a:xfrm>
          <a:prstGeom prst="rect">
            <a:avLst/>
          </a:prstGeom>
        </p:spPr>
        <p:txBody>
          <a:bodyPr wrap="square">
            <a:spAutoFit/>
          </a:bodyPr>
          <a:lstStyle/>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reading</a:t>
            </a:r>
            <a:r>
              <a:rPr lang="en-US" sz="2000" dirty="0">
                <a:latin typeface="Arial" panose="020B0604020202020204" pitchFamily="34" charset="0"/>
                <a:cs typeface="Arial" panose="020B0604020202020204" pitchFamily="34" charset="0"/>
              </a:rPr>
              <a:t>, listen to them read and focus on bringing out a ‘love of reading’.  Also reading stories to your child allows them to develop language, listening skills and comprehension.   Encourage making predictions of what might happen next.</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writing</a:t>
            </a:r>
            <a:r>
              <a:rPr lang="en-US" sz="2000" dirty="0">
                <a:latin typeface="Arial" panose="020B0604020202020204" pitchFamily="34" charset="0"/>
                <a:cs typeface="Arial" panose="020B0604020202020204" pitchFamily="34" charset="0"/>
              </a:rPr>
              <a:t>, support with weekly spellings.  Write together to make shopping lists and letter writing.</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a:t>
            </a:r>
            <a:r>
              <a:rPr lang="en-US" sz="2000" u="sng" dirty="0" err="1">
                <a:latin typeface="Arial" panose="020B0604020202020204" pitchFamily="34" charset="0"/>
                <a:cs typeface="Arial" panose="020B0604020202020204" pitchFamily="34" charset="0"/>
              </a:rPr>
              <a:t>maths</a:t>
            </a:r>
            <a:r>
              <a:rPr lang="en-US" sz="2000" dirty="0">
                <a:latin typeface="Arial" panose="020B0604020202020204" pitchFamily="34" charset="0"/>
                <a:cs typeface="Arial" panose="020B0604020202020204" pitchFamily="34" charset="0"/>
              </a:rPr>
              <a:t>, play times table games.  Encourage them to help with cooking, weighing and measuring ingredients.  Work out what time it is together.  Provide opportunities for your child to pay for things in a shop, to work out how much things cost and how much change will be needed.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 xmlns:a16="http://schemas.microsoft.com/office/drawing/2014/main" id="{3404825C-C575-4052-9334-EAF5492F5FDE}"/>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7" name="Picture 6">
            <a:extLst>
              <a:ext uri="{FF2B5EF4-FFF2-40B4-BE49-F238E27FC236}">
                <a16:creationId xmlns="" xmlns:a16="http://schemas.microsoft.com/office/drawing/2014/main" id="{EB55FDD3-B449-4506-942F-7222BEE4A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 xmlns:a16="http://schemas.microsoft.com/office/drawing/2014/main" id="{73D50364-1B97-4C03-B114-A4E7BA78D644}"/>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36286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4" name="Text Placeholder 3">
            <a:extLst>
              <a:ext uri="{FF2B5EF4-FFF2-40B4-BE49-F238E27FC236}">
                <a16:creationId xmlns="" xmlns:a16="http://schemas.microsoft.com/office/drawing/2014/main" id="{F155FC3B-DD33-4B9A-A5EB-A2301786CE4E}"/>
              </a:ext>
            </a:extLst>
          </p:cNvPr>
          <p:cNvSpPr>
            <a:spLocks noGrp="1"/>
          </p:cNvSpPr>
          <p:nvPr>
            <p:ph type="body" sz="quarter" idx="14"/>
          </p:nvPr>
        </p:nvSpPr>
        <p:spPr/>
        <p:txBody>
          <a:bodyPr/>
          <a:lstStyle/>
          <a:p>
            <a:r>
              <a:rPr lang="en-US" dirty="0"/>
              <a:t>Your time is appreciated.</a:t>
            </a:r>
            <a:endParaRPr lang="ru-RU" dirty="0"/>
          </a:p>
        </p:txBody>
      </p:sp>
      <p:sp>
        <p:nvSpPr>
          <p:cNvPr id="3" name="Rectangle 2">
            <a:extLst>
              <a:ext uri="{FF2B5EF4-FFF2-40B4-BE49-F238E27FC236}">
                <a16:creationId xmlns="" xmlns:a16="http://schemas.microsoft.com/office/drawing/2014/main" id="{92C51D28-6743-4B6F-9A6F-F9A4A5AD0CBD}"/>
              </a:ext>
            </a:extLst>
          </p:cNvPr>
          <p:cNvSpPr/>
          <p:nvPr/>
        </p:nvSpPr>
        <p:spPr>
          <a:xfrm>
            <a:off x="7382778" y="5667225"/>
            <a:ext cx="464640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Any Questions?</a:t>
            </a:r>
          </a:p>
        </p:txBody>
      </p:sp>
      <p:sp>
        <p:nvSpPr>
          <p:cNvPr id="6" name="TextBox 5">
            <a:extLst>
              <a:ext uri="{FF2B5EF4-FFF2-40B4-BE49-F238E27FC236}">
                <a16:creationId xmlns="" xmlns:a16="http://schemas.microsoft.com/office/drawing/2014/main" id="{E039AD62-61AA-4DDA-80AA-D0BC66638988}"/>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9" name="Picture 8">
            <a:extLst>
              <a:ext uri="{FF2B5EF4-FFF2-40B4-BE49-F238E27FC236}">
                <a16:creationId xmlns="" xmlns:a16="http://schemas.microsoft.com/office/drawing/2014/main" id="{1EF18794-9DC9-40FF-BE3C-010E0BB69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Placeholder 23" descr="A picture containing sky, outdoor, person, woman&#10;&#10;Description automatically generated">
            <a:extLst>
              <a:ext uri="{FF2B5EF4-FFF2-40B4-BE49-F238E27FC236}">
                <a16:creationId xmlns="" xmlns:a16="http://schemas.microsoft.com/office/drawing/2014/main" id="{059F6EE1-29E8-46FC-ACF6-66AD8380D4B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12784" y="1566064"/>
            <a:ext cx="4948037" cy="4220558"/>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p:spPr>
      </p:pic>
      <p:pic>
        <p:nvPicPr>
          <p:cNvPr id="10" name="Picture 9">
            <a:extLst>
              <a:ext uri="{FF2B5EF4-FFF2-40B4-BE49-F238E27FC236}">
                <a16:creationId xmlns="" xmlns:a16="http://schemas.microsoft.com/office/drawing/2014/main" id="{87C25E80-655C-4834-B974-A6F430696E23}"/>
              </a:ext>
            </a:extLst>
          </p:cNvPr>
          <p:cNvPicPr>
            <a:picLocks noChangeAspect="1"/>
          </p:cNvPicPr>
          <p:nvPr/>
        </p:nvPicPr>
        <p:blipFill>
          <a:blip r:embed="rId4"/>
          <a:stretch>
            <a:fillRect/>
          </a:stretch>
        </p:blipFill>
        <p:spPr>
          <a:xfrm>
            <a:off x="9610480" y="6585523"/>
            <a:ext cx="2688569" cy="298730"/>
          </a:xfrm>
          <a:prstGeom prst="rect">
            <a:avLst/>
          </a:prstGeom>
        </p:spPr>
      </p:pic>
      <p:pic>
        <p:nvPicPr>
          <p:cNvPr id="5" name="Picture 4"/>
          <p:cNvPicPr>
            <a:picLocks noChangeAspect="1"/>
          </p:cNvPicPr>
          <p:nvPr/>
        </p:nvPicPr>
        <p:blipFill>
          <a:blip r:embed="rId5"/>
          <a:stretch>
            <a:fillRect/>
          </a:stretch>
        </p:blipFill>
        <p:spPr>
          <a:xfrm>
            <a:off x="176542" y="1478453"/>
            <a:ext cx="6634372" cy="4308169"/>
          </a:xfrm>
          <a:prstGeom prst="rect">
            <a:avLst/>
          </a:prstGeom>
        </p:spPr>
      </p:pic>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What are </a:t>
            </a:r>
            <a:r>
              <a:rPr lang="en-US" dirty="0" err="1"/>
              <a:t>Sats</a:t>
            </a:r>
            <a:r>
              <a:rPr lang="en-US" dirty="0"/>
              <a:t>?</a:t>
            </a:r>
            <a:endParaRPr lang="ru-RU" dirty="0"/>
          </a:p>
        </p:txBody>
      </p:sp>
      <p:sp>
        <p:nvSpPr>
          <p:cNvPr id="3" name="Slide Number Placeholder 2">
            <a:extLst>
              <a:ext uri="{FF2B5EF4-FFF2-40B4-BE49-F238E27FC236}">
                <a16:creationId xmlns=""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2</a:t>
            </a:fld>
            <a:endParaRPr lang="ru-RU" dirty="0"/>
          </a:p>
        </p:txBody>
      </p:sp>
      <p:pic>
        <p:nvPicPr>
          <p:cNvPr id="1026" name="Picture 2" descr="Image result for SATS TESt">
            <a:extLst>
              <a:ext uri="{FF2B5EF4-FFF2-40B4-BE49-F238E27FC236}">
                <a16:creationId xmlns="" xmlns:a16="http://schemas.microsoft.com/office/drawing/2014/main" id="{AE22F057-D2F0-4E53-9371-5F9B43909BD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85625" y1="33194" x2="74922" y2="23194"/>
                        <a14:foregroundMark x1="74922" y1="23194" x2="27266" y2="20139"/>
                        <a14:foregroundMark x1="27266" y1="20139" x2="15078" y2="27917"/>
                        <a14:foregroundMark x1="34375" y1="16528" x2="64375" y2="17361"/>
                        <a14:foregroundMark x1="14219" y1="25417" x2="19453" y2="24583"/>
                        <a14:foregroundMark x1="79922" y1="79167" x2="63672" y2="70278"/>
                        <a14:foregroundMark x1="74219" y1="20972" x2="73516" y2="20972"/>
                        <a14:foregroundMark x1="33906" y1="16528" x2="31172" y2="16528"/>
                      </a14:backgroundRemoval>
                    </a14:imgEffect>
                  </a14:imgLayer>
                </a14:imgProps>
              </a:ext>
              <a:ext uri="{28A0092B-C50C-407E-A947-70E740481C1C}">
                <a14:useLocalDpi xmlns:a14="http://schemas.microsoft.com/office/drawing/2010/main"/>
              </a:ext>
            </a:extLst>
          </a:blip>
          <a:srcRect/>
          <a:stretch>
            <a:fillRect/>
          </a:stretch>
        </p:blipFill>
        <p:spPr bwMode="auto">
          <a:xfrm>
            <a:off x="-878756" y="2339273"/>
            <a:ext cx="6201554" cy="34883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C71BF048-45F7-465C-B4EB-8BA139509373}"/>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 xmlns:a16="http://schemas.microsoft.com/office/drawing/2014/main" id="{BC1135DA-C52A-4268-A5C2-19D5D33A5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Rectangle 1">
            <a:extLst>
              <a:ext uri="{FF2B5EF4-FFF2-40B4-BE49-F238E27FC236}">
                <a16:creationId xmlns="" xmlns:a16="http://schemas.microsoft.com/office/drawing/2014/main" id="{EDC7EF47-7017-4E4A-A7C9-52DBBED3BF3B}"/>
              </a:ext>
            </a:extLst>
          </p:cNvPr>
          <p:cNvSpPr/>
          <p:nvPr/>
        </p:nvSpPr>
        <p:spPr>
          <a:xfrm>
            <a:off x="4868708" y="721130"/>
            <a:ext cx="7242372" cy="4893647"/>
          </a:xfrm>
          <a:prstGeom prst="rect">
            <a:avLst/>
          </a:prstGeom>
        </p:spPr>
        <p:txBody>
          <a:bodyPr wrap="square">
            <a:spAutoFit/>
          </a:bodyPr>
          <a:lstStyle/>
          <a:p>
            <a:r>
              <a:rPr lang="en-US" sz="2600" dirty="0">
                <a:solidFill>
                  <a:srgbClr val="000000"/>
                </a:solidFill>
                <a:latin typeface="Arial" panose="020B0604020202020204" pitchFamily="34" charset="0"/>
                <a:cs typeface="Arial" panose="020B0604020202020204" pitchFamily="34" charset="0"/>
              </a:rPr>
              <a:t>At the end of Year 2, children in England sit national tests in the following subjects, the results are used to measure the school’s performance:-</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*English – Reading</a:t>
            </a:r>
          </a:p>
          <a:p>
            <a:r>
              <a:rPr lang="en-US" sz="2600" dirty="0">
                <a:solidFill>
                  <a:srgbClr val="000000"/>
                </a:solidFill>
                <a:latin typeface="Arial" panose="020B0604020202020204" pitchFamily="34" charset="0"/>
                <a:cs typeface="Arial" panose="020B0604020202020204" pitchFamily="34" charset="0"/>
              </a:rPr>
              <a:t>*English – Grammar, Punctuation &amp; Spelling</a:t>
            </a:r>
          </a:p>
          <a:p>
            <a:r>
              <a:rPr lang="en-US" sz="2600" dirty="0">
                <a:solidFill>
                  <a:srgbClr val="000000"/>
                </a:solidFill>
                <a:latin typeface="Arial" panose="020B0604020202020204" pitchFamily="34" charset="0"/>
                <a:cs typeface="Arial" panose="020B0604020202020204" pitchFamily="34" charset="0"/>
              </a:rPr>
              <a:t>*</a:t>
            </a:r>
            <a:r>
              <a:rPr lang="en-US" sz="2600" dirty="0" err="1">
                <a:solidFill>
                  <a:srgbClr val="000000"/>
                </a:solidFill>
                <a:latin typeface="Arial" panose="020B0604020202020204" pitchFamily="34" charset="0"/>
                <a:cs typeface="Arial" panose="020B0604020202020204" pitchFamily="34" charset="0"/>
              </a:rPr>
              <a:t>Maths</a:t>
            </a:r>
            <a:r>
              <a:rPr lang="en-US" sz="2600" dirty="0">
                <a:solidFill>
                  <a:srgbClr val="000000"/>
                </a:solidFill>
                <a:latin typeface="Arial" panose="020B0604020202020204" pitchFamily="34" charset="0"/>
                <a:cs typeface="Arial" panose="020B0604020202020204" pitchFamily="34" charset="0"/>
              </a:rPr>
              <a:t> – Arithmetic &amp; Reasoning</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These tests reflect the updated national curriculum and are marked using the current grading system, which now replaces levels.</a:t>
            </a:r>
          </a:p>
        </p:txBody>
      </p:sp>
      <p:pic>
        <p:nvPicPr>
          <p:cNvPr id="9" name="Picture 8">
            <a:extLst>
              <a:ext uri="{FF2B5EF4-FFF2-40B4-BE49-F238E27FC236}">
                <a16:creationId xmlns="" xmlns:a16="http://schemas.microsoft.com/office/drawing/2014/main" id="{CFC295B1-856F-4B16-B55F-95B832AB46B0}"/>
              </a:ext>
            </a:extLst>
          </p:cNvPr>
          <p:cNvPicPr>
            <a:picLocks noChangeAspect="1"/>
          </p:cNvPicPr>
          <p:nvPr/>
        </p:nvPicPr>
        <p:blipFill>
          <a:blip r:embed="rId5"/>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22118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3</a:t>
            </a:fld>
            <a:endParaRPr lang="ru-RU" dirty="0"/>
          </a:p>
        </p:txBody>
      </p:sp>
      <p:sp>
        <p:nvSpPr>
          <p:cNvPr id="4" name="Text Placeholder 3">
            <a:extLst>
              <a:ext uri="{FF2B5EF4-FFF2-40B4-BE49-F238E27FC236}">
                <a16:creationId xmlns="" xmlns:a16="http://schemas.microsoft.com/office/drawing/2014/main" id="{1C507F06-C190-4897-A2E9-0AA8E6684053}"/>
              </a:ext>
            </a:extLst>
          </p:cNvPr>
          <p:cNvSpPr>
            <a:spLocks noGrp="1"/>
          </p:cNvSpPr>
          <p:nvPr>
            <p:ph type="body" idx="2"/>
          </p:nvPr>
        </p:nvSpPr>
        <p:spPr>
          <a:xfrm rot="21190195">
            <a:off x="168462" y="2644524"/>
            <a:ext cx="3431297" cy="1323583"/>
          </a:xfrm>
        </p:spPr>
        <p:txBody>
          <a:bodyPr>
            <a:normAutofit fontScale="92500" lnSpcReduction="10000"/>
          </a:bodyPr>
          <a:lstStyle/>
          <a:p>
            <a:pPr algn="ctr"/>
            <a:r>
              <a:rPr lang="en-GB" sz="4400" dirty="0">
                <a:latin typeface="+mj-lt"/>
              </a:rPr>
              <a:t>English Reading</a:t>
            </a:r>
            <a:endParaRPr lang="ru-RU" sz="4400" dirty="0">
              <a:latin typeface="+mj-lt"/>
            </a:endParaRPr>
          </a:p>
        </p:txBody>
      </p:sp>
      <p:sp>
        <p:nvSpPr>
          <p:cNvPr id="5" name="Title 4">
            <a:extLst>
              <a:ext uri="{FF2B5EF4-FFF2-40B4-BE49-F238E27FC236}">
                <a16:creationId xmlns="" xmlns:a16="http://schemas.microsoft.com/office/drawing/2014/main" id="{AFCA1C1A-BC0A-4E81-82F8-5ACE20F863F6}"/>
              </a:ext>
            </a:extLst>
          </p:cNvPr>
          <p:cNvSpPr>
            <a:spLocks noGrp="1"/>
          </p:cNvSpPr>
          <p:nvPr>
            <p:ph type="title"/>
          </p:nvPr>
        </p:nvSpPr>
        <p:spPr/>
        <p:txBody>
          <a:bodyPr>
            <a:normAutofit fontScale="90000"/>
          </a:bodyPr>
          <a:lstStyle/>
          <a:p>
            <a:r>
              <a:rPr lang="en-US" dirty="0"/>
              <a:t>An outline of the tests</a:t>
            </a:r>
            <a:endParaRPr lang="ru-RU" dirty="0"/>
          </a:p>
        </p:txBody>
      </p:sp>
      <p:grpSp>
        <p:nvGrpSpPr>
          <p:cNvPr id="2" name="Group 1">
            <a:extLst>
              <a:ext uri="{FF2B5EF4-FFF2-40B4-BE49-F238E27FC236}">
                <a16:creationId xmlns="" xmlns:a16="http://schemas.microsoft.com/office/drawing/2014/main" id="{6B25A2FA-BBD4-4C53-A7EA-A7980B7E6D4D}"/>
              </a:ext>
            </a:extLst>
          </p:cNvPr>
          <p:cNvGrpSpPr/>
          <p:nvPr/>
        </p:nvGrpSpPr>
        <p:grpSpPr>
          <a:xfrm>
            <a:off x="4058779" y="257114"/>
            <a:ext cx="3764752" cy="3752813"/>
            <a:chOff x="4058779" y="257114"/>
            <a:chExt cx="3764752" cy="3752813"/>
          </a:xfrm>
        </p:grpSpPr>
        <p:sp>
          <p:nvSpPr>
            <p:cNvPr id="10" name="Rectangle 9">
              <a:extLst>
                <a:ext uri="{FF2B5EF4-FFF2-40B4-BE49-F238E27FC236}">
                  <a16:creationId xmlns="" xmlns:a16="http://schemas.microsoft.com/office/drawing/2014/main" id="{4892984A-31DC-48F7-91D4-241270A60508}"/>
                </a:ext>
              </a:extLst>
            </p:cNvPr>
            <p:cNvSpPr/>
            <p:nvPr/>
          </p:nvSpPr>
          <p:spPr>
            <a:xfrm>
              <a:off x="4751892" y="257114"/>
              <a:ext cx="2608407" cy="923330"/>
            </a:xfrm>
            <a:prstGeom prst="rect">
              <a:avLst/>
            </a:prstGeom>
            <a:noFill/>
          </p:spPr>
          <p:txBody>
            <a:bodyPr wrap="none" lIns="91440" tIns="45720" rIns="91440" bIns="45720">
              <a:spAutoFit/>
            </a:bodyPr>
            <a:lstStyle/>
            <a:p>
              <a:pPr algn="ctr"/>
              <a:r>
                <a:rPr lang="en-US" sz="5400" b="0" u="sng"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Paper 1</a:t>
              </a:r>
            </a:p>
          </p:txBody>
        </p:sp>
        <p:sp>
          <p:nvSpPr>
            <p:cNvPr id="11" name="Rectangle 10">
              <a:extLst>
                <a:ext uri="{FF2B5EF4-FFF2-40B4-BE49-F238E27FC236}">
                  <a16:creationId xmlns="" xmlns:a16="http://schemas.microsoft.com/office/drawing/2014/main" id="{88A419D2-5E83-4A20-8E54-7D349EEF6B95}"/>
                </a:ext>
              </a:extLst>
            </p:cNvPr>
            <p:cNvSpPr/>
            <p:nvPr/>
          </p:nvSpPr>
          <p:spPr>
            <a:xfrm>
              <a:off x="4058779" y="1224549"/>
              <a:ext cx="3764752" cy="2785378"/>
            </a:xfrm>
            <a:prstGeom prst="rect">
              <a:avLst/>
            </a:prstGeom>
            <a:noFill/>
          </p:spPr>
          <p:txBody>
            <a:bodyPr wrap="square" lIns="91440" tIns="45720" rIns="91440" bIns="45720">
              <a:spAutoFit/>
            </a:bodyPr>
            <a:lstStyle/>
            <a:p>
              <a:pPr algn="ctr"/>
              <a:r>
                <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 booklet with</a:t>
              </a:r>
            </a:p>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questions and answer spaces</a:t>
              </a:r>
            </a:p>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t>
              </a:r>
              <a:r>
                <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om</a:t>
              </a: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bined.</a:t>
              </a:r>
              <a:endPar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12" name="Flowchart: Decision 11">
            <a:extLst>
              <a:ext uri="{FF2B5EF4-FFF2-40B4-BE49-F238E27FC236}">
                <a16:creationId xmlns="" xmlns:a16="http://schemas.microsoft.com/office/drawing/2014/main" id="{8B46E57C-1BDA-4108-B294-F8A0B1BB6A89}"/>
              </a:ext>
            </a:extLst>
          </p:cNvPr>
          <p:cNvSpPr/>
          <p:nvPr/>
        </p:nvSpPr>
        <p:spPr>
          <a:xfrm>
            <a:off x="7929277" y="-139252"/>
            <a:ext cx="351551" cy="5086350"/>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 xmlns:a16="http://schemas.microsoft.com/office/drawing/2014/main" id="{D88432F8-F87A-43B5-A2B3-2C810FD215C5}"/>
              </a:ext>
            </a:extLst>
          </p:cNvPr>
          <p:cNvGrpSpPr/>
          <p:nvPr/>
        </p:nvGrpSpPr>
        <p:grpSpPr>
          <a:xfrm>
            <a:off x="8178331" y="301219"/>
            <a:ext cx="3977390" cy="3809861"/>
            <a:chOff x="8178331" y="301219"/>
            <a:chExt cx="3977390" cy="3809861"/>
          </a:xfrm>
        </p:grpSpPr>
        <p:sp>
          <p:nvSpPr>
            <p:cNvPr id="13" name="Rectangle 12">
              <a:extLst>
                <a:ext uri="{FF2B5EF4-FFF2-40B4-BE49-F238E27FC236}">
                  <a16:creationId xmlns="" xmlns:a16="http://schemas.microsoft.com/office/drawing/2014/main" id="{80C6022A-2AE3-4C3C-B33C-37EF8039134D}"/>
                </a:ext>
              </a:extLst>
            </p:cNvPr>
            <p:cNvSpPr/>
            <p:nvPr/>
          </p:nvSpPr>
          <p:spPr>
            <a:xfrm>
              <a:off x="8707058" y="301219"/>
              <a:ext cx="2608407" cy="923330"/>
            </a:xfrm>
            <a:prstGeom prst="rect">
              <a:avLst/>
            </a:prstGeom>
            <a:noFill/>
          </p:spPr>
          <p:txBody>
            <a:bodyPr wrap="none" lIns="91440" tIns="45720" rIns="91440" bIns="45720">
              <a:spAutoFit/>
            </a:bodyPr>
            <a:lstStyle/>
            <a:p>
              <a:pPr algn="ctr"/>
              <a:r>
                <a:rPr lang="en-US" sz="5400" b="0" u="sng"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Paper 2</a:t>
              </a:r>
            </a:p>
          </p:txBody>
        </p:sp>
        <p:sp>
          <p:nvSpPr>
            <p:cNvPr id="14" name="Rectangle 13">
              <a:extLst>
                <a:ext uri="{FF2B5EF4-FFF2-40B4-BE49-F238E27FC236}">
                  <a16:creationId xmlns="" xmlns:a16="http://schemas.microsoft.com/office/drawing/2014/main" id="{239C4C39-8445-4226-8723-902AEB15194C}"/>
                </a:ext>
              </a:extLst>
            </p:cNvPr>
            <p:cNvSpPr/>
            <p:nvPr/>
          </p:nvSpPr>
          <p:spPr>
            <a:xfrm>
              <a:off x="8178331" y="1325702"/>
              <a:ext cx="3977390" cy="2785378"/>
            </a:xfrm>
            <a:prstGeom prst="rect">
              <a:avLst/>
            </a:prstGeom>
            <a:noFill/>
          </p:spPr>
          <p:txBody>
            <a:bodyPr wrap="square" lIns="91440" tIns="45720" rIns="91440" bIns="45720">
              <a:spAutoFit/>
            </a:bodyPr>
            <a:lstStyle/>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 booklet with a separate booklet which has the questions and answer spaces. </a:t>
              </a:r>
            </a:p>
          </p:txBody>
        </p:sp>
      </p:grpSp>
      <p:sp>
        <p:nvSpPr>
          <p:cNvPr id="15" name="TextBox 14">
            <a:extLst>
              <a:ext uri="{FF2B5EF4-FFF2-40B4-BE49-F238E27FC236}">
                <a16:creationId xmlns="" xmlns:a16="http://schemas.microsoft.com/office/drawing/2014/main" id="{6C44F834-1DF7-4A05-A91E-2214F6610712}"/>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7" name="Picture 16">
            <a:extLst>
              <a:ext uri="{FF2B5EF4-FFF2-40B4-BE49-F238E27FC236}">
                <a16:creationId xmlns="" xmlns:a16="http://schemas.microsoft.com/office/drawing/2014/main" id="{D779F994-B0EF-488E-A982-6F586F6D65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7" name="TextBox 6">
            <a:extLst>
              <a:ext uri="{FF2B5EF4-FFF2-40B4-BE49-F238E27FC236}">
                <a16:creationId xmlns="" xmlns:a16="http://schemas.microsoft.com/office/drawing/2014/main" id="{E3ABA290-1D48-45E9-ACE9-125CE9D16FD7}"/>
              </a:ext>
            </a:extLst>
          </p:cNvPr>
          <p:cNvSpPr txBox="1"/>
          <p:nvPr/>
        </p:nvSpPr>
        <p:spPr>
          <a:xfrm>
            <a:off x="4173719" y="4098133"/>
            <a:ext cx="3764751" cy="1107996"/>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(Texts totalling 400 – 700 words)</a:t>
            </a:r>
          </a:p>
        </p:txBody>
      </p:sp>
      <p:sp>
        <p:nvSpPr>
          <p:cNvPr id="18" name="TextBox 17">
            <a:extLst>
              <a:ext uri="{FF2B5EF4-FFF2-40B4-BE49-F238E27FC236}">
                <a16:creationId xmlns="" xmlns:a16="http://schemas.microsoft.com/office/drawing/2014/main" id="{967D42B4-A529-438D-95BA-36718F516885}"/>
              </a:ext>
            </a:extLst>
          </p:cNvPr>
          <p:cNvSpPr txBox="1"/>
          <p:nvPr/>
        </p:nvSpPr>
        <p:spPr>
          <a:xfrm>
            <a:off x="8325316" y="4094094"/>
            <a:ext cx="3764751" cy="1077218"/>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(Texts totalling 800-1100 words)</a:t>
            </a:r>
          </a:p>
        </p:txBody>
      </p:sp>
      <p:sp>
        <p:nvSpPr>
          <p:cNvPr id="19" name="Title 4">
            <a:extLst>
              <a:ext uri="{FF2B5EF4-FFF2-40B4-BE49-F238E27FC236}">
                <a16:creationId xmlns="" xmlns:a16="http://schemas.microsoft.com/office/drawing/2014/main" id="{D9ABE345-9DDE-44BB-9872-A88DE66C4157}"/>
              </a:ext>
            </a:extLst>
          </p:cNvPr>
          <p:cNvSpPr txBox="1">
            <a:spLocks/>
          </p:cNvSpPr>
          <p:nvPr/>
        </p:nvSpPr>
        <p:spPr>
          <a:xfrm>
            <a:off x="750093" y="5482169"/>
            <a:ext cx="11561523"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vert="horz" lIns="95400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sz="3500" dirty="0"/>
              <a:t>Each paper for the KS1 Reading SATs is worth 50% of the available marks.</a:t>
            </a:r>
            <a:endParaRPr lang="ru-RU" sz="3500" dirty="0"/>
          </a:p>
        </p:txBody>
      </p:sp>
      <p:pic>
        <p:nvPicPr>
          <p:cNvPr id="20" name="Picture 19">
            <a:extLst>
              <a:ext uri="{FF2B5EF4-FFF2-40B4-BE49-F238E27FC236}">
                <a16:creationId xmlns="" xmlns:a16="http://schemas.microsoft.com/office/drawing/2014/main" id="{F8CB03E1-85B8-4B59-81D7-5C6BF6108844}"/>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2532577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5AB00-1C5C-4EB0-B93F-C03AB7A9BC6F}"/>
              </a:ext>
            </a:extLst>
          </p:cNvPr>
          <p:cNvSpPr>
            <a:spLocks noGrp="1"/>
          </p:cNvSpPr>
          <p:nvPr>
            <p:ph type="title"/>
          </p:nvPr>
        </p:nvSpPr>
        <p:spPr>
          <a:xfrm>
            <a:off x="7409797" y="1995549"/>
            <a:ext cx="4706004" cy="1119126"/>
          </a:xfrm>
        </p:spPr>
        <p:txBody>
          <a:bodyPr>
            <a:noAutofit/>
          </a:bodyPr>
          <a:lstStyle/>
          <a:p>
            <a:r>
              <a:rPr lang="en-US" sz="3200" dirty="0">
                <a:latin typeface="+mj-lt"/>
              </a:rPr>
              <a:t>English – Reading</a:t>
            </a:r>
            <a:br>
              <a:rPr lang="en-US" sz="3200" dirty="0">
                <a:latin typeface="+mj-lt"/>
              </a:rPr>
            </a:br>
            <a:r>
              <a:rPr lang="en-US" sz="3200" dirty="0">
                <a:latin typeface="+mj-lt"/>
              </a:rPr>
              <a:t>Paper 1 Example Page</a:t>
            </a:r>
            <a:endParaRPr lang="ru-RU" sz="3200" dirty="0">
              <a:latin typeface="+mj-lt"/>
            </a:endParaRPr>
          </a:p>
        </p:txBody>
      </p:sp>
      <p:sp>
        <p:nvSpPr>
          <p:cNvPr id="4" name="Slide Number Placeholder 3">
            <a:extLst>
              <a:ext uri="{FF2B5EF4-FFF2-40B4-BE49-F238E27FC236}">
                <a16:creationId xmlns=""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4</a:t>
            </a:fld>
            <a:endParaRPr lang="ru-RU" dirty="0"/>
          </a:p>
        </p:txBody>
      </p:sp>
      <p:pic>
        <p:nvPicPr>
          <p:cNvPr id="7" name="Picture 6" descr="year-2-reading-sample-materials-1.pdf - Google Chrome">
            <a:extLst>
              <a:ext uri="{FF2B5EF4-FFF2-40B4-BE49-F238E27FC236}">
                <a16:creationId xmlns="" xmlns:a16="http://schemas.microsoft.com/office/drawing/2014/main" id="{734A41B6-2F50-4623-8F24-93F1928F8B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620"/>
          <a:stretch/>
        </p:blipFill>
        <p:spPr>
          <a:xfrm>
            <a:off x="1152858" y="181926"/>
            <a:ext cx="6171213" cy="6530024"/>
          </a:xfrm>
          <a:prstGeom prst="rect">
            <a:avLst/>
          </a:prstGeom>
        </p:spPr>
      </p:pic>
      <p:sp>
        <p:nvSpPr>
          <p:cNvPr id="8" name="TextBox 7">
            <a:extLst>
              <a:ext uri="{FF2B5EF4-FFF2-40B4-BE49-F238E27FC236}">
                <a16:creationId xmlns="" xmlns:a16="http://schemas.microsoft.com/office/drawing/2014/main" id="{ADDFD385-9453-4DEE-AA66-A92E500425EA}"/>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 xmlns:a16="http://schemas.microsoft.com/office/drawing/2014/main" id="{5FE7210A-D55E-4BF5-AC82-7F3B8CFA6A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10">
            <a:extLst>
              <a:ext uri="{FF2B5EF4-FFF2-40B4-BE49-F238E27FC236}">
                <a16:creationId xmlns="" xmlns:a16="http://schemas.microsoft.com/office/drawing/2014/main" id="{CADDC5DB-070B-4E3C-84C0-769B294B52CA}"/>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413896628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5AB00-1C5C-4EB0-B93F-C03AB7A9BC6F}"/>
              </a:ext>
            </a:extLst>
          </p:cNvPr>
          <p:cNvSpPr>
            <a:spLocks noGrp="1"/>
          </p:cNvSpPr>
          <p:nvPr>
            <p:ph type="title"/>
          </p:nvPr>
        </p:nvSpPr>
        <p:spPr>
          <a:xfrm>
            <a:off x="4303409" y="136815"/>
            <a:ext cx="5099536" cy="1119126"/>
          </a:xfrm>
        </p:spPr>
        <p:txBody>
          <a:bodyPr>
            <a:noAutofit/>
          </a:bodyPr>
          <a:lstStyle/>
          <a:p>
            <a:r>
              <a:rPr lang="en-US" sz="3200" dirty="0">
                <a:latin typeface="+mj-lt"/>
              </a:rPr>
              <a:t>English – Reading</a:t>
            </a:r>
            <a:br>
              <a:rPr lang="en-US" sz="3200" dirty="0">
                <a:latin typeface="+mj-lt"/>
              </a:rPr>
            </a:br>
            <a:r>
              <a:rPr lang="en-US" sz="3200" dirty="0">
                <a:latin typeface="+mj-lt"/>
              </a:rPr>
              <a:t>Paper 2 Example Pages</a:t>
            </a:r>
            <a:endParaRPr lang="ru-RU" sz="3200" dirty="0">
              <a:latin typeface="+mj-lt"/>
            </a:endParaRPr>
          </a:p>
        </p:txBody>
      </p:sp>
      <p:sp>
        <p:nvSpPr>
          <p:cNvPr id="4" name="Slide Number Placeholder 3">
            <a:extLst>
              <a:ext uri="{FF2B5EF4-FFF2-40B4-BE49-F238E27FC236}">
                <a16:creationId xmlns=""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5</a:t>
            </a:fld>
            <a:endParaRPr lang="ru-RU" dirty="0"/>
          </a:p>
        </p:txBody>
      </p:sp>
      <p:pic>
        <p:nvPicPr>
          <p:cNvPr id="5" name="Picture 4" descr="2017 key stage 1 English reading Paper 2: reading booklet - Google Chrome">
            <a:extLst>
              <a:ext uri="{FF2B5EF4-FFF2-40B4-BE49-F238E27FC236}">
                <a16:creationId xmlns="" xmlns:a16="http://schemas.microsoft.com/office/drawing/2014/main" id="{7622A2B6-692A-4173-8F1A-176A581B29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311562">
            <a:off x="1604936" y="1427117"/>
            <a:ext cx="3673819" cy="4773277"/>
          </a:xfrm>
          <a:prstGeom prst="rect">
            <a:avLst/>
          </a:prstGeom>
        </p:spPr>
      </p:pic>
      <p:pic>
        <p:nvPicPr>
          <p:cNvPr id="8" name="Picture 7" descr="2017 key stage 1 English reading Paper 2: reading booklet - Google Chrome">
            <a:extLst>
              <a:ext uri="{FF2B5EF4-FFF2-40B4-BE49-F238E27FC236}">
                <a16:creationId xmlns="" xmlns:a16="http://schemas.microsoft.com/office/drawing/2014/main" id="{6D52830B-8CEE-45ED-8D2D-34905B0C4D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6000" y="1564967"/>
            <a:ext cx="4219587" cy="4998725"/>
          </a:xfrm>
          <a:prstGeom prst="rect">
            <a:avLst/>
          </a:prstGeom>
        </p:spPr>
      </p:pic>
      <p:pic>
        <p:nvPicPr>
          <p:cNvPr id="13" name="Picture 12" descr="2017 key stage 1 English reading Paper 2: reading answer booklet - Google Chrome">
            <a:extLst>
              <a:ext uri="{FF2B5EF4-FFF2-40B4-BE49-F238E27FC236}">
                <a16:creationId xmlns="" xmlns:a16="http://schemas.microsoft.com/office/drawing/2014/main" id="{4E007F6F-1742-4AB2-A964-C9C94BE0A0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3195" y="1270661"/>
            <a:ext cx="4896558" cy="5587339"/>
          </a:xfrm>
          <a:prstGeom prst="rect">
            <a:avLst/>
          </a:prstGeom>
        </p:spPr>
      </p:pic>
      <p:sp>
        <p:nvSpPr>
          <p:cNvPr id="14" name="TextBox 13">
            <a:extLst>
              <a:ext uri="{FF2B5EF4-FFF2-40B4-BE49-F238E27FC236}">
                <a16:creationId xmlns="" xmlns:a16="http://schemas.microsoft.com/office/drawing/2014/main" id="{DB66B705-F9D5-437C-B6FE-3DFD8207DCA9}"/>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6" name="Picture 15">
            <a:extLst>
              <a:ext uri="{FF2B5EF4-FFF2-40B4-BE49-F238E27FC236}">
                <a16:creationId xmlns="" xmlns:a16="http://schemas.microsoft.com/office/drawing/2014/main" id="{321B8E11-11FC-4AFF-9AD3-3397F0A538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0" name="Picture 9">
            <a:extLst>
              <a:ext uri="{FF2B5EF4-FFF2-40B4-BE49-F238E27FC236}">
                <a16:creationId xmlns="" xmlns:a16="http://schemas.microsoft.com/office/drawing/2014/main" id="{00C45530-41B7-4B8A-9BE0-8A7D7D192851}"/>
              </a:ext>
            </a:extLst>
          </p:cNvPr>
          <p:cNvPicPr>
            <a:picLocks noChangeAspect="1"/>
          </p:cNvPicPr>
          <p:nvPr/>
        </p:nvPicPr>
        <p:blipFill>
          <a:blip r:embed="rId6"/>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6072094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6</a:t>
            </a:fld>
            <a:endParaRPr lang="ru-RU" dirty="0"/>
          </a:p>
        </p:txBody>
      </p:sp>
      <p:sp>
        <p:nvSpPr>
          <p:cNvPr id="5" name="Title 4">
            <a:extLst>
              <a:ext uri="{FF2B5EF4-FFF2-40B4-BE49-F238E27FC236}">
                <a16:creationId xmlns="" xmlns:a16="http://schemas.microsoft.com/office/drawing/2014/main" id="{AFCA1C1A-BC0A-4E81-82F8-5ACE20F863F6}"/>
              </a:ext>
            </a:extLst>
          </p:cNvPr>
          <p:cNvSpPr>
            <a:spLocks noGrp="1"/>
          </p:cNvSpPr>
          <p:nvPr>
            <p:ph type="title"/>
          </p:nvPr>
        </p:nvSpPr>
        <p:spPr/>
        <p:txBody>
          <a:bodyPr>
            <a:normAutofit/>
          </a:bodyPr>
          <a:lstStyle/>
          <a:p>
            <a:r>
              <a:rPr lang="en-US" dirty="0"/>
              <a:t>English</a:t>
            </a:r>
            <a:endParaRPr lang="ru-RU" dirty="0"/>
          </a:p>
        </p:txBody>
      </p:sp>
      <p:sp>
        <p:nvSpPr>
          <p:cNvPr id="10" name="Rectangle 9">
            <a:extLst>
              <a:ext uri="{FF2B5EF4-FFF2-40B4-BE49-F238E27FC236}">
                <a16:creationId xmlns="" xmlns:a16="http://schemas.microsoft.com/office/drawing/2014/main" id="{4892984A-31DC-48F7-91D4-241270A60508}"/>
              </a:ext>
            </a:extLst>
          </p:cNvPr>
          <p:cNvSpPr/>
          <p:nvPr/>
        </p:nvSpPr>
        <p:spPr>
          <a:xfrm>
            <a:off x="6830808" y="184495"/>
            <a:ext cx="229101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English</a:t>
            </a:r>
          </a:p>
        </p:txBody>
      </p:sp>
      <p:sp>
        <p:nvSpPr>
          <p:cNvPr id="11" name="Rectangle 10">
            <a:extLst>
              <a:ext uri="{FF2B5EF4-FFF2-40B4-BE49-F238E27FC236}">
                <a16:creationId xmlns="" xmlns:a16="http://schemas.microsoft.com/office/drawing/2014/main" id="{88A419D2-5E83-4A20-8E54-7D349EEF6B95}"/>
              </a:ext>
            </a:extLst>
          </p:cNvPr>
          <p:cNvSpPr/>
          <p:nvPr/>
        </p:nvSpPr>
        <p:spPr>
          <a:xfrm>
            <a:off x="4252603" y="1107825"/>
            <a:ext cx="7447421" cy="707886"/>
          </a:xfrm>
          <a:prstGeom prst="rect">
            <a:avLst/>
          </a:prstGeom>
          <a:solidFill>
            <a:schemeClr val="bg1"/>
          </a:solidFill>
          <a:effectLst>
            <a:softEdge rad="127000"/>
          </a:effectLst>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Gra</a:t>
            </a:r>
            <a:r>
              <a:rPr lang="en-US" sz="4000" dirty="0">
                <a:ln w="0"/>
                <a:effectLst>
                  <a:outerShdw blurRad="38100" dist="19050" dir="2700000" algn="tl" rotWithShape="0">
                    <a:schemeClr val="dk1">
                      <a:alpha val="40000"/>
                    </a:schemeClr>
                  </a:outerShdw>
                </a:effectLst>
              </a:rPr>
              <a:t>mmar, Punctuation &amp; Spelling</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 xmlns:a16="http://schemas.microsoft.com/office/drawing/2014/main" id="{C9237C40-56BB-43AF-AFD5-892894698929}"/>
              </a:ext>
            </a:extLst>
          </p:cNvPr>
          <p:cNvSpPr/>
          <p:nvPr/>
        </p:nvSpPr>
        <p:spPr>
          <a:xfrm>
            <a:off x="4299451" y="1885367"/>
            <a:ext cx="3368388" cy="1708160"/>
          </a:xfrm>
          <a:prstGeom prst="rect">
            <a:avLst/>
          </a:prstGeom>
          <a:solidFill>
            <a:schemeClr val="bg1"/>
          </a:solidFill>
          <a:ln w="28575">
            <a:solidFill>
              <a:schemeClr val="accent5"/>
            </a:solidFill>
          </a:ln>
        </p:spPr>
        <p:txBody>
          <a:bodyPr wrap="squar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Paper 1</a:t>
            </a:r>
          </a:p>
          <a:p>
            <a:pPr algn="ctr"/>
            <a:r>
              <a:rPr lang="en-US" sz="3500" dirty="0">
                <a:ln w="0"/>
                <a:effectLst>
                  <a:outerShdw blurRad="38100" dist="19050" dir="2700000" algn="tl" rotWithShape="0">
                    <a:schemeClr val="dk1">
                      <a:alpha val="40000"/>
                    </a:schemeClr>
                  </a:outerShdw>
                </a:effectLst>
              </a:rPr>
              <a:t>Spelling test of 20 words</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 xmlns:a16="http://schemas.microsoft.com/office/drawing/2014/main" id="{19289884-D57D-4BFF-A7BE-63DC5B963CB3}"/>
              </a:ext>
            </a:extLst>
          </p:cNvPr>
          <p:cNvSpPr/>
          <p:nvPr/>
        </p:nvSpPr>
        <p:spPr>
          <a:xfrm>
            <a:off x="7976315" y="1885367"/>
            <a:ext cx="3660010" cy="2785378"/>
          </a:xfrm>
          <a:prstGeom prst="rect">
            <a:avLst/>
          </a:prstGeom>
          <a:solidFill>
            <a:schemeClr val="bg1"/>
          </a:solidFill>
          <a:ln w="28575">
            <a:solidFill>
              <a:schemeClr val="accent5"/>
            </a:solidFill>
          </a:ln>
        </p:spPr>
        <p:txBody>
          <a:bodyPr wrap="squar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Paper 2</a:t>
            </a:r>
          </a:p>
          <a:p>
            <a:pPr algn="ctr"/>
            <a:r>
              <a:rPr lang="en-US" sz="3500" dirty="0">
                <a:ln w="0"/>
                <a:effectLst>
                  <a:outerShdw blurRad="38100" dist="19050" dir="2700000" algn="tl" rotWithShape="0">
                    <a:schemeClr val="dk1">
                      <a:alpha val="40000"/>
                    </a:schemeClr>
                  </a:outerShdw>
                </a:effectLst>
              </a:rPr>
              <a:t>Question Paper to check grammar, punctuation and vocabulary</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17" name="TextBox 16">
            <a:extLst>
              <a:ext uri="{FF2B5EF4-FFF2-40B4-BE49-F238E27FC236}">
                <a16:creationId xmlns="" xmlns:a16="http://schemas.microsoft.com/office/drawing/2014/main" id="{E6C7A0D9-1DCF-4F50-9170-C8831FB76357}"/>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9" name="Picture 18">
            <a:extLst>
              <a:ext uri="{FF2B5EF4-FFF2-40B4-BE49-F238E27FC236}">
                <a16:creationId xmlns="" xmlns:a16="http://schemas.microsoft.com/office/drawing/2014/main" id="{0D753EFF-9EC4-42F5-A3AA-6881B43ECB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2" name="Picture 11">
            <a:extLst>
              <a:ext uri="{FF2B5EF4-FFF2-40B4-BE49-F238E27FC236}">
                <a16:creationId xmlns="" xmlns:a16="http://schemas.microsoft.com/office/drawing/2014/main" id="{0EA1EA35-952A-4BF8-926A-99A86D4DCCB7}"/>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75273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7</a:t>
            </a:fld>
            <a:endParaRPr lang="ru-RU" dirty="0"/>
          </a:p>
        </p:txBody>
      </p:sp>
      <p:pic>
        <p:nvPicPr>
          <p:cNvPr id="6" name="Picture 5" descr="2018_ks1_English_GPS_Paper1_spelling.pdf - Google Drive - Google Chrome">
            <a:extLst>
              <a:ext uri="{FF2B5EF4-FFF2-40B4-BE49-F238E27FC236}">
                <a16:creationId xmlns="" xmlns:a16="http://schemas.microsoft.com/office/drawing/2014/main" id="{4BF51D28-FD83-4793-ADBC-605168D280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6224" y="916791"/>
            <a:ext cx="4163664" cy="6056937"/>
          </a:xfrm>
          <a:prstGeom prst="rect">
            <a:avLst/>
          </a:prstGeom>
        </p:spPr>
      </p:pic>
      <p:sp>
        <p:nvSpPr>
          <p:cNvPr id="10" name="TextBox 9">
            <a:extLst>
              <a:ext uri="{FF2B5EF4-FFF2-40B4-BE49-F238E27FC236}">
                <a16:creationId xmlns="" xmlns:a16="http://schemas.microsoft.com/office/drawing/2014/main" id="{F1AD5DFC-56D6-48FB-B3E1-1A0C417D5CE4}"/>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 xmlns:a16="http://schemas.microsoft.com/office/drawing/2014/main" id="{3F1D1443-2D1B-4069-8224-8DDDB498AA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Title 1">
            <a:extLst>
              <a:ext uri="{FF2B5EF4-FFF2-40B4-BE49-F238E27FC236}">
                <a16:creationId xmlns="" xmlns:a16="http://schemas.microsoft.com/office/drawing/2014/main" id="{F845AB00-1C5C-4EB0-B93F-C03AB7A9BC6F}"/>
              </a:ext>
            </a:extLst>
          </p:cNvPr>
          <p:cNvSpPr>
            <a:spLocks noGrp="1"/>
          </p:cNvSpPr>
          <p:nvPr>
            <p:ph type="title"/>
          </p:nvPr>
        </p:nvSpPr>
        <p:spPr>
          <a:xfrm>
            <a:off x="164333" y="35885"/>
            <a:ext cx="4864867" cy="674207"/>
          </a:xfrm>
        </p:spPr>
        <p:txBody>
          <a:bodyPr>
            <a:noAutofit/>
          </a:bodyPr>
          <a:lstStyle/>
          <a:p>
            <a:r>
              <a:rPr lang="en-US" sz="2200" dirty="0">
                <a:latin typeface="+mj-lt"/>
              </a:rPr>
              <a:t>English – Spelling Example Page</a:t>
            </a:r>
            <a:endParaRPr lang="ru-RU" sz="2200" dirty="0"/>
          </a:p>
        </p:txBody>
      </p:sp>
      <p:sp>
        <p:nvSpPr>
          <p:cNvPr id="14" name="Flowchart: Decision 13">
            <a:extLst>
              <a:ext uri="{FF2B5EF4-FFF2-40B4-BE49-F238E27FC236}">
                <a16:creationId xmlns="" xmlns:a16="http://schemas.microsoft.com/office/drawing/2014/main" id="{FC65D146-9F08-4C8C-836A-827621F921A8}"/>
              </a:ext>
            </a:extLst>
          </p:cNvPr>
          <p:cNvSpPr/>
          <p:nvPr/>
        </p:nvSpPr>
        <p:spPr>
          <a:xfrm>
            <a:off x="5430735" y="-514350"/>
            <a:ext cx="592186" cy="8134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2018_ks1_English_GPS_Paper2_questions.pdf - Google Drive - Google Chrome">
            <a:extLst>
              <a:ext uri="{FF2B5EF4-FFF2-40B4-BE49-F238E27FC236}">
                <a16:creationId xmlns="" xmlns:a16="http://schemas.microsoft.com/office/drawing/2014/main" id="{FF924B1E-9C8B-483F-9D70-F4E5F4FBE551}"/>
              </a:ext>
            </a:extLst>
          </p:cNvPr>
          <p:cNvPicPr>
            <a:picLocks noChangeAspect="1"/>
          </p:cNvPicPr>
          <p:nvPr/>
        </p:nvPicPr>
        <p:blipFill rotWithShape="1">
          <a:blip r:embed="rId4"/>
          <a:srcRect l="29219" t="6781" r="29375" b="11041"/>
          <a:stretch/>
        </p:blipFill>
        <p:spPr>
          <a:xfrm>
            <a:off x="6402330" y="288673"/>
            <a:ext cx="5223803" cy="6323105"/>
          </a:xfrm>
          <a:prstGeom prst="rect">
            <a:avLst/>
          </a:prstGeom>
        </p:spPr>
      </p:pic>
      <p:sp>
        <p:nvSpPr>
          <p:cNvPr id="13" name="Title 1">
            <a:extLst>
              <a:ext uri="{FF2B5EF4-FFF2-40B4-BE49-F238E27FC236}">
                <a16:creationId xmlns="" xmlns:a16="http://schemas.microsoft.com/office/drawing/2014/main" id="{A0DA3D75-A06B-457F-B246-005A100245BA}"/>
              </a:ext>
            </a:extLst>
          </p:cNvPr>
          <p:cNvSpPr txBox="1">
            <a:spLocks/>
          </p:cNvSpPr>
          <p:nvPr/>
        </p:nvSpPr>
        <p:spPr>
          <a:xfrm>
            <a:off x="6761266" y="0"/>
            <a:ext cx="4864867" cy="674207"/>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200" dirty="0">
                <a:latin typeface="+mj-lt"/>
              </a:rPr>
              <a:t>English – Grammar Example Page</a:t>
            </a:r>
            <a:endParaRPr lang="ru-RU" sz="2200" dirty="0"/>
          </a:p>
        </p:txBody>
      </p:sp>
      <p:pic>
        <p:nvPicPr>
          <p:cNvPr id="15" name="Picture 14">
            <a:extLst>
              <a:ext uri="{FF2B5EF4-FFF2-40B4-BE49-F238E27FC236}">
                <a16:creationId xmlns="" xmlns:a16="http://schemas.microsoft.com/office/drawing/2014/main" id="{D6641CFC-C4DC-49EF-AE74-B1A2B05678CC}"/>
              </a:ext>
            </a:extLst>
          </p:cNvPr>
          <p:cNvPicPr>
            <a:picLocks noChangeAspect="1"/>
          </p:cNvPicPr>
          <p:nvPr/>
        </p:nvPicPr>
        <p:blipFill>
          <a:blip r:embed="rId5"/>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83381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8</a:t>
            </a:fld>
            <a:endParaRPr lang="ru-RU" dirty="0"/>
          </a:p>
        </p:txBody>
      </p:sp>
      <p:sp>
        <p:nvSpPr>
          <p:cNvPr id="4" name="Text Placeholder 3">
            <a:extLst>
              <a:ext uri="{FF2B5EF4-FFF2-40B4-BE49-F238E27FC236}">
                <a16:creationId xmlns="" xmlns:a16="http://schemas.microsoft.com/office/drawing/2014/main" id="{1C507F06-C190-4897-A2E9-0AA8E6684053}"/>
              </a:ext>
            </a:extLst>
          </p:cNvPr>
          <p:cNvSpPr>
            <a:spLocks noGrp="1"/>
          </p:cNvSpPr>
          <p:nvPr>
            <p:ph type="body" idx="2"/>
          </p:nvPr>
        </p:nvSpPr>
        <p:spPr>
          <a:xfrm>
            <a:off x="279606" y="2617238"/>
            <a:ext cx="3209009" cy="1898524"/>
          </a:xfrm>
        </p:spPr>
        <p:txBody>
          <a:bodyPr>
            <a:normAutofit/>
          </a:bodyPr>
          <a:lstStyle/>
          <a:p>
            <a:pPr algn="ctr"/>
            <a:r>
              <a:rPr lang="en-GB" sz="3200" dirty="0">
                <a:latin typeface="+mj-lt"/>
              </a:rPr>
              <a:t>Arithmetic</a:t>
            </a:r>
          </a:p>
          <a:p>
            <a:pPr algn="ctr"/>
            <a:r>
              <a:rPr lang="en-GB" sz="3200" dirty="0">
                <a:latin typeface="+mj-lt"/>
              </a:rPr>
              <a:t>&amp; Reasoning</a:t>
            </a:r>
            <a:endParaRPr lang="ru-RU" sz="3200" dirty="0">
              <a:latin typeface="+mj-lt"/>
            </a:endParaRPr>
          </a:p>
        </p:txBody>
      </p:sp>
      <p:sp>
        <p:nvSpPr>
          <p:cNvPr id="5" name="Title 4">
            <a:extLst>
              <a:ext uri="{FF2B5EF4-FFF2-40B4-BE49-F238E27FC236}">
                <a16:creationId xmlns="" xmlns:a16="http://schemas.microsoft.com/office/drawing/2014/main" id="{AFCA1C1A-BC0A-4E81-82F8-5ACE20F863F6}"/>
              </a:ext>
            </a:extLst>
          </p:cNvPr>
          <p:cNvSpPr>
            <a:spLocks noGrp="1"/>
          </p:cNvSpPr>
          <p:nvPr>
            <p:ph type="title"/>
          </p:nvPr>
        </p:nvSpPr>
        <p:spPr/>
        <p:txBody>
          <a:bodyPr>
            <a:normAutofit/>
          </a:bodyPr>
          <a:lstStyle/>
          <a:p>
            <a:r>
              <a:rPr lang="en-US" dirty="0" err="1"/>
              <a:t>Maths</a:t>
            </a:r>
            <a:endParaRPr lang="ru-RU" dirty="0"/>
          </a:p>
        </p:txBody>
      </p:sp>
      <p:sp>
        <p:nvSpPr>
          <p:cNvPr id="8" name="Rectangle: Rounded Corners 7">
            <a:extLst>
              <a:ext uri="{FF2B5EF4-FFF2-40B4-BE49-F238E27FC236}">
                <a16:creationId xmlns="" xmlns:a16="http://schemas.microsoft.com/office/drawing/2014/main" id="{3FA4BD75-0AAC-4AB4-B100-00792CF54C57}"/>
              </a:ext>
            </a:extLst>
          </p:cNvPr>
          <p:cNvSpPr/>
          <p:nvPr/>
        </p:nvSpPr>
        <p:spPr>
          <a:xfrm>
            <a:off x="4386759" y="413198"/>
            <a:ext cx="7629525" cy="39814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 xmlns:a16="http://schemas.microsoft.com/office/drawing/2014/main" id="{4892984A-31DC-48F7-91D4-241270A60508}"/>
              </a:ext>
            </a:extLst>
          </p:cNvPr>
          <p:cNvSpPr/>
          <p:nvPr/>
        </p:nvSpPr>
        <p:spPr>
          <a:xfrm>
            <a:off x="5215401" y="351307"/>
            <a:ext cx="247196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Paper 1</a:t>
            </a:r>
          </a:p>
        </p:txBody>
      </p:sp>
      <p:sp>
        <p:nvSpPr>
          <p:cNvPr id="12" name="Flowchart: Decision 11">
            <a:extLst>
              <a:ext uri="{FF2B5EF4-FFF2-40B4-BE49-F238E27FC236}">
                <a16:creationId xmlns="" xmlns:a16="http://schemas.microsoft.com/office/drawing/2014/main" id="{8B46E57C-1BDA-4108-B294-F8A0B1BB6A89}"/>
              </a:ext>
            </a:extLst>
          </p:cNvPr>
          <p:cNvSpPr/>
          <p:nvPr/>
        </p:nvSpPr>
        <p:spPr>
          <a:xfrm>
            <a:off x="7929277" y="-139252"/>
            <a:ext cx="351551" cy="5086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 xmlns:a16="http://schemas.microsoft.com/office/drawing/2014/main" id="{80C6022A-2AE3-4C3C-B33C-37EF8039134D}"/>
              </a:ext>
            </a:extLst>
          </p:cNvPr>
          <p:cNvSpPr/>
          <p:nvPr/>
        </p:nvSpPr>
        <p:spPr>
          <a:xfrm>
            <a:off x="8775281" y="301219"/>
            <a:ext cx="2471960" cy="923330"/>
          </a:xfrm>
          <a:prstGeom prst="rect">
            <a:avLst/>
          </a:prstGeom>
          <a:noFill/>
        </p:spPr>
        <p:txBody>
          <a:bodyPr wrap="none" lIns="91440" tIns="45720" rIns="91440" bIns="45720">
            <a:spAutoFit/>
          </a:bodyPr>
          <a:lstStyle/>
          <a:p>
            <a:pPr algn="ctr"/>
            <a:r>
              <a:rPr lang="en-US" sz="5400" b="0" cap="none" spc="0" dirty="0">
                <a:ln w="0"/>
                <a:solidFill>
                  <a:schemeClr val="accent4"/>
                </a:solidFill>
                <a:effectLst>
                  <a:outerShdw blurRad="38100" dist="19050" dir="2700000" algn="tl" rotWithShape="0">
                    <a:schemeClr val="dk1">
                      <a:alpha val="40000"/>
                    </a:schemeClr>
                  </a:outerShdw>
                </a:effectLst>
              </a:rPr>
              <a:t>Paper 2</a:t>
            </a:r>
          </a:p>
        </p:txBody>
      </p:sp>
      <p:sp>
        <p:nvSpPr>
          <p:cNvPr id="14" name="Rectangle 13">
            <a:extLst>
              <a:ext uri="{FF2B5EF4-FFF2-40B4-BE49-F238E27FC236}">
                <a16:creationId xmlns="" xmlns:a16="http://schemas.microsoft.com/office/drawing/2014/main" id="{239C4C39-8445-4226-8723-902AEB15194C}"/>
              </a:ext>
            </a:extLst>
          </p:cNvPr>
          <p:cNvSpPr/>
          <p:nvPr/>
        </p:nvSpPr>
        <p:spPr>
          <a:xfrm>
            <a:off x="8151510" y="1243886"/>
            <a:ext cx="3977390"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4"/>
                </a:solidFill>
                <a:latin typeface="Arial" panose="020B0604020202020204" pitchFamily="34" charset="0"/>
                <a:cs typeface="Arial" panose="020B0604020202020204" pitchFamily="34" charset="0"/>
              </a:rPr>
              <a:t>Reasoning, problem solving and mathematical fluency</a:t>
            </a:r>
          </a:p>
        </p:txBody>
      </p:sp>
      <p:sp>
        <p:nvSpPr>
          <p:cNvPr id="15" name="Rectangle 14">
            <a:extLst>
              <a:ext uri="{FF2B5EF4-FFF2-40B4-BE49-F238E27FC236}">
                <a16:creationId xmlns="" xmlns:a16="http://schemas.microsoft.com/office/drawing/2014/main" id="{B948F8B4-0849-41CB-9BBD-4637220864F6}"/>
              </a:ext>
            </a:extLst>
          </p:cNvPr>
          <p:cNvSpPr/>
          <p:nvPr/>
        </p:nvSpPr>
        <p:spPr>
          <a:xfrm>
            <a:off x="4611737" y="1304589"/>
            <a:ext cx="32624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Arithmetic</a:t>
            </a:r>
          </a:p>
        </p:txBody>
      </p:sp>
      <p:sp>
        <p:nvSpPr>
          <p:cNvPr id="16" name="TextBox 15">
            <a:extLst>
              <a:ext uri="{FF2B5EF4-FFF2-40B4-BE49-F238E27FC236}">
                <a16:creationId xmlns="" xmlns:a16="http://schemas.microsoft.com/office/drawing/2014/main" id="{0B276FC7-26E0-4E19-B31D-7DFE01A2B86D}"/>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8" name="Picture 17">
            <a:extLst>
              <a:ext uri="{FF2B5EF4-FFF2-40B4-BE49-F238E27FC236}">
                <a16:creationId xmlns="" xmlns:a16="http://schemas.microsoft.com/office/drawing/2014/main" id="{E5CEA156-A19C-4EB4-A808-24D3DFDB64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9" name="TextBox 18">
            <a:extLst>
              <a:ext uri="{FF2B5EF4-FFF2-40B4-BE49-F238E27FC236}">
                <a16:creationId xmlns="" xmlns:a16="http://schemas.microsoft.com/office/drawing/2014/main" id="{7699DF8B-008D-4015-B8D2-14027CA3DA59}"/>
              </a:ext>
            </a:extLst>
          </p:cNvPr>
          <p:cNvSpPr txBox="1"/>
          <p:nvPr/>
        </p:nvSpPr>
        <p:spPr>
          <a:xfrm>
            <a:off x="4214698" y="3317430"/>
            <a:ext cx="3764751"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(25 marks available)</a:t>
            </a:r>
          </a:p>
        </p:txBody>
      </p:sp>
      <p:sp>
        <p:nvSpPr>
          <p:cNvPr id="20" name="TextBox 19">
            <a:extLst>
              <a:ext uri="{FF2B5EF4-FFF2-40B4-BE49-F238E27FC236}">
                <a16:creationId xmlns="" xmlns:a16="http://schemas.microsoft.com/office/drawing/2014/main" id="{44DEDB59-C091-4447-B46E-4CCF74953C08}"/>
              </a:ext>
            </a:extLst>
          </p:cNvPr>
          <p:cNvSpPr txBox="1"/>
          <p:nvPr/>
        </p:nvSpPr>
        <p:spPr>
          <a:xfrm>
            <a:off x="8153852" y="3244743"/>
            <a:ext cx="3764751"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(35 marks available)</a:t>
            </a:r>
          </a:p>
        </p:txBody>
      </p:sp>
      <p:pic>
        <p:nvPicPr>
          <p:cNvPr id="21" name="Picture 20">
            <a:extLst>
              <a:ext uri="{FF2B5EF4-FFF2-40B4-BE49-F238E27FC236}">
                <a16:creationId xmlns="" xmlns:a16="http://schemas.microsoft.com/office/drawing/2014/main" id="{27D05170-EF33-46BC-AD23-59C81D20BB3F}"/>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818893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9</a:t>
            </a:fld>
            <a:endParaRPr lang="ru-RU" dirty="0"/>
          </a:p>
        </p:txBody>
      </p:sp>
      <p:pic>
        <p:nvPicPr>
          <p:cNvPr id="6" name="Picture 5" descr="2018_ks1_mathematics_Paper1_arithmetic.pdf - Google Drive - Google Chrome">
            <a:extLst>
              <a:ext uri="{FF2B5EF4-FFF2-40B4-BE49-F238E27FC236}">
                <a16:creationId xmlns="" xmlns:a16="http://schemas.microsoft.com/office/drawing/2014/main" id="{21264FA5-9B2D-408F-A063-D0E4E9FEE8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180449">
            <a:off x="168168" y="1031666"/>
            <a:ext cx="3595696" cy="5076329"/>
          </a:xfrm>
          <a:prstGeom prst="rect">
            <a:avLst/>
          </a:prstGeom>
        </p:spPr>
      </p:pic>
      <p:pic>
        <p:nvPicPr>
          <p:cNvPr id="9" name="Picture 8" descr="2018_ks1_mathematics_Paper1_arithmetic.pdf - Google Drive - Google Chrome">
            <a:extLst>
              <a:ext uri="{FF2B5EF4-FFF2-40B4-BE49-F238E27FC236}">
                <a16:creationId xmlns="" xmlns:a16="http://schemas.microsoft.com/office/drawing/2014/main" id="{247A47C1-0DD7-41C9-8F03-6C32496B1C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348698">
            <a:off x="1893606" y="1175728"/>
            <a:ext cx="3397666" cy="4689336"/>
          </a:xfrm>
          <a:prstGeom prst="rect">
            <a:avLst/>
          </a:prstGeom>
        </p:spPr>
      </p:pic>
      <p:sp>
        <p:nvSpPr>
          <p:cNvPr id="11" name="TextBox 10">
            <a:extLst>
              <a:ext uri="{FF2B5EF4-FFF2-40B4-BE49-F238E27FC236}">
                <a16:creationId xmlns="" xmlns:a16="http://schemas.microsoft.com/office/drawing/2014/main" id="{6A4BE417-469C-466B-B919-48818A4CF087}"/>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4" name="Picture 13">
            <a:extLst>
              <a:ext uri="{FF2B5EF4-FFF2-40B4-BE49-F238E27FC236}">
                <a16:creationId xmlns="" xmlns:a16="http://schemas.microsoft.com/office/drawing/2014/main" id="{AA711597-185C-4D93-93CB-A113FD43EB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Title 1">
            <a:extLst>
              <a:ext uri="{FF2B5EF4-FFF2-40B4-BE49-F238E27FC236}">
                <a16:creationId xmlns="" xmlns:a16="http://schemas.microsoft.com/office/drawing/2014/main" id="{F845AB00-1C5C-4EB0-B93F-C03AB7A9BC6F}"/>
              </a:ext>
            </a:extLst>
          </p:cNvPr>
          <p:cNvSpPr>
            <a:spLocks noGrp="1"/>
          </p:cNvSpPr>
          <p:nvPr>
            <p:ph type="title"/>
          </p:nvPr>
        </p:nvSpPr>
        <p:spPr>
          <a:xfrm>
            <a:off x="349813" y="145230"/>
            <a:ext cx="4364106" cy="629493"/>
          </a:xfrm>
        </p:spPr>
        <p:txBody>
          <a:bodyPr>
            <a:noAutofit/>
          </a:bodyPr>
          <a:lstStyle/>
          <a:p>
            <a:r>
              <a:rPr lang="en-US" sz="2500" dirty="0" err="1">
                <a:latin typeface="+mj-lt"/>
              </a:rPr>
              <a:t>Maths</a:t>
            </a:r>
            <a:r>
              <a:rPr lang="en-US" sz="2500" dirty="0">
                <a:latin typeface="+mj-lt"/>
              </a:rPr>
              <a:t> Paper 1 Example Pages (Arithmetic)</a:t>
            </a:r>
            <a:endParaRPr lang="ru-RU" sz="2500" dirty="0">
              <a:latin typeface="+mj-lt"/>
            </a:endParaRPr>
          </a:p>
        </p:txBody>
      </p:sp>
      <p:pic>
        <p:nvPicPr>
          <p:cNvPr id="13" name="Picture 12" descr="2018_ks1_mathematics_Paper2_reasoning.pdf - Google Drive - Google Chrome">
            <a:extLst>
              <a:ext uri="{FF2B5EF4-FFF2-40B4-BE49-F238E27FC236}">
                <a16:creationId xmlns="" xmlns:a16="http://schemas.microsoft.com/office/drawing/2014/main" id="{39D2C5E0-6342-4DBF-BD77-6E5CE28DE5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1227081">
            <a:off x="6302689" y="1001399"/>
            <a:ext cx="3373747" cy="4390968"/>
          </a:xfrm>
          <a:prstGeom prst="rect">
            <a:avLst/>
          </a:prstGeom>
        </p:spPr>
      </p:pic>
      <p:pic>
        <p:nvPicPr>
          <p:cNvPr id="15" name="Picture 14" descr="2018_ks1_mathematics_Paper2_reasoning.pdf - Google Drive - Google Chrome">
            <a:extLst>
              <a:ext uri="{FF2B5EF4-FFF2-40B4-BE49-F238E27FC236}">
                <a16:creationId xmlns="" xmlns:a16="http://schemas.microsoft.com/office/drawing/2014/main" id="{73CE6BAE-AF97-4360-9F05-9ABD82E671A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417551">
            <a:off x="7672149" y="1706528"/>
            <a:ext cx="4081543" cy="4705537"/>
          </a:xfrm>
          <a:prstGeom prst="rect">
            <a:avLst/>
          </a:prstGeom>
        </p:spPr>
      </p:pic>
      <p:sp>
        <p:nvSpPr>
          <p:cNvPr id="10" name="Title 1">
            <a:extLst>
              <a:ext uri="{FF2B5EF4-FFF2-40B4-BE49-F238E27FC236}">
                <a16:creationId xmlns="" xmlns:a16="http://schemas.microsoft.com/office/drawing/2014/main" id="{526C6953-382A-411B-9721-62AB35340365}"/>
              </a:ext>
            </a:extLst>
          </p:cNvPr>
          <p:cNvSpPr txBox="1">
            <a:spLocks/>
          </p:cNvSpPr>
          <p:nvPr/>
        </p:nvSpPr>
        <p:spPr>
          <a:xfrm>
            <a:off x="7722163" y="145230"/>
            <a:ext cx="4364106" cy="629493"/>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500" dirty="0" err="1">
                <a:latin typeface="+mj-lt"/>
              </a:rPr>
              <a:t>Maths</a:t>
            </a:r>
            <a:r>
              <a:rPr lang="en-US" sz="2500" dirty="0">
                <a:latin typeface="+mj-lt"/>
              </a:rPr>
              <a:t> Paper 2 Example Pages (Reasoning)</a:t>
            </a:r>
            <a:endParaRPr lang="ru-RU" sz="2500" dirty="0">
              <a:latin typeface="+mj-lt"/>
            </a:endParaRPr>
          </a:p>
        </p:txBody>
      </p:sp>
      <p:sp>
        <p:nvSpPr>
          <p:cNvPr id="16" name="Flowchart: Decision 15">
            <a:extLst>
              <a:ext uri="{FF2B5EF4-FFF2-40B4-BE49-F238E27FC236}">
                <a16:creationId xmlns="" xmlns:a16="http://schemas.microsoft.com/office/drawing/2014/main" id="{DD53039C-1BC6-412C-A48D-B5FA85D0E3C7}"/>
              </a:ext>
            </a:extLst>
          </p:cNvPr>
          <p:cNvSpPr/>
          <p:nvPr/>
        </p:nvSpPr>
        <p:spPr>
          <a:xfrm>
            <a:off x="5593194" y="64676"/>
            <a:ext cx="198355" cy="6911439"/>
          </a:xfrm>
          <a:prstGeom prst="flowChartDecision">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 xmlns:a16="http://schemas.microsoft.com/office/drawing/2014/main" id="{2D6D195C-2161-49CE-B0FD-2A959842BF22}"/>
              </a:ext>
            </a:extLst>
          </p:cNvPr>
          <p:cNvPicPr>
            <a:picLocks noChangeAspect="1"/>
          </p:cNvPicPr>
          <p:nvPr/>
        </p:nvPicPr>
        <p:blipFill>
          <a:blip r:embed="rId7"/>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41742986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nBusiness Presentation Layout_Elementary_MO - v4.potx" id="{4DC39F4E-E9E8-4D22-BDE0-044CC575188F}" vid="{A1165295-B50A-4F62-B2CC-94F4F7BF07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Elementary school presentation</Template>
  <TotalTime>0</TotalTime>
  <Words>559</Words>
  <Application>Microsoft Office PowerPoint</Application>
  <PresentationFormat>Widescreen</PresentationFormat>
  <Paragraphs>106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Comic Sans MS</vt:lpstr>
      <vt:lpstr>Franklin Gothic Book</vt:lpstr>
      <vt:lpstr>Office Theme</vt:lpstr>
      <vt:lpstr>KS1 SATs</vt:lpstr>
      <vt:lpstr>What are Sats?</vt:lpstr>
      <vt:lpstr>An outline of the tests</vt:lpstr>
      <vt:lpstr>English – Reading Paper 1 Example Page</vt:lpstr>
      <vt:lpstr>English – Reading Paper 2 Example Pages</vt:lpstr>
      <vt:lpstr>English</vt:lpstr>
      <vt:lpstr>English – Spelling Example Page</vt:lpstr>
      <vt:lpstr>Maths</vt:lpstr>
      <vt:lpstr>Maths Paper 1 Example Pages (Arithmetic)</vt:lpstr>
      <vt:lpstr>Teacher Assessment/results</vt:lpstr>
      <vt:lpstr>Age Related Expectations</vt:lpstr>
      <vt:lpstr>How can you help your child prepare?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2018-11-18T22:15:54Z</dcterms:created>
  <dcterms:modified xsi:type="dcterms:W3CDTF">2019-04-29T17:25:56Z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2018-08-01T18:51:16.8781335Z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