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72" r:id="rId3"/>
    <p:sldId id="310" r:id="rId4"/>
    <p:sldId id="281" r:id="rId5"/>
    <p:sldId id="256" r:id="rId6"/>
    <p:sldId id="311" r:id="rId7"/>
    <p:sldId id="312" r:id="rId8"/>
    <p:sldId id="309" r:id="rId9"/>
    <p:sldId id="315" r:id="rId10"/>
    <p:sldId id="306" r:id="rId11"/>
    <p:sldId id="313" r:id="rId12"/>
    <p:sldId id="314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6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8" d="100"/>
          <a:sy n="148" d="100"/>
        </p:scale>
        <p:origin x="-112" y="-4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01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72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01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80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67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78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01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21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145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CAF6F-5ED4-9145-8419-58A2103EB4EC}" type="datetimeFigureOut">
              <a:rPr lang="en-US" smtClean="0"/>
              <a:t>18/03/18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B685-0602-8D4B-B3DB-07475DFFD3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8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eg"/><Relationship Id="rId5" Type="http://schemas.openxmlformats.org/officeDocument/2006/relationships/image" Target="../media/image4.jp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hyperlink" Target="https://www.oxfordowl.co.uk/for-home/reading-owl/expert-help/phonics-made-easy%23audio" TargetMode="External"/><Relationship Id="rId6" Type="http://schemas.openxmlformats.org/officeDocument/2006/relationships/hyperlink" Target="http://www.bbc.co.uk/schools/ks1bitesize/literacy/" TargetMode="External"/><Relationship Id="rId7" Type="http://schemas.openxmlformats.org/officeDocument/2006/relationships/hyperlink" Target="http://www.ictgames.com/literacy.html" TargetMode="External"/><Relationship Id="rId8" Type="http://schemas.openxmlformats.org/officeDocument/2006/relationships/hyperlink" Target="http://www.phonicsplay.co.uk/" TargetMode="External"/><Relationship Id="rId9" Type="http://schemas.openxmlformats.org/officeDocument/2006/relationships/hyperlink" Target="http://www.bbc.co.uk/schools/wordsandpictures/phonics/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7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hyperlink" Target="http://www.st-nicholas-newromney.kent.sch.uk/category/year-1/" TargetMode="Externa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wmf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5603" y="3856683"/>
            <a:ext cx="3316840" cy="1990104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30030" y="506873"/>
            <a:ext cx="7772400" cy="1017912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Where do you read?</a:t>
            </a:r>
            <a:endParaRPr lang="en-GB" sz="6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5603" y="1512807"/>
            <a:ext cx="3306718" cy="21144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8842" y="3779930"/>
            <a:ext cx="3072724" cy="216115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5354" y="1622498"/>
            <a:ext cx="3056211" cy="204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682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16877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4800" b="1" dirty="0" smtClean="0"/>
              <a:t>Helping your child at home..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801635" y="1816744"/>
            <a:ext cx="7654129" cy="427925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GB" altLang="en-US" dirty="0" smtClean="0"/>
              <a:t>Read with your child every day</a:t>
            </a:r>
          </a:p>
          <a:p>
            <a:pPr>
              <a:lnSpc>
                <a:spcPct val="150000"/>
              </a:lnSpc>
            </a:pPr>
            <a:r>
              <a:rPr lang="en-GB" altLang="en-US" dirty="0" smtClean="0"/>
              <a:t>Practise the sounds every day</a:t>
            </a:r>
          </a:p>
          <a:p>
            <a:pPr>
              <a:lnSpc>
                <a:spcPct val="150000"/>
              </a:lnSpc>
            </a:pPr>
            <a:r>
              <a:rPr lang="en-GB" altLang="en-US" dirty="0" smtClean="0"/>
              <a:t>Look for sounds in their books or on signs</a:t>
            </a:r>
          </a:p>
          <a:p>
            <a:pPr>
              <a:lnSpc>
                <a:spcPct val="150000"/>
              </a:lnSpc>
            </a:pPr>
            <a:r>
              <a:rPr lang="en-GB" altLang="en-US" dirty="0" smtClean="0"/>
              <a:t>Use website games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0005" y="102377"/>
            <a:ext cx="8869847" cy="6530765"/>
            <a:chOff x="200005" y="102377"/>
            <a:chExt cx="8869847" cy="653076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00005" y="270289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0005" y="6633142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32405" y="270290"/>
              <a:ext cx="0" cy="6362852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959850" y="270289"/>
              <a:ext cx="0" cy="6362853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2405" y="422689"/>
              <a:ext cx="8459836" cy="0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2405" y="6475518"/>
              <a:ext cx="8477836" cy="4953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84805" y="422690"/>
              <a:ext cx="0" cy="6127788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812241" y="462690"/>
              <a:ext cx="0" cy="6017781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13" name="Picture 12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227" y="102377"/>
              <a:ext cx="729625" cy="95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4805" y="5870416"/>
              <a:ext cx="1440942" cy="59205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89299" y="5884248"/>
              <a:ext cx="1440942" cy="5683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983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16877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b="1" dirty="0" smtClean="0"/>
              <a:t>Helping your to help your child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0005" y="102377"/>
            <a:ext cx="8869847" cy="6530765"/>
            <a:chOff x="200005" y="102377"/>
            <a:chExt cx="8869847" cy="653076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00005" y="270289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0005" y="6633142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32405" y="270290"/>
              <a:ext cx="0" cy="6362852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959850" y="270289"/>
              <a:ext cx="0" cy="6362853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2405" y="422689"/>
              <a:ext cx="8459836" cy="0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2405" y="6475518"/>
              <a:ext cx="8477836" cy="4953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84805" y="422690"/>
              <a:ext cx="0" cy="6127788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812241" y="462690"/>
              <a:ext cx="0" cy="6017781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13" name="Picture 12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227" y="102377"/>
              <a:ext cx="729625" cy="95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4805" y="5870416"/>
              <a:ext cx="1440942" cy="59205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89299" y="5884248"/>
              <a:ext cx="1440942" cy="568372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102552" y="11859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400" b="1" dirty="0">
                <a:hlinkClick r:id="rId5"/>
              </a:rPr>
              <a:t>https://www.oxfordowl.co.uk/for-home/reading-owl/expert-help/phonics-made-easy#</a:t>
            </a:r>
            <a:r>
              <a:rPr lang="en-US" sz="2400" b="1" dirty="0" smtClean="0">
                <a:hlinkClick r:id="rId5"/>
              </a:rPr>
              <a:t>audio</a:t>
            </a:r>
            <a:endParaRPr lang="en-US" sz="2400" b="1" dirty="0" smtClean="0"/>
          </a:p>
          <a:p>
            <a:r>
              <a:rPr lang="en-GB" sz="2400" dirty="0" smtClean="0"/>
              <a:t>Videos to help adults say the sounds correctly and information about phonics screening</a:t>
            </a:r>
            <a:endParaRPr lang="en-US" sz="2400" b="1" dirty="0" smtClean="0"/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u="sng" dirty="0">
                <a:hlinkClick r:id="rId6"/>
              </a:rPr>
              <a:t>www.bbc.co.uk/schools/ks1bitesize/literacy/</a:t>
            </a:r>
            <a:endParaRPr lang="en-GB" sz="2400" dirty="0"/>
          </a:p>
          <a:p>
            <a:r>
              <a:rPr lang="en-GB" sz="2400" dirty="0"/>
              <a:t>a very good selection of interactive games focussing on phonics and sentence construction. Each is split into medium/hard/really hard and are short and fun. 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u="sng" dirty="0">
                <a:hlinkClick r:id="rId7"/>
              </a:rPr>
              <a:t>www.ictgames.com/literacy.html</a:t>
            </a:r>
            <a:endParaRPr lang="en-GB" sz="2400" dirty="0"/>
          </a:p>
          <a:p>
            <a:r>
              <a:rPr lang="en-GB" sz="2400" dirty="0"/>
              <a:t>a great selection of games that link well with games in Letters and Sounds.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u="sng" dirty="0">
                <a:hlinkClick r:id="rId8"/>
              </a:rPr>
              <a:t>www.phonicsplay.co.uk</a:t>
            </a:r>
            <a:endParaRPr lang="en-GB" sz="2400" dirty="0"/>
          </a:p>
          <a:p>
            <a:r>
              <a:rPr lang="en-GB" sz="2400" dirty="0"/>
              <a:t>a selection of interactive games for all phonic phases. Mostly simple games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 smtClean="0"/>
          </a:p>
          <a:p>
            <a:r>
              <a:rPr lang="en-GB" sz="2400" b="1" u="sng" dirty="0">
                <a:hlinkClick r:id="rId9"/>
              </a:rPr>
              <a:t>www.bbc.co.uk/schools/wordsandpictures/phonics/</a:t>
            </a:r>
            <a:endParaRPr lang="en-GB" sz="2400" dirty="0"/>
          </a:p>
          <a:p>
            <a:r>
              <a:rPr lang="en-GB" sz="2400" dirty="0"/>
              <a:t>mix of very good interactive games and worksheets covering most phonic phases. Recommend Sandcastle quiz for phase 3 and 5.</a:t>
            </a:r>
          </a:p>
          <a:p>
            <a:endParaRPr lang="en-GB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8015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16877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b="1" dirty="0" smtClean="0"/>
              <a:t>Helping your to help your child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00005" y="102377"/>
            <a:ext cx="8869847" cy="6530765"/>
            <a:chOff x="200005" y="102377"/>
            <a:chExt cx="8869847" cy="6530765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200005" y="270289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200005" y="6633142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232405" y="270290"/>
              <a:ext cx="0" cy="6362852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959850" y="270289"/>
              <a:ext cx="0" cy="6362853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52405" y="422689"/>
              <a:ext cx="8459836" cy="0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52405" y="6475518"/>
              <a:ext cx="8477836" cy="4953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V="1">
              <a:off x="384805" y="422690"/>
              <a:ext cx="0" cy="6127788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812241" y="462690"/>
              <a:ext cx="0" cy="6017781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13" name="Picture 12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227" y="102377"/>
              <a:ext cx="729625" cy="95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4805" y="5870416"/>
              <a:ext cx="1440942" cy="592057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89299" y="5884248"/>
              <a:ext cx="1440942" cy="568372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2102552" y="118593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071" y="4382054"/>
            <a:ext cx="8229600" cy="18419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smtClean="0"/>
              <a:t>Chest / Bin sorting</a:t>
            </a:r>
          </a:p>
          <a:p>
            <a:pPr marL="0" indent="0" algn="ctr">
              <a:buNone/>
            </a:pPr>
            <a:r>
              <a:rPr lang="en-US" sz="2400" dirty="0" smtClean="0"/>
              <a:t>Bins from the Works</a:t>
            </a:r>
          </a:p>
          <a:p>
            <a:pPr marL="0" indent="0" algn="ctr">
              <a:buNone/>
            </a:pPr>
            <a:r>
              <a:rPr lang="en-US" sz="2400" dirty="0" smtClean="0"/>
              <a:t>Snap</a:t>
            </a:r>
          </a:p>
          <a:p>
            <a:pPr marL="0" indent="0" algn="ctr">
              <a:buNone/>
            </a:pPr>
            <a:r>
              <a:rPr lang="en-US" sz="2400" dirty="0" smtClean="0"/>
              <a:t>Print two sets and play pairs</a:t>
            </a:r>
          </a:p>
          <a:p>
            <a:pPr marL="0" indent="0" algn="ctr">
              <a:buNone/>
            </a:pPr>
            <a:endParaRPr lang="en-US" sz="2400" dirty="0"/>
          </a:p>
          <a:p>
            <a:pPr algn="ctr"/>
            <a:endParaRPr lang="en-US" sz="2400" dirty="0"/>
          </a:p>
        </p:txBody>
      </p:sp>
      <p:pic>
        <p:nvPicPr>
          <p:cNvPr id="16" name="Picture 15" descr="Screen Shot 2018-02-24 at 11.24.19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5645" y="1559877"/>
            <a:ext cx="4013625" cy="2803777"/>
          </a:xfrm>
          <a:prstGeom prst="rect">
            <a:avLst/>
          </a:prstGeom>
        </p:spPr>
      </p:pic>
      <p:pic>
        <p:nvPicPr>
          <p:cNvPr id="17" name="Picture 16" descr="Screen Shot 2018-02-24 at 11.25.56.png"/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919" y="3093416"/>
            <a:ext cx="1684978" cy="2006716"/>
          </a:xfrm>
          <a:prstGeom prst="rect">
            <a:avLst/>
          </a:prstGeom>
        </p:spPr>
      </p:pic>
      <p:pic>
        <p:nvPicPr>
          <p:cNvPr id="18" name="Picture 17" descr="Screen Shot 2018-02-24 at 11.26.12.png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11752" y="3207690"/>
            <a:ext cx="1817529" cy="189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919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013" y="2550186"/>
            <a:ext cx="8340228" cy="1660121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latin typeface="+mn-lt"/>
                <a:cs typeface="Boring Boring"/>
              </a:rPr>
              <a:t>Any Questions?</a:t>
            </a:r>
            <a:endParaRPr lang="en-US" sz="8800" b="1" dirty="0">
              <a:latin typeface="+mn-lt"/>
              <a:cs typeface="Boring Boring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05" y="5843257"/>
            <a:ext cx="1440942" cy="5920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1299" y="5843257"/>
            <a:ext cx="1440942" cy="568372"/>
          </a:xfrm>
          <a:prstGeom prst="rect">
            <a:avLst/>
          </a:prstGeom>
        </p:spPr>
      </p:pic>
      <p:sp>
        <p:nvSpPr>
          <p:cNvPr id="3" name="Action Button: Forward or Next 2">
            <a:hlinkClick r:id="rId5" highlightClick="1"/>
          </p:cNvPr>
          <p:cNvSpPr/>
          <p:nvPr/>
        </p:nvSpPr>
        <p:spPr>
          <a:xfrm>
            <a:off x="4380600" y="763563"/>
            <a:ext cx="634986" cy="7073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7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200005" y="102377"/>
            <a:ext cx="8869847" cy="6530765"/>
            <a:chOff x="200005" y="102377"/>
            <a:chExt cx="8869847" cy="6530765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200005" y="270289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200005" y="6633142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232405" y="270290"/>
              <a:ext cx="0" cy="6362852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8959850" y="270289"/>
              <a:ext cx="0" cy="6362853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52405" y="422689"/>
              <a:ext cx="8459836" cy="0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2405" y="6475518"/>
              <a:ext cx="8477836" cy="4953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384805" y="422690"/>
              <a:ext cx="0" cy="6127788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812241" y="462690"/>
              <a:ext cx="0" cy="6017781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4" name="Picture 3"/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227" y="102377"/>
              <a:ext cx="729625" cy="95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2843" y="5860563"/>
              <a:ext cx="1440942" cy="592057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71299" y="5884248"/>
              <a:ext cx="1440942" cy="568372"/>
            </a:xfrm>
            <a:prstGeom prst="rect">
              <a:avLst/>
            </a:prstGeom>
          </p:spPr>
        </p:pic>
      </p:grp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730030" y="506873"/>
            <a:ext cx="7772400" cy="1017912"/>
          </a:xfrm>
        </p:spPr>
        <p:txBody>
          <a:bodyPr>
            <a:normAutofit/>
          </a:bodyPr>
          <a:lstStyle/>
          <a:p>
            <a:r>
              <a:rPr lang="en-GB" sz="6000" dirty="0" smtClean="0"/>
              <a:t>When do you read?</a:t>
            </a:r>
            <a:endParaRPr lang="en-GB" sz="6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74459" y="1746912"/>
            <a:ext cx="5186149" cy="3616657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156477" y="5356327"/>
            <a:ext cx="5104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smtClean="0"/>
              <a:t>Remember you are a role-model for your child!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433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2843" y="807062"/>
            <a:ext cx="8319398" cy="5507705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</a:pPr>
            <a:r>
              <a:rPr lang="en-US" sz="6000" b="1" dirty="0" smtClean="0">
                <a:latin typeface="Arial"/>
                <a:cs typeface="Arial"/>
              </a:rPr>
              <a:t>Why phonics?</a:t>
            </a:r>
            <a:br>
              <a:rPr lang="en-US" sz="6000" b="1" dirty="0" smtClean="0">
                <a:latin typeface="Arial"/>
                <a:cs typeface="Arial"/>
              </a:rPr>
            </a:br>
            <a:r>
              <a:rPr lang="en-US" sz="1800" b="1" dirty="0" smtClean="0">
                <a:latin typeface="Arial"/>
                <a:cs typeface="Arial"/>
              </a:rPr>
              <a:t/>
            </a:r>
            <a:br>
              <a:rPr lang="en-US" sz="1800" b="1" dirty="0" smtClean="0">
                <a:latin typeface="Arial"/>
                <a:cs typeface="Arial"/>
              </a:rPr>
            </a:br>
            <a:r>
              <a:rPr lang="en-US" b="1" dirty="0" err="1" smtClean="0">
                <a:latin typeface="Arial"/>
                <a:cs typeface="Arial"/>
              </a:rPr>
              <a:t>Gobblefunk</a:t>
            </a:r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sz="2800" dirty="0">
                <a:latin typeface="Arial"/>
                <a:cs typeface="Arial"/>
              </a:rPr>
              <a:t/>
            </a:r>
            <a:br>
              <a:rPr lang="en-US" sz="2800" dirty="0">
                <a:latin typeface="Arial"/>
                <a:cs typeface="Arial"/>
              </a:rPr>
            </a:br>
            <a:r>
              <a:rPr lang="en-US" sz="1800" dirty="0" err="1" smtClean="0">
                <a:latin typeface="Arial"/>
                <a:cs typeface="Arial"/>
              </a:rPr>
              <a:t>whizzpopping</a:t>
            </a:r>
            <a:r>
              <a:rPr lang="en-US" sz="2400" dirty="0" smtClean="0">
                <a:latin typeface="Arial"/>
                <a:cs typeface="Arial"/>
              </a:rPr>
              <a:t/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err="1" smtClean="0">
                <a:latin typeface="Arial"/>
                <a:cs typeface="Arial"/>
              </a:rPr>
              <a:t>bopmuggered</a:t>
            </a:r>
            <a:r>
              <a:rPr lang="en-US" sz="2400" dirty="0" smtClean="0">
                <a:latin typeface="Arial"/>
                <a:cs typeface="Arial"/>
              </a:rPr>
              <a:t/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err="1" smtClean="0">
                <a:latin typeface="Arial"/>
                <a:cs typeface="Arial"/>
              </a:rPr>
              <a:t>swogswallowed</a:t>
            </a:r>
            <a:r>
              <a:rPr lang="en-US" sz="2400" dirty="0" smtClean="0">
                <a:latin typeface="Arial"/>
                <a:cs typeface="Arial"/>
              </a:rPr>
              <a:t/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err="1" smtClean="0">
                <a:latin typeface="Arial"/>
                <a:cs typeface="Arial"/>
              </a:rPr>
              <a:t>snozzcumber</a:t>
            </a:r>
            <a:r>
              <a:rPr lang="en-US" sz="2400" dirty="0" smtClean="0">
                <a:latin typeface="Arial"/>
                <a:cs typeface="Arial"/>
              </a:rPr>
              <a:t/>
            </a:r>
            <a:br>
              <a:rPr lang="en-US" sz="2400" dirty="0" smtClean="0">
                <a:latin typeface="Arial"/>
                <a:cs typeface="Arial"/>
              </a:rPr>
            </a:br>
            <a:r>
              <a:rPr lang="en-US" sz="2400" dirty="0" err="1" smtClean="0">
                <a:latin typeface="Arial"/>
                <a:cs typeface="Arial"/>
              </a:rPr>
              <a:t>frothbuggling</a:t>
            </a:r>
            <a:r>
              <a:rPr lang="en-US" sz="2400" dirty="0">
                <a:latin typeface="Arial"/>
                <a:cs typeface="Arial"/>
              </a:rPr>
              <a:t/>
            </a:r>
            <a:br>
              <a:rPr lang="en-US" sz="2400" dirty="0">
                <a:latin typeface="Arial"/>
                <a:cs typeface="Arial"/>
              </a:rPr>
            </a:br>
            <a:r>
              <a:rPr lang="en-US" sz="2400" b="1" dirty="0" smtClean="0">
                <a:latin typeface="Arial"/>
                <a:cs typeface="Arial"/>
              </a:rPr>
              <a:t/>
            </a:r>
            <a:br>
              <a:rPr lang="en-US" sz="2400" b="1" dirty="0" smtClean="0">
                <a:latin typeface="Arial"/>
                <a:cs typeface="Arial"/>
              </a:rPr>
            </a:b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993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9840" y="301047"/>
            <a:ext cx="7772400" cy="914400"/>
          </a:xfrm>
        </p:spPr>
        <p:txBody>
          <a:bodyPr/>
          <a:lstStyle/>
          <a:p>
            <a:pPr algn="ctr"/>
            <a:r>
              <a:rPr lang="en-GB" altLang="en-US" sz="3600" u="sng" dirty="0" smtClean="0"/>
              <a:t>Phonics teaching</a:t>
            </a:r>
            <a:endParaRPr lang="en-GB" altLang="en-US" dirty="0" smtClean="0"/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276600" y="2133600"/>
            <a:ext cx="36195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dirty="0" smtClean="0"/>
              <a:t>Revise sounds we know</a:t>
            </a:r>
            <a:endParaRPr lang="en-GB" altLang="en-US" dirty="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4953000" y="2647664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3276600" y="3048225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dirty="0" smtClean="0"/>
              <a:t>Learn a new sound</a:t>
            </a:r>
            <a:endParaRPr lang="en-GB" altLang="en-US" dirty="0"/>
          </a:p>
        </p:txBody>
      </p:sp>
      <p:sp>
        <p:nvSpPr>
          <p:cNvPr id="6153" name="Line 11"/>
          <p:cNvSpPr>
            <a:spLocks noChangeShapeType="1"/>
          </p:cNvSpPr>
          <p:nvPr/>
        </p:nvSpPr>
        <p:spPr bwMode="auto">
          <a:xfrm>
            <a:off x="4953000" y="35054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4" name="Text Box 13"/>
          <p:cNvSpPr txBox="1">
            <a:spLocks noChangeArrowheads="1"/>
          </p:cNvSpPr>
          <p:nvPr/>
        </p:nvSpPr>
        <p:spPr bwMode="auto">
          <a:xfrm>
            <a:off x="3314700" y="4009718"/>
            <a:ext cx="327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dirty="0" smtClean="0"/>
              <a:t>Read a new sound</a:t>
            </a:r>
            <a:endParaRPr lang="en-GB" altLang="en-US" sz="2400" dirty="0"/>
          </a:p>
        </p:txBody>
      </p:sp>
      <p:sp>
        <p:nvSpPr>
          <p:cNvPr id="6155" name="Line 14"/>
          <p:cNvSpPr>
            <a:spLocks noChangeShapeType="1"/>
          </p:cNvSpPr>
          <p:nvPr/>
        </p:nvSpPr>
        <p:spPr bwMode="auto">
          <a:xfrm>
            <a:off x="49530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6" name="Text Box 15"/>
          <p:cNvSpPr txBox="1">
            <a:spLocks noChangeArrowheads="1"/>
          </p:cNvSpPr>
          <p:nvPr/>
        </p:nvSpPr>
        <p:spPr bwMode="auto">
          <a:xfrm>
            <a:off x="3733800" y="49149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dirty="0" smtClean="0"/>
              <a:t>Practise it</a:t>
            </a:r>
            <a:endParaRPr lang="en-GB" altLang="en-US" sz="2400" dirty="0"/>
          </a:p>
        </p:txBody>
      </p:sp>
      <p:sp>
        <p:nvSpPr>
          <p:cNvPr id="6157" name="Line 16"/>
          <p:cNvSpPr>
            <a:spLocks noChangeShapeType="1"/>
          </p:cNvSpPr>
          <p:nvPr/>
        </p:nvSpPr>
        <p:spPr bwMode="auto">
          <a:xfrm>
            <a:off x="4953000" y="5356747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3429000" y="5865647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altLang="en-US" sz="2400" dirty="0" smtClean="0"/>
              <a:t>Use it in writing</a:t>
            </a:r>
            <a:endParaRPr lang="en-GB" altLang="en-US" sz="2400" dirty="0"/>
          </a:p>
        </p:txBody>
      </p:sp>
      <p:graphicFrame>
        <p:nvGraphicFramePr>
          <p:cNvPr id="6146" name="Object 18"/>
          <p:cNvGraphicFramePr>
            <a:graphicFrameLocks noChangeAspect="1"/>
          </p:cNvGraphicFramePr>
          <p:nvPr/>
        </p:nvGraphicFramePr>
        <p:xfrm>
          <a:off x="1676400" y="2057400"/>
          <a:ext cx="1295400" cy="393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Clip" r:id="rId3" imgW="1296063" imgH="3934305" progId="MS_ClipArt_Gallery.5">
                  <p:embed/>
                </p:oleObj>
              </mc:Choice>
              <mc:Fallback>
                <p:oleObj name="Clip" r:id="rId3" imgW="1296063" imgH="3934305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057400"/>
                        <a:ext cx="1295400" cy="393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/>
          <p:nvPr/>
        </p:nvGrpSpPr>
        <p:grpSpPr>
          <a:xfrm>
            <a:off x="200005" y="102377"/>
            <a:ext cx="8869847" cy="6530765"/>
            <a:chOff x="200005" y="102377"/>
            <a:chExt cx="8869847" cy="6530765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200005" y="270289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0005" y="6633142"/>
              <a:ext cx="8759845" cy="0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V="1">
              <a:off x="232405" y="270290"/>
              <a:ext cx="0" cy="6362852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959850" y="270289"/>
              <a:ext cx="0" cy="6362853"/>
            </a:xfrm>
            <a:prstGeom prst="line">
              <a:avLst/>
            </a:prstGeom>
            <a:ln w="57150" cmpd="thickThin">
              <a:solidFill>
                <a:srgbClr val="A00604"/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2405" y="422689"/>
              <a:ext cx="8459836" cy="0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352405" y="6475518"/>
              <a:ext cx="8477836" cy="4953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384805" y="422690"/>
              <a:ext cx="0" cy="6127788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812241" y="462690"/>
              <a:ext cx="0" cy="6017781"/>
            </a:xfrm>
            <a:prstGeom prst="line">
              <a:avLst/>
            </a:prstGeom>
            <a:ln w="57150" cmpd="thickThin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pic>
          <p:nvPicPr>
            <p:cNvPr id="24" name="Picture 23"/>
            <p:cNvPicPr/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0227" y="102377"/>
              <a:ext cx="729625" cy="957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39369" y="5865647"/>
              <a:ext cx="1440942" cy="592057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49583" y="5865647"/>
              <a:ext cx="1440942" cy="56837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00774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219" y="2094867"/>
            <a:ext cx="8319398" cy="3038724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atin typeface="Arial"/>
                <a:cs typeface="Arial"/>
              </a:rPr>
              <a:t>Phonics Screening</a:t>
            </a:r>
            <a:br>
              <a:rPr lang="en-US" sz="6000" b="1" dirty="0" smtClean="0">
                <a:latin typeface="Arial"/>
                <a:cs typeface="Arial"/>
              </a:rPr>
            </a:br>
            <a:r>
              <a:rPr lang="en-US" sz="5400" b="1" dirty="0" smtClean="0">
                <a:latin typeface="Arial"/>
                <a:cs typeface="Arial"/>
              </a:rPr>
              <a:t/>
            </a:r>
            <a:br>
              <a:rPr lang="en-US" sz="5400" b="1" dirty="0" smtClean="0">
                <a:latin typeface="Arial"/>
                <a:cs typeface="Arial"/>
              </a:rPr>
            </a:br>
            <a:r>
              <a:rPr lang="en-US" sz="4800" dirty="0" smtClean="0">
                <a:latin typeface="Arial"/>
                <a:cs typeface="Arial"/>
              </a:rPr>
              <a:t>What does it look like?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87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creen Shot 2017-05-10 at 23.13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1058" y="503012"/>
            <a:ext cx="8212086" cy="5948392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2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  <p:pic>
        <p:nvPicPr>
          <p:cNvPr id="2" name="Picture 1" descr="Screen Shot 2017-05-10 at 23.13.32.pn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9450" y="102376"/>
            <a:ext cx="5216532" cy="663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267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843" y="565812"/>
            <a:ext cx="8319398" cy="1188374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Arial"/>
                <a:cs typeface="Arial"/>
              </a:rPr>
              <a:t>Phonics Screening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99673" y="2252715"/>
            <a:ext cx="7301999" cy="26161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/>
                <a:cs typeface="Arial"/>
              </a:rPr>
              <a:t>When: </a:t>
            </a:r>
            <a:r>
              <a:rPr lang="en-US" sz="2400" dirty="0" smtClean="0">
                <a:latin typeface="Arial"/>
                <a:cs typeface="Arial"/>
              </a:rPr>
              <a:t>Early June</a:t>
            </a:r>
          </a:p>
          <a:p>
            <a:endParaRPr lang="en-US" sz="2400" b="1" dirty="0" smtClean="0">
              <a:latin typeface="Arial"/>
              <a:cs typeface="Arial"/>
            </a:endParaRPr>
          </a:p>
          <a:p>
            <a:r>
              <a:rPr lang="en-US" sz="2400" b="1" dirty="0" smtClean="0">
                <a:latin typeface="Arial"/>
                <a:cs typeface="Arial"/>
              </a:rPr>
              <a:t>Where: </a:t>
            </a:r>
            <a:r>
              <a:rPr lang="en-US" sz="2400" dirty="0" smtClean="0">
                <a:latin typeface="Arial"/>
                <a:cs typeface="Arial"/>
              </a:rPr>
              <a:t>In school </a:t>
            </a:r>
          </a:p>
          <a:p>
            <a:endParaRPr lang="en-US" sz="2400" b="1" dirty="0" smtClean="0">
              <a:latin typeface="Arial"/>
              <a:cs typeface="Arial"/>
            </a:endParaRPr>
          </a:p>
          <a:p>
            <a:r>
              <a:rPr lang="en-US" sz="2400" b="1" dirty="0" smtClean="0">
                <a:latin typeface="Arial"/>
                <a:cs typeface="Arial"/>
              </a:rPr>
              <a:t>With whom: </a:t>
            </a:r>
            <a:r>
              <a:rPr lang="en-US" sz="2400" dirty="0" smtClean="0">
                <a:latin typeface="Arial"/>
                <a:cs typeface="Arial"/>
              </a:rPr>
              <a:t>Miss Common and Miss Reynolds</a:t>
            </a:r>
          </a:p>
          <a:p>
            <a:endParaRPr lang="en-US" sz="2400" b="1" dirty="0">
              <a:latin typeface="Arial"/>
              <a:cs typeface="Arial"/>
            </a:endParaRPr>
          </a:p>
          <a:p>
            <a:r>
              <a:rPr lang="en-US" sz="2000" b="1" dirty="0" smtClean="0">
                <a:latin typeface="Arial"/>
                <a:cs typeface="Arial"/>
              </a:rPr>
              <a:t>How do I know if they’ve passed: </a:t>
            </a:r>
            <a:r>
              <a:rPr lang="en-US" sz="2000" dirty="0" smtClean="0">
                <a:latin typeface="Arial"/>
                <a:cs typeface="Arial"/>
              </a:rPr>
              <a:t>Letter to parents early July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22714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843" y="565812"/>
            <a:ext cx="8319398" cy="1188374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latin typeface="Arial"/>
                <a:cs typeface="Arial"/>
              </a:rPr>
              <a:t>Phonics Screening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00005" y="270289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00005" y="6633142"/>
            <a:ext cx="8759845" cy="0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32405" y="270290"/>
            <a:ext cx="0" cy="6362852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59850" y="270289"/>
            <a:ext cx="0" cy="6362853"/>
          </a:xfrm>
          <a:prstGeom prst="line">
            <a:avLst/>
          </a:prstGeom>
          <a:ln w="57150" cmpd="thickThin">
            <a:solidFill>
              <a:srgbClr val="A00604"/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2405" y="422689"/>
            <a:ext cx="8459836" cy="0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52405" y="6475518"/>
            <a:ext cx="8477836" cy="4953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384805" y="422690"/>
            <a:ext cx="0" cy="6127788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8812241" y="462690"/>
            <a:ext cx="0" cy="6017781"/>
          </a:xfrm>
          <a:prstGeom prst="line">
            <a:avLst/>
          </a:prstGeom>
          <a:ln w="57150" cmpd="thickThin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4" name="Picture 3"/>
          <p:cNvPicPr/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340227" y="102377"/>
            <a:ext cx="729625" cy="95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5122" y="5814876"/>
            <a:ext cx="1440942" cy="592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1675" y="5907146"/>
            <a:ext cx="1440942" cy="56837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66954" y="3076979"/>
            <a:ext cx="701135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What happens if they don</a:t>
            </a:r>
            <a:r>
              <a:rPr lang="mr-IN" sz="3600" dirty="0" smtClean="0">
                <a:latin typeface="Arial"/>
                <a:cs typeface="Arial"/>
              </a:rPr>
              <a:t>’</a:t>
            </a:r>
            <a:r>
              <a:rPr lang="en-US" sz="3600" dirty="0" smtClean="0">
                <a:latin typeface="Arial"/>
                <a:cs typeface="Arial"/>
              </a:rPr>
              <a:t>t pass?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840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285</Words>
  <Application>Microsoft Macintosh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Clip</vt:lpstr>
      <vt:lpstr>Where do you read?</vt:lpstr>
      <vt:lpstr>When do you read?</vt:lpstr>
      <vt:lpstr>Why phonics?  Gobblefunk  whizzpopping bopmuggered swogswallowed snozzcumber frothbuggling  </vt:lpstr>
      <vt:lpstr>Phonics teaching</vt:lpstr>
      <vt:lpstr>Phonics Screening  What does it look like?</vt:lpstr>
      <vt:lpstr>PowerPoint Presentation</vt:lpstr>
      <vt:lpstr>PowerPoint Presentation</vt:lpstr>
      <vt:lpstr>Phonics Screening</vt:lpstr>
      <vt:lpstr>Phonics Screening</vt:lpstr>
      <vt:lpstr>Helping your child at home..</vt:lpstr>
      <vt:lpstr>Helping your to help your child</vt:lpstr>
      <vt:lpstr>Helping your to help your child</vt:lpstr>
      <vt:lpstr>Any 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Badger Class</dc:title>
  <dc:creator>Sabina Common</dc:creator>
  <cp:lastModifiedBy>Sabina Common</cp:lastModifiedBy>
  <cp:revision>25</cp:revision>
  <dcterms:created xsi:type="dcterms:W3CDTF">2016-07-09T11:33:02Z</dcterms:created>
  <dcterms:modified xsi:type="dcterms:W3CDTF">2018-03-18T17:48:08Z</dcterms:modified>
</cp:coreProperties>
</file>