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pict" ContentType="image/pic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1"/>
  </p:notesMasterIdLst>
  <p:sldIdLst>
    <p:sldId id="256" r:id="rId2"/>
    <p:sldId id="295" r:id="rId3"/>
    <p:sldId id="258" r:id="rId4"/>
    <p:sldId id="270" r:id="rId5"/>
    <p:sldId id="259" r:id="rId6"/>
    <p:sldId id="297" r:id="rId7"/>
    <p:sldId id="273" r:id="rId8"/>
    <p:sldId id="274" r:id="rId9"/>
    <p:sldId id="296" r:id="rId10"/>
    <p:sldId id="260" r:id="rId11"/>
    <p:sldId id="276" r:id="rId12"/>
    <p:sldId id="277" r:id="rId13"/>
    <p:sldId id="280" r:id="rId14"/>
    <p:sldId id="278" r:id="rId15"/>
    <p:sldId id="298" r:id="rId16"/>
    <p:sldId id="261" r:id="rId17"/>
    <p:sldId id="282" r:id="rId18"/>
    <p:sldId id="262" r:id="rId19"/>
    <p:sldId id="284" r:id="rId20"/>
    <p:sldId id="291" r:id="rId21"/>
    <p:sldId id="263" r:id="rId22"/>
    <p:sldId id="286" r:id="rId23"/>
    <p:sldId id="292" r:id="rId24"/>
    <p:sldId id="293" r:id="rId25"/>
    <p:sldId id="289" r:id="rId26"/>
    <p:sldId id="290" r:id="rId27"/>
    <p:sldId id="264" r:id="rId28"/>
    <p:sldId id="294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84" autoAdjust="0"/>
  </p:normalViewPr>
  <p:slideViewPr>
    <p:cSldViewPr snapToGrid="0" snapToObjects="1">
      <p:cViewPr varScale="1">
        <p:scale>
          <a:sx n="122" d="100"/>
          <a:sy n="122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06/09/17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r>
              <a:rPr lang="en-US" baseline="0" dirty="0" smtClean="0"/>
              <a:t> are provided to help you lead the presentation.</a:t>
            </a:r>
          </a:p>
          <a:p>
            <a:r>
              <a:rPr lang="en-US" baseline="0" dirty="0" smtClean="0"/>
              <a:t>Notes in italics are for your attention only.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Phonics makes learning to read easy for children because we start by teaching them just one way of reading and writing every sound. Here they are on 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teach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 sounds first - (sounds as far as 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o u)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then Set 2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(the shaded sounds ay -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oy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i="1" dirty="0" smtClean="0"/>
              <a:t>Use MTYT to teach each of the pure sounds to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parents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Once the children know the pure sounds, we teach them </a:t>
            </a:r>
            <a:r>
              <a:rPr lang="en-US" dirty="0" smtClean="0"/>
              <a:t>to blend sounds to read words. We also teach children to spell the words they learn to read.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We use Fred Talk to help children</a:t>
            </a:r>
            <a:r>
              <a:rPr lang="en-US" baseline="0" dirty="0" smtClean="0"/>
              <a:t> read and spell words.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4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This is Fred.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He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is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a frog who can only speak in sounds, and we call this Fred Talk.</a:t>
            </a:r>
            <a:r>
              <a:rPr lang="en-US" baseline="0" dirty="0" smtClean="0"/>
              <a:t> For example ‘m’ ‘a’ ‘t’, ‘l’ ‘u’ ‘n’ ‘c’ ‘h’.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70C0"/>
                </a:solidFill>
                <a:latin typeface="Arial" charset="0"/>
              </a:rPr>
              <a:t>He helps children sound out words so they can read and spell.</a:t>
            </a:r>
            <a:endParaRPr lang="en-GB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solidFill>
                  <a:srgbClr val="0070C0"/>
                </a:solidFill>
                <a:latin typeface="Arial" charset="0"/>
              </a:rPr>
              <a:t>MTYT some examples with the parents. </a:t>
            </a:r>
            <a:r>
              <a:rPr lang="en-US" baseline="0" dirty="0" smtClean="0"/>
              <a:t>For example ‘m’ ‘a’ ‘t’ mat, ‘s’ ‘a’ ‘t’ sat.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Click. </a:t>
            </a:r>
            <a:r>
              <a:rPr lang="en-US" i="0" baseline="0" dirty="0" smtClean="0"/>
              <a:t>Fred is our friend!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8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</a:t>
            </a:r>
            <a:r>
              <a:rPr lang="en-US" baseline="0" dirty="0" smtClean="0"/>
              <a:t> </a:t>
            </a:r>
            <a:r>
              <a:rPr lang="en-US" dirty="0" smtClean="0"/>
              <a:t>they can</a:t>
            </a:r>
            <a:r>
              <a:rPr lang="en-US" baseline="0" dirty="0" smtClean="0"/>
              <a:t> Fred Talk and blend sounds into words from</a:t>
            </a:r>
            <a:r>
              <a:rPr lang="en-US" dirty="0" smtClean="0"/>
              <a:t> the simple</a:t>
            </a:r>
            <a:r>
              <a:rPr lang="en-US" baseline="0" dirty="0" smtClean="0"/>
              <a:t> chart, we teach them Set 3 sounds on the complex chart – </a:t>
            </a:r>
            <a:r>
              <a:rPr lang="en-US" dirty="0" smtClean="0"/>
              <a:t>the other ways of reading and writing each sound so that they can soon read anything.</a:t>
            </a:r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Alongside learning each</a:t>
            </a:r>
            <a:r>
              <a:rPr lang="en-US" baseline="0" dirty="0" smtClean="0"/>
              <a:t> set of </a:t>
            </a:r>
            <a:r>
              <a:rPr lang="en-US" dirty="0" smtClean="0"/>
              <a:t>sounds, they read Storybooks </a:t>
            </a:r>
            <a:r>
              <a:rPr lang="en-US" baseline="0" dirty="0" smtClean="0"/>
              <a:t>that </a:t>
            </a:r>
            <a:r>
              <a:rPr lang="en-US" dirty="0" smtClean="0"/>
              <a:t>only contain the sounds and words they can read. This sets them up to succeed in their reading.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We discuss and write about the ideas in these Storybooks.</a:t>
            </a:r>
            <a:r>
              <a:rPr lang="en-US" baseline="0" dirty="0" smtClean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baseline="0" dirty="0" smtClean="0"/>
              <a:t>We also teach children to read common exception words – words like ‘said’ and ‘they’.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use Fred Fingers to help children sound out words to spell easily.</a:t>
            </a:r>
          </a:p>
          <a:p>
            <a:r>
              <a:rPr lang="en-US" baseline="0" dirty="0" smtClean="0"/>
              <a:t>It means they do not have to </a:t>
            </a:r>
            <a:r>
              <a:rPr lang="en-US" baseline="0" dirty="0" err="1" smtClean="0"/>
              <a:t>memorise</a:t>
            </a:r>
            <a:r>
              <a:rPr lang="en-US" baseline="0" dirty="0" smtClean="0"/>
              <a:t> lists of spelling words.</a:t>
            </a:r>
          </a:p>
          <a:p>
            <a:r>
              <a:rPr lang="en-US" baseline="0" dirty="0" smtClean="0"/>
              <a:t>It is a tool so they will be able to spell any word.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Demonstrate how to use Fred Fingers</a:t>
            </a:r>
            <a:r>
              <a:rPr lang="en-US" i="1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9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Storybooks/</a:t>
            </a:r>
            <a:r>
              <a:rPr lang="en-US" i="0" baseline="0" dirty="0" smtClean="0"/>
              <a:t> b</a:t>
            </a:r>
            <a:r>
              <a:rPr lang="en-US" i="0" dirty="0" smtClean="0"/>
              <a:t>lack and white paper versions of the Storybooks</a:t>
            </a:r>
            <a:r>
              <a:rPr lang="en-US" i="0" baseline="0" dirty="0" smtClean="0"/>
              <a:t> will be sent home for your children</a:t>
            </a:r>
            <a:r>
              <a:rPr lang="en-US" baseline="0" dirty="0" smtClean="0"/>
              <a:t> to read. </a:t>
            </a:r>
          </a:p>
          <a:p>
            <a:r>
              <a:rPr lang="en-US" baseline="0" dirty="0" smtClean="0"/>
              <a:t>They will know all of the sounds used in the Storybook as they will bring home the book that they have already read three times in the classroom.</a:t>
            </a:r>
          </a:p>
          <a:p>
            <a:r>
              <a:rPr lang="en-US" baseline="0" dirty="0" smtClean="0"/>
              <a:t>This means they will be able to read the text with fluency and confidence – like a storyteller. They will enjoy reading to you.</a:t>
            </a:r>
          </a:p>
          <a:p>
            <a:r>
              <a:rPr lang="en-US" baseline="0" dirty="0" smtClean="0"/>
              <a:t>This does not mean the text is too easy for them – it means they are reading at the correct level.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We do not send texts home the children cannot read because we always want them to be set up to succeed in their reading.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This is what we do in our school.</a:t>
            </a:r>
            <a:endParaRPr lang="en-US" dirty="0" smtClean="0">
              <a:solidFill>
                <a:srgbClr val="2D2D2D"/>
              </a:solidFill>
              <a:latin typeface="Arial" charset="0"/>
              <a:cs typeface="Arial" charset="0"/>
              <a:sym typeface="Arial" charset="0"/>
            </a:endParaRPr>
          </a:p>
          <a:p>
            <a:pPr eaLnBrk="1" hangingPunct="1"/>
            <a:r>
              <a:rPr lang="en-US" i="1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Read quote.</a:t>
            </a:r>
          </a:p>
          <a:p>
            <a:pPr eaLnBrk="1" hangingPunct="1"/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We want our children to learn to read as quickly as possible and</a:t>
            </a:r>
            <a:r>
              <a:rPr lang="en-US" baseline="0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 then t</a:t>
            </a:r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o keep on reading – to read widely and often and be a lifelong reader.</a:t>
            </a:r>
          </a:p>
          <a:p>
            <a:pPr eaLnBrk="1" hangingPunct="1"/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We have added </a:t>
            </a:r>
            <a:r>
              <a:rPr lang="ja-JP" alt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‘</a:t>
            </a:r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and talking</a:t>
            </a:r>
            <a:r>
              <a:rPr lang="ja-JP" alt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’</a:t>
            </a:r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 because it is central to everything we do in our school.</a:t>
            </a:r>
          </a:p>
          <a:p>
            <a:r>
              <a:rPr lang="en-US" dirty="0" smtClean="0"/>
              <a:t>Research shows</a:t>
            </a:r>
            <a:r>
              <a:rPr lang="en-US" baseline="0" dirty="0" smtClean="0"/>
              <a:t> that children who learn to read quickly go on to succeed in school and in life.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7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picture</a:t>
            </a:r>
            <a:r>
              <a:rPr lang="en-US" baseline="0" dirty="0" smtClean="0"/>
              <a:t> books at home, read these and discuss them with your children, or go to the library in new </a:t>
            </a:r>
            <a:r>
              <a:rPr lang="en-US" baseline="0" dirty="0" err="1" smtClean="0"/>
              <a:t>romney</a:t>
            </a:r>
            <a:r>
              <a:rPr lang="en-US" baseline="0" dirty="0" smtClean="0"/>
              <a:t> too!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7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important things you can do as a parent</a:t>
            </a:r>
            <a:r>
              <a:rPr lang="en-US" baseline="0" dirty="0" smtClean="0"/>
              <a:t> at home is read higher level texts </a:t>
            </a:r>
            <a:r>
              <a:rPr lang="en-US" i="1" baseline="0" dirty="0" smtClean="0"/>
              <a:t>to</a:t>
            </a:r>
            <a:r>
              <a:rPr lang="en-US" i="0" baseline="0" dirty="0" smtClean="0"/>
              <a:t> your child. 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h</a:t>
            </a:r>
            <a:r>
              <a:rPr lang="en-US" dirty="0" smtClean="0"/>
              <a:t>elps develop an enjoyment for stories</a:t>
            </a:r>
            <a:r>
              <a:rPr lang="en-US" baseline="0" dirty="0" smtClean="0"/>
              <a:t> and the motivation for learning to read themselves.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questions and share opinions about what you read to engage them in discussion, get them thinking about what they read and develop vocabulary. 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Click and read.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3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Click through and read examples</a:t>
            </a:r>
            <a:r>
              <a:rPr lang="en-GB" i="1" baseline="0" dirty="0" smtClean="0">
                <a:latin typeface="Calibri" charset="0"/>
              </a:rPr>
              <a:t> to parents.</a:t>
            </a:r>
            <a:endParaRPr lang="en-GB" i="1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Use </a:t>
            </a:r>
            <a:r>
              <a:rPr lang="en-GB" dirty="0">
                <a:latin typeface="Calibri" charset="0"/>
              </a:rPr>
              <a:t>ambitious vocabulary with your children and encourage them to use these words for themselves in both their speech and writing.  Build interesting sentences with your child.</a:t>
            </a:r>
          </a:p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A </a:t>
            </a:r>
            <a:r>
              <a:rPr lang="en-GB" dirty="0">
                <a:latin typeface="Calibri" charset="0"/>
              </a:rPr>
              <a:t>rich vocabulary is essential for high levels of comprehension. The more words your child has in his/her head when they come to school, the quicker they will understand when they read, e.g.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endParaRPr lang="en-GB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GB" dirty="0">
                <a:latin typeface="Calibri" charset="0"/>
              </a:rPr>
              <a:t>“You’re looking pleased… not just pleased but delighted!” (thrilled/ecstatic/euphoric! </a:t>
            </a:r>
            <a:r>
              <a:rPr lang="en-GB" dirty="0" err="1">
                <a:latin typeface="Calibri" charset="0"/>
              </a:rPr>
              <a:t>Etc</a:t>
            </a:r>
            <a:r>
              <a:rPr lang="en-GB" dirty="0">
                <a:latin typeface="Calibri" charset="0"/>
              </a:rPr>
              <a:t>)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2351AAA-0D62-384A-87E0-2618FEF377EF}" type="slidenum">
              <a:rPr lang="en-US">
                <a:latin typeface="Calibri" charset="0"/>
              </a:rPr>
              <a:pPr eaLnBrk="1" hangingPunct="1"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i="0" dirty="0" smtClean="0">
                <a:latin typeface="Calibri" charset="0"/>
              </a:rPr>
              <a:t>Help grow</a:t>
            </a:r>
            <a:r>
              <a:rPr lang="en-GB" i="0" baseline="0" dirty="0" smtClean="0">
                <a:latin typeface="Calibri" charset="0"/>
              </a:rPr>
              <a:t> your child’s vocabulary by enriching conversations through description.</a:t>
            </a:r>
          </a:p>
          <a:p>
            <a:pPr eaLnBrk="1" hangingPunct="1">
              <a:spcBef>
                <a:spcPct val="0"/>
              </a:spcBef>
            </a:pPr>
            <a:endParaRPr lang="en-GB" i="0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i="1" baseline="0" dirty="0" smtClean="0">
                <a:latin typeface="Calibri" charset="0"/>
              </a:rPr>
              <a:t>Click and read examples.</a:t>
            </a:r>
            <a:endParaRPr lang="en-GB" i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Give other</a:t>
            </a:r>
            <a:r>
              <a:rPr lang="en-GB" i="1" baseline="0" dirty="0" smtClean="0">
                <a:latin typeface="Calibri" charset="0"/>
              </a:rPr>
              <a:t> </a:t>
            </a:r>
            <a:r>
              <a:rPr lang="en-GB" i="1" dirty="0" smtClean="0">
                <a:latin typeface="Calibri" charset="0"/>
              </a:rPr>
              <a:t>examples if you want to.</a:t>
            </a:r>
          </a:p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8CD128-7ECD-A140-A229-944B8788EF8F}" type="slidenum">
              <a:rPr lang="en-US">
                <a:latin typeface="Calibri" charset="0"/>
              </a:rPr>
              <a:pPr eaLnBrk="1" hangingPunct="1"/>
              <a:t>24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It really helps to</a:t>
            </a:r>
            <a:r>
              <a:rPr lang="en-GB" baseline="0" dirty="0" smtClean="0">
                <a:latin typeface="Times New Roman" charset="0"/>
              </a:rPr>
              <a:t> be aware of how your child is learning in the classroom – pure sounds not letter names; Fred Talk when they are reading words and Fred Fingers when they are spelling words.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latin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Times New Roman" charset="0"/>
              </a:rPr>
              <a:t>Encourage your child to discuss their Phonics lessons with you and to read and discuss their storybook with you at home.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We have shared</a:t>
            </a:r>
            <a:r>
              <a:rPr lang="en-GB" baseline="0" dirty="0" smtClean="0">
                <a:latin typeface="Times New Roman" charset="0"/>
              </a:rPr>
              <a:t> the basics of Read Write Inc. Phonics and how you can help.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Times New Roman" charset="0"/>
              </a:rPr>
              <a:t>There are also some online resources </a:t>
            </a:r>
            <a:r>
              <a:rPr lang="en-GB" dirty="0" smtClean="0">
                <a:latin typeface="Times New Roman" charset="0"/>
              </a:rPr>
              <a:t>that you can access for</a:t>
            </a:r>
            <a:r>
              <a:rPr lang="en-GB" baseline="0" dirty="0" smtClean="0">
                <a:latin typeface="Times New Roman" charset="0"/>
              </a:rPr>
              <a:t> free. </a:t>
            </a:r>
            <a:r>
              <a:rPr lang="en-GB" i="1" baseline="0" dirty="0" smtClean="0">
                <a:latin typeface="Times New Roman" charset="0"/>
              </a:rPr>
              <a:t>Click through to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3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1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Read Write Inc. </a:t>
            </a:r>
            <a:r>
              <a:rPr lang="en-GB" i="0" dirty="0" smtClean="0">
                <a:latin typeface="Calibri" charset="0"/>
              </a:rPr>
              <a:t>Phonics is</a:t>
            </a:r>
            <a:r>
              <a:rPr lang="en-GB" i="0" baseline="0" dirty="0" smtClean="0">
                <a:latin typeface="Calibri" charset="0"/>
              </a:rPr>
              <a:t> a programme that uses systematic phonics to teach all children to read.</a:t>
            </a:r>
          </a:p>
          <a:p>
            <a:pPr>
              <a:spcBef>
                <a:spcPct val="0"/>
              </a:spcBef>
            </a:pPr>
            <a:r>
              <a:rPr lang="en-GB" i="0" baseline="0" dirty="0" smtClean="0">
                <a:latin typeface="Calibri" charset="0"/>
              </a:rPr>
              <a:t>It</a:t>
            </a:r>
            <a:r>
              <a:rPr lang="en-GB" i="1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lasts two years for most children</a:t>
            </a:r>
            <a:r>
              <a:rPr lang="en-GB" baseline="0" dirty="0" smtClean="0">
                <a:latin typeface="Calibri" charset="0"/>
              </a:rPr>
              <a:t> -</a:t>
            </a:r>
            <a:r>
              <a:rPr lang="en-GB" dirty="0" smtClean="0">
                <a:latin typeface="Calibri" charset="0"/>
              </a:rPr>
              <a:t> if they start to learn to read in the Reception class.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(There are some children with learning difficulties who spend longer on the programme.)</a:t>
            </a:r>
            <a:endParaRPr lang="en-US" i="1" dirty="0" smtClean="0"/>
          </a:p>
          <a:p>
            <a:endParaRPr lang="en-US" i="0" dirty="0" smtClean="0"/>
          </a:p>
          <a:p>
            <a:r>
              <a:rPr lang="en-US" i="1" dirty="0" smtClean="0"/>
              <a:t>Click</a:t>
            </a:r>
            <a:r>
              <a:rPr lang="en-US" i="1" baseline="0" dirty="0" smtClean="0"/>
              <a:t> – </a:t>
            </a:r>
            <a:r>
              <a:rPr lang="en-US" i="0" baseline="0" dirty="0" smtClean="0"/>
              <a:t>We t</a:t>
            </a:r>
            <a:r>
              <a:rPr lang="en-US" dirty="0" smtClean="0"/>
              <a:t>each the sounds first</a:t>
            </a:r>
            <a:r>
              <a:rPr lang="en-US" baseline="0" dirty="0" smtClean="0"/>
              <a:t> – in a specific order.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We</a:t>
            </a:r>
            <a:r>
              <a:rPr lang="en-US" i="0" baseline="0" dirty="0" smtClean="0"/>
              <a:t> then t</a:t>
            </a:r>
            <a:r>
              <a:rPr lang="en-US" baseline="0" dirty="0" smtClean="0"/>
              <a:t>each your children to blend those sounds together in order to read words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The</a:t>
            </a:r>
            <a:r>
              <a:rPr lang="en-US" i="0" baseline="0" dirty="0" smtClean="0"/>
              <a:t> children r</a:t>
            </a:r>
            <a:r>
              <a:rPr lang="en-US" baseline="0" dirty="0" smtClean="0"/>
              <a:t>ead words in the matched Storybooks. Each Storybook is carefully matched to the sounds they can already read - setting them up for success. </a:t>
            </a:r>
          </a:p>
          <a:p>
            <a:r>
              <a:rPr lang="en-US" i="1" dirty="0" smtClean="0"/>
              <a:t>Click –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We read to children ‘real’ books</a:t>
            </a:r>
            <a:r>
              <a:rPr lang="en-US" i="1" baseline="0" dirty="0" smtClean="0"/>
              <a:t>’. </a:t>
            </a:r>
            <a:r>
              <a:rPr lang="en-US" i="0" baseline="0" dirty="0" smtClean="0"/>
              <a:t>Once they have learnt to read, </a:t>
            </a:r>
            <a:r>
              <a:rPr lang="en-US" baseline="0" dirty="0" smtClean="0"/>
              <a:t>they will be able to independently read these books for themselves.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English language is very complex.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is the method of teaching reading through the identification of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graphemes.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words are made up of sounds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dirty="0"/>
              <a:t>‘mat’ we have the sounds ‘m’, ‘a’, ‘t’.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grapheme is another name for the letters we use to write the sound. </a:t>
            </a:r>
            <a:r>
              <a:rPr lang="en-US" i="1" dirty="0"/>
              <a:t>Write the letters ‘m’ ‘a’ ‘t’ in the air as you say the sounds.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dirty="0"/>
              <a:t>We teach phonics so that your children will have the tools to read any word.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i="1" dirty="0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We </a:t>
            </a:r>
            <a:r>
              <a:rPr lang="en-US" baseline="0" dirty="0" smtClean="0">
                <a:latin typeface="Times New Roman" charset="0"/>
              </a:rPr>
              <a:t>teach using pure sounds. </a:t>
            </a:r>
            <a:endParaRPr lang="en-US" dirty="0" smtClean="0">
              <a:latin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</a:rPr>
              <a:t>W</a:t>
            </a:r>
            <a:r>
              <a:rPr lang="en-GB" dirty="0" smtClean="0">
                <a:latin typeface="Times New Roman" charset="0"/>
              </a:rPr>
              <a:t>e use pure sounds (‘m’ not’ </a:t>
            </a:r>
            <a:r>
              <a:rPr lang="en-GB" dirty="0" err="1" smtClean="0">
                <a:latin typeface="Times New Roman" charset="0"/>
              </a:rPr>
              <a:t>muh</a:t>
            </a:r>
            <a:r>
              <a:rPr lang="en-GB" dirty="0" smtClean="0">
                <a:latin typeface="Times New Roman" charset="0"/>
              </a:rPr>
              <a:t>’, ’s’ not ‘</a:t>
            </a:r>
            <a:r>
              <a:rPr lang="en-GB" altLang="ja-JP" dirty="0" err="1" smtClean="0">
                <a:latin typeface="Times New Roman" charset="0"/>
              </a:rPr>
              <a:t>suh</a:t>
            </a:r>
            <a:r>
              <a:rPr lang="en-GB" dirty="0" smtClean="0">
                <a:latin typeface="Times New Roman" charset="0"/>
              </a:rPr>
              <a:t>’</a:t>
            </a:r>
            <a:r>
              <a:rPr lang="en-GB" altLang="ja-JP" dirty="0" smtClean="0">
                <a:latin typeface="Times New Roman" charset="0"/>
              </a:rPr>
              <a:t>, etc.) so that your child will be able to blend the sounds into words more easily. </a:t>
            </a: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Children need to know sounds – not letter names – to read words.</a:t>
            </a:r>
          </a:p>
          <a:p>
            <a:pPr eaLnBrk="1" hangingPunct="1"/>
            <a:endParaRPr lang="en-GB" altLang="ja-JP" dirty="0" smtClean="0">
              <a:latin typeface="Times New Roman" charset="0"/>
            </a:endParaRP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This video of</a:t>
            </a:r>
            <a:r>
              <a:rPr lang="en-GB" altLang="ja-JP" baseline="0" dirty="0" smtClean="0">
                <a:latin typeface="Times New Roman" charset="0"/>
              </a:rPr>
              <a:t> Sylvie – available on the website – demonstrates how to talk in pure sounds. </a:t>
            </a:r>
            <a:r>
              <a:rPr lang="en-GB" altLang="ja-JP" i="1" baseline="0" dirty="0" smtClean="0">
                <a:latin typeface="Times New Roman" charset="0"/>
              </a:rPr>
              <a:t>Play video.</a:t>
            </a:r>
            <a:endParaRPr lang="en-GB" altLang="ja-JP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English we have more than 150 ways to represent 44 sounds, using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 letters in the alphabet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This means we have to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letter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s together to write some sounds. </a:t>
            </a:r>
            <a:r>
              <a:rPr lang="en-US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Show with a grapheme such as ‘</a:t>
            </a:r>
            <a:r>
              <a:rPr lang="en-US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igh</a:t>
            </a:r>
            <a:r>
              <a:rPr lang="en-US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This makes our language one of the most complex in the world!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We use this Speed Sounds chart in </a:t>
            </a:r>
            <a:r>
              <a:rPr lang="en-US" dirty="0" smtClean="0"/>
              <a:t>Phonics</a:t>
            </a:r>
            <a:r>
              <a:rPr lang="en-US" baseline="0" dirty="0" smtClean="0"/>
              <a:t> </a:t>
            </a:r>
            <a:r>
              <a:rPr lang="en-US" dirty="0" smtClean="0"/>
              <a:t>lessons</a:t>
            </a:r>
            <a:r>
              <a:rPr lang="en-US" dirty="0"/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the most common graphemes for each sound.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box is a sound box showing different ways to read and write the sound.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the ‘f’ sound box with examples of words ‘fun’, ‘huff’, ‘photo’ and the  ‘or’ sound box with examples of words ‘or’, ‘door’, ‘more’, ‘dawn’, ‘author’.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412876"/>
            <a:ext cx="8568952" cy="4824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87A802-E9DB-4602-A75A-F0509890ADAA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7E447F-BB01-4C6B-A652-826C9285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395537" y="1412877"/>
            <a:ext cx="8568952" cy="4824437"/>
          </a:xfrm>
        </p:spPr>
        <p:txBody>
          <a:bodyPr rtlCol="0">
            <a:normAutofit/>
          </a:bodyPr>
          <a:lstStyle/>
          <a:p>
            <a:pPr lvl="0"/>
            <a:r>
              <a:rPr lang="en-GB" noProof="0" smtClean="0"/>
              <a:t>Click icon to add media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007D3D-EE8D-47F3-AAB7-EE658A7AF8B1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10596C-CD5C-49EB-A4B8-801C4068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83EE99-AF5B-4871-8B6E-B692C96877AB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60F70D-D744-42A4-ABE0-1391226DF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404664"/>
            <a:ext cx="8568952" cy="583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F9F0A0-ACF3-465E-8BA6-C865B09778A7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BF6B476-9FD5-48EF-9569-222C2AA5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5"/>
            <a:ext cx="4044462" cy="21891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E3A79B-DED3-425E-AB54-16783ED5EC27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4168FA-47A5-4EFD-B66C-6306816E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80975" y="6137275"/>
            <a:ext cx="8782050" cy="1444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80975" y="2465388"/>
            <a:ext cx="878205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0587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2413" y="6356350"/>
            <a:ext cx="21955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387B8C-4C81-4537-B455-AAB35B47B5C6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58BA24-3405-4635-AB35-7746451C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powerpoint-cover-template-U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4392849" y="4509925"/>
            <a:ext cx="4637543" cy="666534"/>
          </a:xfrm>
          <a:solidFill>
            <a:srgbClr val="26805F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&lt;title&gt;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19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521012-7F2F-4F67-8EEE-3570F28FF5FF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F6B932-4967-40B4-89C7-ED01C6B6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ACB36A-4FC0-467F-ABA8-2E8551889E31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67976E-159F-4915-91EA-D981C908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395288" y="1341438"/>
            <a:ext cx="8567737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5"/>
          <p:cNvCxnSpPr/>
          <p:nvPr/>
        </p:nvCxnSpPr>
        <p:spPr>
          <a:xfrm>
            <a:off x="4643438" y="1557338"/>
            <a:ext cx="0" cy="467995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6885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54624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FE68BD-89AF-4E75-AA3F-FF4AD9572F3B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EB4A57-51CC-47E6-90E3-54F65454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05C71D-4E75-4ECD-9F49-5A9F0F9294FE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A5CFCF-9C75-46DD-AD31-62EA87D03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4C4779-E6ED-47D7-89D2-4749C33AF548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FC4FC0-CF29-459D-84B7-330B91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06/09/17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ict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4" Type="http://schemas.openxmlformats.org/officeDocument/2006/relationships/hyperlink" Target="https://www.facebook.com/miskin.education" TargetMode="External"/><Relationship Id="rId5" Type="http://schemas.openxmlformats.org/officeDocument/2006/relationships/hyperlink" Target="http://www.oxfordowl.co.uk/Readi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7.png"/><Relationship Id="rId1" Type="http://schemas.microsoft.com/office/2007/relationships/media" Target="file://localhost/syncteam/draft-training/phonics/day_1/October%20updates/PH_day1_presentation/ph.set_1_sounds.mpg" TargetMode="External"/><Relationship Id="rId2" Type="http://schemas.openxmlformats.org/officeDocument/2006/relationships/video" Target="file://localhost/syncteam/draft-training/phonics/day_1/October%20updates/PH_day1_presentation/ph.set_1_sounds.m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Read Write Inc. </a:t>
            </a:r>
            <a:r>
              <a:rPr lang="en-US" dirty="0" smtClean="0"/>
              <a:t>Phonics </a:t>
            </a:r>
            <a:br>
              <a:rPr lang="en-US" dirty="0" smtClean="0"/>
            </a:br>
            <a:r>
              <a:rPr lang="en-US" dirty="0" smtClean="0"/>
              <a:t>Parents’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does Read Write Inc. use phonics to teach reading?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8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Speed Sounds</a:t>
            </a:r>
            <a:endParaRPr lang="en-US" dirty="0"/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00" r="-307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7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using Fred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578922">
            <a:off x="895107" y="367558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  <a:r>
              <a:rPr lang="en-GB" sz="4800" dirty="0" smtClean="0">
                <a:solidFill>
                  <a:schemeClr val="tx1"/>
                </a:solidFill>
              </a:rPr>
              <a:t> 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327025">
            <a:off x="1424285" y="3264991"/>
            <a:ext cx="727075" cy="11223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798" y="262046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3248" y="2939554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8" name="Picture 29" descr="SpeedSound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261">
            <a:off x="819448" y="2137866"/>
            <a:ext cx="647700" cy="96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1" descr="SpeedSound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39762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6" descr="SpeedSound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277">
            <a:off x="2240260" y="2088654"/>
            <a:ext cx="633413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1935871">
            <a:off x="2284710" y="3228479"/>
            <a:ext cx="725488" cy="11223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65183">
            <a:off x="5026735" y="2868181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mat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20122171">
            <a:off x="5790998" y="3308953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sad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265183">
            <a:off x="6538895" y="2580040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sat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122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Talk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02" b="-12602"/>
          <a:stretch>
            <a:fillRect/>
          </a:stretch>
        </p:blipFill>
        <p:spPr>
          <a:xfrm>
            <a:off x="2193495" y="1264312"/>
            <a:ext cx="4004653" cy="2336530"/>
          </a:xfrm>
        </p:spPr>
      </p:pic>
      <p:pic>
        <p:nvPicPr>
          <p:cNvPr id="5" name="Picture 2" descr="C:\Users\Davina\Pictures\RWI\feeding Fre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58" y="3315889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d6e35b3-6016-4de0-90f4-d6fdbf0a6584" descr="C319D583-5937-41E5-B44E-22D122061351@hom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818" y="3315889"/>
            <a:ext cx="383963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Speed Sounds chart		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034" r="-3503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3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61585" y="1839671"/>
            <a:ext cx="4847365" cy="3661103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06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does Read Write Inc. teach spelling?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7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Fingers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545" r="-78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91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should my child read at home?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Write Inc. Storybooks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6699" y="4312480"/>
            <a:ext cx="4088647" cy="2207067"/>
            <a:chOff x="984400" y="1829456"/>
            <a:chExt cx="7278355" cy="39288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0602" y="1829456"/>
              <a:ext cx="2529337" cy="17842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8382" y="2162298"/>
              <a:ext cx="2613073" cy="18432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400" y="3800445"/>
              <a:ext cx="2775539" cy="19578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3560" y="3112356"/>
              <a:ext cx="2192989" cy="15469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5780" y="1829456"/>
              <a:ext cx="3026975" cy="21352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8818" y="3666827"/>
              <a:ext cx="2813924" cy="198497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7000" y="2794000"/>
            <a:ext cx="289806" cy="1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Teach </a:t>
            </a:r>
            <a:r>
              <a:rPr lang="en-US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 child to read </a:t>
            </a: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keep that child reading 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[and talking]</a:t>
            </a:r>
            <a:endParaRPr lang="en-US" dirty="0">
              <a:solidFill>
                <a:schemeClr val="accent6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we will change everything.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I mean everything</a:t>
            </a:r>
            <a:r>
              <a:rPr lang="en-US" b="1" dirty="0" smtClean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.</a:t>
            </a:r>
            <a:endParaRPr lang="en-US" dirty="0">
              <a:solidFill>
                <a:schemeClr val="accent6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ts val="1100"/>
              </a:spcBef>
              <a:defRPr/>
            </a:pPr>
            <a:endParaRPr lang="en-US" sz="4400" dirty="0">
              <a:solidFill>
                <a:schemeClr val="accent6"/>
              </a:solidFill>
              <a:latin typeface="Arial Unicode MS" charset="0"/>
              <a:ea typeface="ヒラギノ角ゴ ProN W3" charset="0"/>
              <a:cs typeface="Arial Unicode MS" charset="0"/>
              <a:sym typeface="Arial Unicode MS" charset="0"/>
            </a:endParaRPr>
          </a:p>
          <a:p>
            <a:pPr algn="r">
              <a:spcBef>
                <a:spcPts val="6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Jeanette </a:t>
            </a:r>
            <a:r>
              <a:rPr lang="en-US" sz="2400" i="1" dirty="0" err="1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Winterson</a:t>
            </a:r>
            <a:r>
              <a:rPr lang="en-US" sz="2400" i="1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4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636"/>
            <a:ext cx="7478713" cy="864096"/>
          </a:xfrm>
        </p:spPr>
        <p:txBody>
          <a:bodyPr/>
          <a:lstStyle/>
          <a:p>
            <a:r>
              <a:rPr lang="en-US" dirty="0" smtClean="0"/>
              <a:t>Picture 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1824">
            <a:off x="3313551" y="1436285"/>
            <a:ext cx="1854905" cy="2948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50" y="3596158"/>
            <a:ext cx="2388998" cy="2877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8769">
            <a:off x="5025219" y="2055078"/>
            <a:ext cx="2921000" cy="363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8012">
            <a:off x="1210961" y="2165241"/>
            <a:ext cx="1955339" cy="27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96864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can I help at home?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Storytime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Read</a:t>
            </a:r>
            <a:r>
              <a:rPr lang="en-GB" b="1" dirty="0" smtClean="0">
                <a:latin typeface="Arial" charset="0"/>
              </a:rPr>
              <a:t> </a:t>
            </a:r>
            <a:r>
              <a:rPr lang="en-GB" i="1" dirty="0">
                <a:latin typeface="Arial" charset="0"/>
              </a:rPr>
              <a:t>to</a:t>
            </a:r>
            <a:r>
              <a:rPr lang="en-GB" dirty="0">
                <a:latin typeface="Arial" charset="0"/>
              </a:rPr>
              <a:t> your </a:t>
            </a:r>
            <a:r>
              <a:rPr lang="en-GB" dirty="0" smtClean="0">
                <a:latin typeface="Arial" charset="0"/>
              </a:rPr>
              <a:t>children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Ask </a:t>
            </a:r>
            <a:r>
              <a:rPr lang="en-GB" dirty="0">
                <a:latin typeface="Arial" charset="0"/>
              </a:rPr>
              <a:t>lots of </a:t>
            </a:r>
            <a:r>
              <a:rPr lang="en-GB" dirty="0" smtClean="0">
                <a:latin typeface="Arial" charset="0"/>
              </a:rPr>
              <a:t>questions and share opinions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GB" dirty="0" smtClean="0">
              <a:latin typeface="Arial" charset="0"/>
            </a:endParaRPr>
          </a:p>
          <a:p>
            <a:r>
              <a:rPr lang="en-GB" dirty="0" smtClean="0"/>
              <a:t>You're </a:t>
            </a:r>
            <a:r>
              <a:rPr lang="en-GB" dirty="0"/>
              <a:t>never too old, too wacky, too wild, to pick up a book and read to a child</a:t>
            </a:r>
            <a:r>
              <a:rPr lang="en-GB" dirty="0" smtClean="0"/>
              <a:t>.</a:t>
            </a:r>
            <a:endParaRPr lang="en-GB" dirty="0"/>
          </a:p>
          <a:p>
            <a:pPr algn="r"/>
            <a:r>
              <a:rPr lang="en-US" sz="2800" i="1" dirty="0" err="1"/>
              <a:t>Dr</a:t>
            </a:r>
            <a:r>
              <a:rPr lang="en-US" sz="2800" i="1" dirty="0"/>
              <a:t> Seuss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US" dirty="0"/>
              <a:t> 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Talking</a:t>
            </a:r>
            <a:endParaRPr lang="en-GB" dirty="0">
              <a:latin typeface="Arial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3528" y="1227994"/>
            <a:ext cx="8229600" cy="45593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 smtClean="0">
                <a:latin typeface="Arial" charset="0"/>
              </a:rPr>
              <a:t>Talk </a:t>
            </a:r>
            <a:r>
              <a:rPr lang="en-GB" sz="2800" dirty="0">
                <a:latin typeface="Arial" charset="0"/>
              </a:rPr>
              <a:t>to your child as much as possible and ‘</a:t>
            </a:r>
            <a:r>
              <a:rPr lang="en-GB" sz="2800" dirty="0" smtClean="0">
                <a:latin typeface="Arial" charset="0"/>
              </a:rPr>
              <a:t>feed’ </a:t>
            </a:r>
            <a:r>
              <a:rPr lang="en-GB" sz="2800" dirty="0">
                <a:latin typeface="Arial" charset="0"/>
              </a:rPr>
              <a:t>them new and </a:t>
            </a:r>
            <a:r>
              <a:rPr lang="en-GB" sz="2800" dirty="0" smtClean="0">
                <a:latin typeface="Arial" charset="0"/>
              </a:rPr>
              <a:t>ambitious vocabulary.</a:t>
            </a:r>
            <a:endParaRPr lang="en-GB" sz="2800" dirty="0">
              <a:latin typeface="Arial" charset="0"/>
            </a:endParaRP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FF0000"/>
                </a:solidFill>
                <a:latin typeface="Arial" charset="0"/>
              </a:rPr>
              <a:t>eat</a:t>
            </a:r>
            <a:r>
              <a:rPr lang="en-GB" sz="2800" dirty="0">
                <a:latin typeface="Arial" charset="0"/>
              </a:rPr>
              <a:t> 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33CC33"/>
                </a:solidFill>
                <a:latin typeface="Arial" charset="0"/>
              </a:rPr>
              <a:t>munch</a:t>
            </a:r>
            <a:r>
              <a:rPr lang="en-GB" sz="2800" dirty="0">
                <a:latin typeface="Arial" charset="0"/>
              </a:rPr>
              <a:t> </a:t>
            </a:r>
            <a:r>
              <a:rPr lang="en-GB" sz="2800" dirty="0" smtClean="0">
                <a:latin typeface="Arial" charset="0"/>
              </a:rPr>
              <a:t>our </a:t>
            </a:r>
            <a:r>
              <a:rPr lang="en-GB" sz="2800" dirty="0">
                <a:latin typeface="Arial" charset="0"/>
              </a:rPr>
              <a:t>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7030A0"/>
                </a:solidFill>
                <a:latin typeface="Arial" charset="0"/>
              </a:rPr>
              <a:t>scoff </a:t>
            </a:r>
            <a:r>
              <a:rPr lang="en-GB" sz="2800" dirty="0">
                <a:latin typeface="Arial" charset="0"/>
              </a:rPr>
              <a:t>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00B0F0"/>
                </a:solidFill>
                <a:latin typeface="Arial" charset="0"/>
              </a:rPr>
              <a:t>devour</a:t>
            </a:r>
            <a:r>
              <a:rPr lang="en-GB" sz="2800" dirty="0">
                <a:solidFill>
                  <a:srgbClr val="434343"/>
                </a:solidFill>
                <a:latin typeface="Arial" charset="0"/>
              </a:rPr>
              <a:t> </a:t>
            </a:r>
            <a:r>
              <a:rPr lang="en-GB" sz="2800" dirty="0">
                <a:latin typeface="Arial" charset="0"/>
              </a:rPr>
              <a:t>our lunch now!</a:t>
            </a:r>
            <a:r>
              <a:rPr lang="en-GB" sz="2800" dirty="0" smtClean="0">
                <a:latin typeface="Arial" charset="0"/>
              </a:rPr>
              <a:t>”</a:t>
            </a: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You’re looking ... not just... but...</a:t>
            </a: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Vocabulary</a:t>
            </a:r>
            <a:endParaRPr lang="en-GB" dirty="0">
              <a:latin typeface="Arial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3528" y="1199301"/>
            <a:ext cx="8229600" cy="4643437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Arial" charset="0"/>
              </a:rPr>
              <a:t>Enrich </a:t>
            </a:r>
            <a:r>
              <a:rPr lang="en-GB" sz="2800" dirty="0">
                <a:latin typeface="Arial" charset="0"/>
              </a:rPr>
              <a:t>conversations through description:</a:t>
            </a: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400" i="1" dirty="0">
                <a:latin typeface="Arial" charset="0"/>
              </a:rPr>
              <a:t>“Look at that rain. It looks like little diamonds sparkling on the window pane!”</a:t>
            </a:r>
          </a:p>
          <a:p>
            <a:pPr eaLnBrk="1" hangingPunct="1"/>
            <a:endParaRPr lang="en-GB" sz="2400" dirty="0">
              <a:latin typeface="Arial" charset="0"/>
            </a:endParaRPr>
          </a:p>
          <a:p>
            <a:pPr eaLnBrk="1" hangingPunct="1"/>
            <a:r>
              <a:rPr lang="en-GB" sz="2400" dirty="0" smtClean="0">
                <a:latin typeface="Arial" charset="0"/>
              </a:rPr>
              <a:t>Have </a:t>
            </a:r>
            <a:r>
              <a:rPr lang="en-GB" sz="2400" dirty="0">
                <a:latin typeface="Arial" charset="0"/>
              </a:rPr>
              <a:t>fun with words and language. </a:t>
            </a: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400" i="1" dirty="0">
                <a:latin typeface="Arial" charset="0"/>
              </a:rPr>
              <a:t>“I’m as hot as a spud in a cooking pot!”</a:t>
            </a:r>
          </a:p>
          <a:p>
            <a:pPr eaLnBrk="1" hangingPunct="1"/>
            <a:endParaRPr lang="en-GB" sz="2400" dirty="0">
              <a:latin typeface="Arial" charset="0"/>
            </a:endParaRPr>
          </a:p>
          <a:p>
            <a:pPr eaLnBrk="1" hangingPunct="1"/>
            <a:r>
              <a:rPr lang="en-GB" sz="2800" dirty="0" smtClean="0">
                <a:latin typeface="Arial" charset="0"/>
              </a:rPr>
              <a:t>Praise </a:t>
            </a:r>
            <a:r>
              <a:rPr lang="en-GB" sz="2800" dirty="0">
                <a:latin typeface="Arial" charset="0"/>
              </a:rPr>
              <a:t>your child for using new words or interesting phrases</a:t>
            </a: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4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Write Inc.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how your child is learning to read and spell in school.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Pure sounds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Fred Talk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Fred </a:t>
            </a:r>
            <a:r>
              <a:rPr lang="en-US" dirty="0"/>
              <a:t>F</a:t>
            </a:r>
            <a:r>
              <a:rPr lang="en-US" dirty="0" smtClean="0"/>
              <a:t>ingers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9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</a:t>
            </a:r>
            <a:r>
              <a:rPr lang="en-US" dirty="0" smtClean="0">
                <a:hlinkClick r:id="rId4"/>
              </a:rPr>
              <a:t>miskin.education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18" b="-19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43734" cy="864096"/>
          </a:xfrm>
        </p:spPr>
        <p:txBody>
          <a:bodyPr/>
          <a:lstStyle/>
          <a:p>
            <a:r>
              <a:rPr lang="en-US" dirty="0" smtClean="0"/>
              <a:t>St Nicholas CE Primary Academy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 dirty="0">
              <a:solidFill>
                <a:srgbClr val="5A5A5A"/>
              </a:solidFill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5A5A5A"/>
                </a:solidFill>
                <a:latin typeface="Arial" charset="0"/>
              </a:rPr>
              <a:t>Phonics Packs</a:t>
            </a: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5A5A5A"/>
              </a:solidFill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5A5A5A"/>
                </a:solidFill>
                <a:latin typeface="Arial" charset="0"/>
              </a:rPr>
              <a:t>Oxford Reading Owl website</a:t>
            </a: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5A5A5A"/>
              </a:solidFill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5A5A5A"/>
                </a:solidFill>
                <a:latin typeface="Arial" charset="0"/>
              </a:rPr>
              <a:t>Expectations</a:t>
            </a:r>
          </a:p>
          <a:p>
            <a:endParaRPr lang="en-US" dirty="0">
              <a:solidFill>
                <a:srgbClr val="5A5A5A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5A5A5A"/>
                </a:solidFill>
                <a:latin typeface="Arial" charset="0"/>
              </a:rPr>
              <a:t>We expect you to read every evening with your child 5-10 minutes. </a:t>
            </a:r>
            <a:endParaRPr lang="en-GB" dirty="0">
              <a:solidFill>
                <a:srgbClr val="5A5A5A"/>
              </a:solidFill>
              <a:latin typeface="Arial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02" y="309022"/>
            <a:ext cx="734060" cy="815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64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43734" cy="864096"/>
          </a:xfrm>
        </p:spPr>
        <p:txBody>
          <a:bodyPr/>
          <a:lstStyle/>
          <a:p>
            <a:r>
              <a:rPr lang="en-US" dirty="0" smtClean="0"/>
              <a:t>St Nicholas CE Primary Academy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rgbClr val="5A5A5A"/>
                </a:solidFill>
                <a:latin typeface="Arial" charset="0"/>
              </a:rPr>
              <a:t>Reading </a:t>
            </a:r>
            <a:r>
              <a:rPr lang="en-US" dirty="0">
                <a:solidFill>
                  <a:srgbClr val="5A5A5A"/>
                </a:solidFill>
                <a:latin typeface="Arial" charset="0"/>
              </a:rPr>
              <a:t>feeds the imagination, it expands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horizons and offers new and exciting ways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seeing and making sense of our lives and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the world around us</a:t>
            </a:r>
            <a:r>
              <a:rPr lang="en-US" dirty="0" smtClean="0">
                <a:solidFill>
                  <a:srgbClr val="5A5A5A"/>
                </a:solidFill>
                <a:latin typeface="Arial" charset="0"/>
              </a:rPr>
              <a:t>.</a:t>
            </a:r>
            <a:endParaRPr lang="en-GB" altLang="ja-JP" dirty="0">
              <a:solidFill>
                <a:srgbClr val="5A5A5A"/>
              </a:solidFill>
              <a:latin typeface="Arial" charset="0"/>
              <a:cs typeface="ＭＳ Ｐゴシック" charset="0"/>
            </a:endParaRPr>
          </a:p>
          <a:p>
            <a:pPr algn="r">
              <a:lnSpc>
                <a:spcPct val="80000"/>
              </a:lnSpc>
            </a:pPr>
            <a:r>
              <a:rPr lang="en-US" sz="2400" i="1" dirty="0" smtClean="0">
                <a:latin typeface="Arial" charset="0"/>
              </a:rPr>
              <a:t>Michael </a:t>
            </a:r>
            <a:r>
              <a:rPr lang="en-US" sz="2400" i="1" dirty="0" err="1">
                <a:latin typeface="Arial" charset="0"/>
              </a:rPr>
              <a:t>Morpurgo</a:t>
            </a:r>
            <a:r>
              <a:rPr lang="en-US" sz="2400" i="1" dirty="0">
                <a:latin typeface="Arial" charset="0"/>
              </a:rPr>
              <a:t> </a:t>
            </a:r>
            <a:endParaRPr lang="en-GB" sz="2800" i="1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02" y="309022"/>
            <a:ext cx="734060" cy="815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2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is Read Write Inc. Phonics?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2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56380" y="1698887"/>
            <a:ext cx="2098143" cy="2509018"/>
            <a:chOff x="743248" y="2088654"/>
            <a:chExt cx="2266950" cy="2710882"/>
          </a:xfrm>
        </p:grpSpPr>
        <p:sp>
          <p:nvSpPr>
            <p:cNvPr id="17" name="Rectangle 16"/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</a:t>
              </a:r>
              <a:r>
                <a:rPr lang="en-GB" sz="4800" dirty="0" smtClean="0">
                  <a:solidFill>
                    <a:schemeClr val="tx1"/>
                  </a:solidFill>
                </a:rPr>
                <a:t> </a:t>
              </a:r>
              <a:endParaRPr lang="en-GB" sz="4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21" name="Picture 29" descr="SpeedSoundM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31" descr="SpeedSound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" name="Picture 36" descr="SpeedSoundA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20778" y="1741706"/>
            <a:ext cx="3002823" cy="1221873"/>
            <a:chOff x="5179992" y="2034094"/>
            <a:chExt cx="3002823" cy="1221873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mat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sad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 rot="265183">
              <a:off x="6692152" y="2034094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6295" y="4403425"/>
            <a:ext cx="3189513" cy="1956775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530" y="3417621"/>
            <a:ext cx="2538885" cy="25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is systematic phonics?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1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Phonics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</a:t>
            </a:r>
            <a:endParaRPr lang="en-US" sz="320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88892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Sounds</a:t>
            </a:r>
            <a:endParaRPr lang="en-US" dirty="0"/>
          </a:p>
        </p:txBody>
      </p:sp>
      <p:pic>
        <p:nvPicPr>
          <p:cNvPr id="3" name="ph.set_1_sound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556792"/>
            <a:ext cx="8676456" cy="44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alphabetic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44 sounds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ver 150+ graphemes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One of the most complex alphabetic codes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Speed Sounds chart</a:t>
            </a: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5034" r="-35034"/>
          <a:stretch/>
        </p:blipFill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356</TotalTime>
  <Words>1874</Words>
  <Application>Microsoft Macintosh PowerPoint</Application>
  <PresentationFormat>On-screen Show (4:3)</PresentationFormat>
  <Paragraphs>240</Paragraphs>
  <Slides>29</Slides>
  <Notes>28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NEW Phonics Template</vt:lpstr>
      <vt:lpstr>Read Write Inc. Phonics  Parents’ Meeting</vt:lpstr>
      <vt:lpstr>PowerPoint Presentation</vt:lpstr>
      <vt:lpstr>PowerPoint Presentation</vt:lpstr>
      <vt:lpstr>Systematic approach</vt:lpstr>
      <vt:lpstr>PowerPoint Presentation</vt:lpstr>
      <vt:lpstr>Phonics</vt:lpstr>
      <vt:lpstr>Pure Sounds</vt:lpstr>
      <vt:lpstr>English alphabetic code</vt:lpstr>
      <vt:lpstr>Speed Sounds chart</vt:lpstr>
      <vt:lpstr>PowerPoint Presentation</vt:lpstr>
      <vt:lpstr>Simple Speed Sounds</vt:lpstr>
      <vt:lpstr>Blending using Fred Talk</vt:lpstr>
      <vt:lpstr>Fred Talk</vt:lpstr>
      <vt:lpstr>Complex Speed Sounds chart  </vt:lpstr>
      <vt:lpstr>Storybooks</vt:lpstr>
      <vt:lpstr>PowerPoint Presentation</vt:lpstr>
      <vt:lpstr>Fred Fingers</vt:lpstr>
      <vt:lpstr>PowerPoint Presentation</vt:lpstr>
      <vt:lpstr>Read Write Inc. Storybooks</vt:lpstr>
      <vt:lpstr>Picture books</vt:lpstr>
      <vt:lpstr>PowerPoint Presentation</vt:lpstr>
      <vt:lpstr>Storytime</vt:lpstr>
      <vt:lpstr>Talking</vt:lpstr>
      <vt:lpstr>Vocabulary</vt:lpstr>
      <vt:lpstr>Read Write Inc. lessons</vt:lpstr>
      <vt:lpstr>Online resources available</vt:lpstr>
      <vt:lpstr>Any other questions</vt:lpstr>
      <vt:lpstr>St Nicholas CE Primary Academy     </vt:lpstr>
      <vt:lpstr>St Nicholas CE Primary Academy     </vt:lpstr>
    </vt:vector>
  </TitlesOfParts>
  <Company>Ruth Miskin Literacy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Sabina Common</cp:lastModifiedBy>
  <cp:revision>93</cp:revision>
  <dcterms:created xsi:type="dcterms:W3CDTF">2015-11-23T14:36:59Z</dcterms:created>
  <dcterms:modified xsi:type="dcterms:W3CDTF">2017-09-06T20:35:49Z</dcterms:modified>
</cp:coreProperties>
</file>