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2" r:id="rId3"/>
    <p:sldId id="256" r:id="rId4"/>
    <p:sldId id="310" r:id="rId5"/>
    <p:sldId id="311" r:id="rId6"/>
    <p:sldId id="312" r:id="rId7"/>
    <p:sldId id="309" r:id="rId8"/>
    <p:sldId id="281" r:id="rId9"/>
    <p:sldId id="306" r:id="rId10"/>
    <p:sldId id="313" r:id="rId11"/>
    <p:sldId id="270" r:id="rId12"/>
    <p:sldId id="274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96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1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7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6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1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4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AF6F-5ED4-9145-8419-58A2103EB4EC}" type="datetimeFigureOut">
              <a:rPr lang="en-US" smtClean="0"/>
              <a:t>11/05/17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B685-0602-8D4B-B3DB-07475DFF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8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9" Type="http://schemas.openxmlformats.org/officeDocument/2006/relationships/image" Target="../media/image8.jpeg"/><Relationship Id="rId10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hyperlink" Target="http://www.st-nicholas-newromney.kent.sch.uk/category/year-1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hyperlink" Target="http://www.roalddahl.com/roald-dahl/characters/magical-folk/the-big-friendly-giant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hyperlink" Target="http://www.st-nicholas-newromney.kent.sch.uk/category/year-1/page/2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603" y="3856683"/>
            <a:ext cx="3316840" cy="19901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0005" y="270289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0005" y="6633142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405" y="270290"/>
            <a:ext cx="0" cy="6362852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59850" y="270289"/>
            <a:ext cx="0" cy="6362853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405" y="422689"/>
            <a:ext cx="8459836" cy="0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405" y="6475518"/>
            <a:ext cx="8477836" cy="4953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4805" y="422690"/>
            <a:ext cx="0" cy="6127788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12241" y="462690"/>
            <a:ext cx="0" cy="6017781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227" y="102377"/>
            <a:ext cx="729625" cy="9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0" y="6168435"/>
            <a:ext cx="1440942" cy="5920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5101462"/>
            <a:ext cx="1057841" cy="712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5782463"/>
            <a:ext cx="1059466" cy="66216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30030" y="506873"/>
            <a:ext cx="7772400" cy="1017912"/>
          </a:xfrm>
        </p:spPr>
        <p:txBody>
          <a:bodyPr>
            <a:normAutofit/>
          </a:bodyPr>
          <a:lstStyle/>
          <a:p>
            <a:r>
              <a:rPr lang="en-GB" sz="6000" dirty="0" smtClean="0"/>
              <a:t>Where do you read?</a:t>
            </a:r>
            <a:endParaRPr lang="en-GB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603" y="1512807"/>
            <a:ext cx="3306718" cy="211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842" y="3779930"/>
            <a:ext cx="3072724" cy="2161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0" y="5600062"/>
            <a:ext cx="1440942" cy="5683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54" y="1622498"/>
            <a:ext cx="3056211" cy="20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8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Helping your child at home..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0005" y="102377"/>
            <a:ext cx="8869847" cy="6530765"/>
            <a:chOff x="200005" y="102377"/>
            <a:chExt cx="8869847" cy="65307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05" y="270289"/>
              <a:ext cx="8759845" cy="0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0005" y="6633142"/>
              <a:ext cx="8759845" cy="0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2405" y="270290"/>
              <a:ext cx="0" cy="6362852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959850" y="270289"/>
              <a:ext cx="0" cy="6362853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2405" y="422689"/>
              <a:ext cx="8459836" cy="0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2405" y="6475518"/>
              <a:ext cx="8477836" cy="4953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84805" y="422690"/>
              <a:ext cx="0" cy="6127788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812241" y="462690"/>
              <a:ext cx="0" cy="6017781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227" y="102377"/>
              <a:ext cx="729625" cy="95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805" y="5870416"/>
              <a:ext cx="1440942" cy="59205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9299" y="5884248"/>
              <a:ext cx="1440942" cy="568372"/>
            </a:xfrm>
            <a:prstGeom prst="rect">
              <a:avLst/>
            </a:prstGeom>
          </p:spPr>
        </p:pic>
      </p:grpSp>
      <p:pic>
        <p:nvPicPr>
          <p:cNvPr id="17" name="Picture 16" descr="Screen Shot 2017-05-10 at 23.16.17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00" y="1606315"/>
            <a:ext cx="2691066" cy="148008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972574" y="2636301"/>
            <a:ext cx="361700" cy="8038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50265" y="2644026"/>
            <a:ext cx="361700" cy="8038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78147" y="2916988"/>
            <a:ext cx="1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Screen Shot 2017-05-10 at 23.17.4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716" y="1606315"/>
            <a:ext cx="2933819" cy="148008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6485867" y="3174188"/>
            <a:ext cx="523093" cy="8038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5240644" y="3140483"/>
            <a:ext cx="607558" cy="195081"/>
          </a:xfrm>
          <a:custGeom>
            <a:avLst/>
            <a:gdLst>
              <a:gd name="connsiteX0" fmla="*/ 0 w 607558"/>
              <a:gd name="connsiteY0" fmla="*/ 26293 h 363873"/>
              <a:gd name="connsiteX1" fmla="*/ 345626 w 607558"/>
              <a:gd name="connsiteY1" fmla="*/ 363869 h 363873"/>
              <a:gd name="connsiteX2" fmla="*/ 586760 w 607558"/>
              <a:gd name="connsiteY2" fmla="*/ 34331 h 363873"/>
              <a:gd name="connsiteX3" fmla="*/ 594797 w 607558"/>
              <a:gd name="connsiteY3" fmla="*/ 10218 h 36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558" h="363873">
                <a:moveTo>
                  <a:pt x="0" y="26293"/>
                </a:moveTo>
                <a:cubicBezTo>
                  <a:pt x="123916" y="194411"/>
                  <a:pt x="247833" y="362529"/>
                  <a:pt x="345626" y="363869"/>
                </a:cubicBezTo>
                <a:cubicBezTo>
                  <a:pt x="443419" y="365209"/>
                  <a:pt x="545232" y="93273"/>
                  <a:pt x="586760" y="34331"/>
                </a:cubicBezTo>
                <a:cubicBezTo>
                  <a:pt x="628288" y="-24611"/>
                  <a:pt x="594797" y="10218"/>
                  <a:pt x="594797" y="10218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creen Shot 2017-05-10 at 23.19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579" y="3809777"/>
            <a:ext cx="2795769" cy="17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1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07"/>
            <a:ext cx="7772400" cy="1172084"/>
          </a:xfrm>
        </p:spPr>
        <p:txBody>
          <a:bodyPr>
            <a:normAutofit fontScale="90000"/>
          </a:bodyPr>
          <a:lstStyle/>
          <a:p>
            <a:r>
              <a:rPr lang="en-US" sz="7200" b="1" u="sng" dirty="0" smtClean="0">
                <a:latin typeface="Boring Boring"/>
                <a:cs typeface="Boring Boring"/>
              </a:rPr>
              <a:t>Book Corners</a:t>
            </a:r>
            <a:endParaRPr lang="en-US" sz="7200" b="1" u="sng" dirty="0">
              <a:latin typeface="Boring Boring"/>
              <a:cs typeface="Boring Boring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0005" y="270289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0005" y="6633142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405" y="270290"/>
            <a:ext cx="0" cy="6362852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59850" y="270289"/>
            <a:ext cx="0" cy="6362853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405" y="422689"/>
            <a:ext cx="8459836" cy="0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405" y="6475518"/>
            <a:ext cx="8477836" cy="4953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4805" y="422690"/>
            <a:ext cx="0" cy="6127788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12241" y="462690"/>
            <a:ext cx="0" cy="6017781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227" y="102377"/>
            <a:ext cx="729625" cy="9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5101462"/>
            <a:ext cx="1057841" cy="712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5782463"/>
            <a:ext cx="1059466" cy="662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35" y="1576252"/>
            <a:ext cx="3239843" cy="2429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18" y="3976719"/>
            <a:ext cx="3274059" cy="2446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599" y="4033623"/>
            <a:ext cx="3205635" cy="24042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013" y="1594497"/>
            <a:ext cx="2524836" cy="25069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291497" y="4091654"/>
            <a:ext cx="2461138" cy="22564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981" y="1590283"/>
            <a:ext cx="3022994" cy="251119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2405" y="1576252"/>
            <a:ext cx="8508829" cy="4944219"/>
          </a:xfrm>
          <a:prstGeom prst="rect">
            <a:avLst/>
          </a:prstGeom>
          <a:noFill/>
          <a:ln w="1206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07"/>
            <a:ext cx="7772400" cy="1172084"/>
          </a:xfrm>
        </p:spPr>
        <p:txBody>
          <a:bodyPr>
            <a:normAutofit fontScale="90000"/>
          </a:bodyPr>
          <a:lstStyle/>
          <a:p>
            <a:r>
              <a:rPr lang="en-US" sz="7200" b="1" u="sng" dirty="0" smtClean="0">
                <a:latin typeface="Boring Boring"/>
                <a:cs typeface="Boring Boring"/>
              </a:rPr>
              <a:t>Incentives to read!</a:t>
            </a:r>
            <a:endParaRPr lang="en-US" sz="7200" b="1" u="sng" dirty="0">
              <a:latin typeface="Boring Boring"/>
              <a:cs typeface="Boring Boring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0005" y="270289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0005" y="6633142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405" y="270290"/>
            <a:ext cx="0" cy="6362852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59850" y="270289"/>
            <a:ext cx="0" cy="6362853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405" y="422689"/>
            <a:ext cx="8459836" cy="0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405" y="6475518"/>
            <a:ext cx="8477836" cy="4953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4805" y="422690"/>
            <a:ext cx="0" cy="6127788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12241" y="462690"/>
            <a:ext cx="0" cy="6017781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227" y="102377"/>
            <a:ext cx="729625" cy="9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647" y="1896788"/>
            <a:ext cx="5990883" cy="32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2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013" y="2550186"/>
            <a:ext cx="8340228" cy="1660121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atin typeface="Boring Boring"/>
                <a:cs typeface="Boring Boring"/>
              </a:rPr>
              <a:t>Any Questions?</a:t>
            </a:r>
            <a:endParaRPr lang="en-US" sz="8800" b="1" dirty="0">
              <a:latin typeface="Boring Boring"/>
              <a:cs typeface="Boring Boring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0005" y="270289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0005" y="6633142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405" y="270290"/>
            <a:ext cx="0" cy="6362852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59850" y="270289"/>
            <a:ext cx="0" cy="6362853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405" y="422689"/>
            <a:ext cx="8459836" cy="0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405" y="6475518"/>
            <a:ext cx="8477836" cy="4953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4805" y="422690"/>
            <a:ext cx="0" cy="6127788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12241" y="462690"/>
            <a:ext cx="0" cy="6017781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227" y="102377"/>
            <a:ext cx="729625" cy="9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05" y="5843257"/>
            <a:ext cx="1440942" cy="592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299" y="5843257"/>
            <a:ext cx="1440942" cy="568372"/>
          </a:xfrm>
          <a:prstGeom prst="rect">
            <a:avLst/>
          </a:prstGeom>
        </p:spPr>
      </p:pic>
      <p:sp>
        <p:nvSpPr>
          <p:cNvPr id="3" name="Action Button: Forward or Next 2">
            <a:hlinkClick r:id="rId5" highlightClick="1"/>
          </p:cNvPr>
          <p:cNvSpPr/>
          <p:nvPr/>
        </p:nvSpPr>
        <p:spPr>
          <a:xfrm>
            <a:off x="4380600" y="763563"/>
            <a:ext cx="634986" cy="7073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7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005" y="102377"/>
            <a:ext cx="8869847" cy="6530765"/>
            <a:chOff x="200005" y="102377"/>
            <a:chExt cx="8869847" cy="653076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0005" y="270289"/>
              <a:ext cx="8759845" cy="0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0005" y="6633142"/>
              <a:ext cx="8759845" cy="0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32405" y="270290"/>
              <a:ext cx="0" cy="6362852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959850" y="270289"/>
              <a:ext cx="0" cy="6362853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2405" y="422689"/>
              <a:ext cx="8459836" cy="0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2405" y="6475518"/>
              <a:ext cx="8477836" cy="4953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84805" y="422690"/>
              <a:ext cx="0" cy="6127788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12241" y="462690"/>
              <a:ext cx="0" cy="6017781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4" name="Picture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227" y="102377"/>
              <a:ext cx="729625" cy="95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843" y="5860563"/>
              <a:ext cx="1440942" cy="59205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1299" y="5884248"/>
              <a:ext cx="1440942" cy="568372"/>
            </a:xfrm>
            <a:prstGeom prst="rect">
              <a:avLst/>
            </a:prstGeom>
          </p:spPr>
        </p:pic>
      </p:grp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30030" y="506873"/>
            <a:ext cx="7772400" cy="1017912"/>
          </a:xfrm>
        </p:spPr>
        <p:txBody>
          <a:bodyPr>
            <a:normAutofit/>
          </a:bodyPr>
          <a:lstStyle/>
          <a:p>
            <a:r>
              <a:rPr lang="en-GB" sz="6000" dirty="0" smtClean="0"/>
              <a:t>When do you read?</a:t>
            </a:r>
            <a:endParaRPr lang="en-GB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459" y="1746912"/>
            <a:ext cx="5186149" cy="3616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6477" y="5356327"/>
            <a:ext cx="5104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Remember you are a role-model for your child!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334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219" y="967813"/>
            <a:ext cx="8319398" cy="303872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"/>
                <a:cs typeface="Arial"/>
              </a:rPr>
              <a:t>Phonics Screening</a:t>
            </a:r>
            <a:r>
              <a:rPr lang="en-US" sz="7200" b="1" dirty="0" smtClean="0">
                <a:latin typeface="Arial"/>
                <a:cs typeface="Arial"/>
              </a:rPr>
              <a:t/>
            </a:r>
            <a:br>
              <a:rPr lang="en-US" sz="7200" b="1" dirty="0" smtClean="0">
                <a:latin typeface="Arial"/>
                <a:cs typeface="Arial"/>
              </a:rPr>
            </a:b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Reading at St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Nic’s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216" y="4195050"/>
            <a:ext cx="7960213" cy="7239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ring Boring"/>
                <a:cs typeface="Boring Boring"/>
              </a:rPr>
              <a:t>With Miss Common and Yr1 pupils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Boring Boring"/>
              <a:cs typeface="Boring Boring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0005" y="270289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0005" y="6633142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405" y="270290"/>
            <a:ext cx="0" cy="6362852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59850" y="270289"/>
            <a:ext cx="0" cy="6362853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405" y="422689"/>
            <a:ext cx="8459836" cy="0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405" y="6475518"/>
            <a:ext cx="8477836" cy="4953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4805" y="422690"/>
            <a:ext cx="0" cy="6127788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12241" y="462690"/>
            <a:ext cx="0" cy="6017781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227" y="102377"/>
            <a:ext cx="729625" cy="9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22" y="5814876"/>
            <a:ext cx="1440942" cy="592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675" y="5907146"/>
            <a:ext cx="1440942" cy="568372"/>
          </a:xfrm>
          <a:prstGeom prst="rect">
            <a:avLst/>
          </a:prstGeom>
        </p:spPr>
      </p:pic>
      <p:sp>
        <p:nvSpPr>
          <p:cNvPr id="9" name="Action Button: Forward or Next 8">
            <a:hlinkClick r:id="rId5" highlightClick="1"/>
          </p:cNvPr>
          <p:cNvSpPr/>
          <p:nvPr/>
        </p:nvSpPr>
        <p:spPr>
          <a:xfrm>
            <a:off x="3978710" y="5264565"/>
            <a:ext cx="1543257" cy="779638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7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843" y="807062"/>
            <a:ext cx="8319398" cy="550770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6000" b="1" dirty="0" smtClean="0">
                <a:latin typeface="Arial"/>
                <a:cs typeface="Arial"/>
              </a:rPr>
              <a:t>Why phonics?</a:t>
            </a:r>
            <a:br>
              <a:rPr lang="en-US" sz="60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/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b="1" dirty="0" err="1" smtClean="0">
                <a:latin typeface="Arial"/>
                <a:cs typeface="Arial"/>
              </a:rPr>
              <a:t>Gobblefunk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r>
              <a:rPr lang="en-US" sz="1800" dirty="0" err="1" smtClean="0">
                <a:latin typeface="Arial"/>
                <a:cs typeface="Arial"/>
              </a:rPr>
              <a:t>whizzpopping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err="1" smtClean="0">
                <a:latin typeface="Arial"/>
                <a:cs typeface="Arial"/>
              </a:rPr>
              <a:t>bopmuggered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err="1" smtClean="0">
                <a:latin typeface="Arial"/>
                <a:cs typeface="Arial"/>
              </a:rPr>
              <a:t>swogswallowed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err="1" smtClean="0">
                <a:latin typeface="Arial"/>
                <a:cs typeface="Arial"/>
              </a:rPr>
              <a:t>snozzcumber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err="1" smtClean="0">
                <a:latin typeface="Arial"/>
                <a:cs typeface="Arial"/>
              </a:rPr>
              <a:t>frothbuggling</a:t>
            </a:r>
            <a:r>
              <a:rPr lang="en-US" sz="2400" dirty="0">
                <a:latin typeface="Arial"/>
                <a:cs typeface="Arial"/>
              </a:rPr>
              <a:t/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/>
            </a:r>
            <a:br>
              <a:rPr lang="en-US" sz="2400" b="1" dirty="0" smtClean="0">
                <a:latin typeface="Arial"/>
                <a:cs typeface="Arial"/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216" y="5751618"/>
            <a:ext cx="7960213" cy="7239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ring Boring"/>
                <a:cs typeface="Boring Boring"/>
              </a:rPr>
              <a:t>With Miss Common and Yr1 pupils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Boring Boring"/>
              <a:cs typeface="Boring Boring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0005" y="270289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0005" y="6633142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405" y="270290"/>
            <a:ext cx="0" cy="6362852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59850" y="270289"/>
            <a:ext cx="0" cy="6362853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405" y="422689"/>
            <a:ext cx="8459836" cy="0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405" y="6475518"/>
            <a:ext cx="8477836" cy="4953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4805" y="422690"/>
            <a:ext cx="0" cy="6127788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12241" y="462690"/>
            <a:ext cx="0" cy="6017781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227" y="102377"/>
            <a:ext cx="729625" cy="9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22" y="5814876"/>
            <a:ext cx="1440942" cy="592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675" y="5907146"/>
            <a:ext cx="1440942" cy="5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9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7-05-10 at 23.13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58" y="503012"/>
            <a:ext cx="8212086" cy="5948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0005" y="270289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0005" y="6633142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405" y="270290"/>
            <a:ext cx="0" cy="6362852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59850" y="270289"/>
            <a:ext cx="0" cy="6362853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405" y="422689"/>
            <a:ext cx="8459836" cy="0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405" y="6475518"/>
            <a:ext cx="8477836" cy="4953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4805" y="422690"/>
            <a:ext cx="0" cy="6127788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12241" y="462690"/>
            <a:ext cx="0" cy="6017781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227" y="102377"/>
            <a:ext cx="729625" cy="9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22" y="5814876"/>
            <a:ext cx="1440942" cy="592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675" y="5907146"/>
            <a:ext cx="1440942" cy="5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2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00005" y="270289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0005" y="6633142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405" y="270290"/>
            <a:ext cx="0" cy="6362852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59850" y="270289"/>
            <a:ext cx="0" cy="6362853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405" y="422689"/>
            <a:ext cx="8459836" cy="0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405" y="6475518"/>
            <a:ext cx="8477836" cy="4953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4805" y="422690"/>
            <a:ext cx="0" cy="6127788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12241" y="462690"/>
            <a:ext cx="0" cy="6017781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227" y="102377"/>
            <a:ext cx="729625" cy="9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22" y="5814876"/>
            <a:ext cx="1440942" cy="592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675" y="5907146"/>
            <a:ext cx="1440942" cy="568372"/>
          </a:xfrm>
          <a:prstGeom prst="rect">
            <a:avLst/>
          </a:prstGeom>
        </p:spPr>
      </p:pic>
      <p:pic>
        <p:nvPicPr>
          <p:cNvPr id="2" name="Picture 1" descr="Screen Shot 2017-05-10 at 23.13.32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9450" y="102376"/>
            <a:ext cx="5216532" cy="66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219" y="967813"/>
            <a:ext cx="8319398" cy="303872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"/>
                <a:cs typeface="Arial"/>
              </a:rPr>
              <a:t>Phonics Screening</a:t>
            </a:r>
            <a:r>
              <a:rPr lang="en-US" sz="7200" b="1" dirty="0" smtClean="0">
                <a:latin typeface="Arial"/>
                <a:cs typeface="Arial"/>
              </a:rPr>
              <a:t/>
            </a:r>
            <a:br>
              <a:rPr lang="en-US" sz="7200" b="1" dirty="0" smtClean="0">
                <a:latin typeface="Arial"/>
                <a:cs typeface="Arial"/>
              </a:rPr>
            </a:b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216" y="4195050"/>
            <a:ext cx="7960213" cy="7239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ring Boring"/>
                <a:cs typeface="Boring Boring"/>
              </a:rPr>
              <a:t>With Miss Common and Yr1 pupils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Boring Boring"/>
              <a:cs typeface="Boring Boring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0005" y="270289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0005" y="6633142"/>
            <a:ext cx="8759845" cy="0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405" y="270290"/>
            <a:ext cx="0" cy="6362852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59850" y="270289"/>
            <a:ext cx="0" cy="6362853"/>
          </a:xfrm>
          <a:prstGeom prst="line">
            <a:avLst/>
          </a:prstGeom>
          <a:ln w="57150" cmpd="thickThin">
            <a:solidFill>
              <a:srgbClr val="A0060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405" y="422689"/>
            <a:ext cx="8459836" cy="0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405" y="6475518"/>
            <a:ext cx="8477836" cy="4953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4805" y="422690"/>
            <a:ext cx="0" cy="6127788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12241" y="462690"/>
            <a:ext cx="0" cy="6017781"/>
          </a:xfrm>
          <a:prstGeom prst="line">
            <a:avLst/>
          </a:prstGeom>
          <a:ln w="57150" cmpd="thickThin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227" y="102377"/>
            <a:ext cx="729625" cy="9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22" y="5814876"/>
            <a:ext cx="1440942" cy="592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675" y="5907146"/>
            <a:ext cx="1440942" cy="568372"/>
          </a:xfrm>
          <a:prstGeom prst="rect">
            <a:avLst/>
          </a:prstGeom>
        </p:spPr>
      </p:pic>
      <p:sp>
        <p:nvSpPr>
          <p:cNvPr id="6" name="Action Button: Forward or Next 5">
            <a:hlinkClick r:id="rId5" highlightClick="1"/>
          </p:cNvPr>
          <p:cNvSpPr/>
          <p:nvPr/>
        </p:nvSpPr>
        <p:spPr>
          <a:xfrm>
            <a:off x="4364524" y="2989951"/>
            <a:ext cx="916309" cy="91630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840" y="301047"/>
            <a:ext cx="7772400" cy="914400"/>
          </a:xfrm>
        </p:spPr>
        <p:txBody>
          <a:bodyPr/>
          <a:lstStyle/>
          <a:p>
            <a:pPr algn="ctr"/>
            <a:r>
              <a:rPr lang="en-GB" altLang="en-US" sz="3600" u="sng" dirty="0" smtClean="0"/>
              <a:t>Phonics teaching</a:t>
            </a:r>
            <a:endParaRPr lang="en-GB" altLang="en-US" dirty="0" smtClean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76600" y="2133600"/>
            <a:ext cx="361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dirty="0" smtClean="0"/>
              <a:t>Revise sounds we know</a:t>
            </a:r>
            <a:endParaRPr lang="en-GB" altLang="en-US" dirty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953000" y="264766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276600" y="304822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dirty="0" smtClean="0"/>
              <a:t>Learn a new sound</a:t>
            </a:r>
            <a:endParaRPr lang="en-GB" altLang="en-US" dirty="0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4953000" y="3505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3314700" y="4009718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dirty="0" smtClean="0"/>
              <a:t>Read a new sound</a:t>
            </a:r>
            <a:endParaRPr lang="en-GB" altLang="en-US" sz="2400" dirty="0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49530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3733800" y="49149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dirty="0" smtClean="0"/>
              <a:t>Practise it</a:t>
            </a:r>
            <a:endParaRPr lang="en-GB" altLang="en-US" sz="2400" dirty="0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>
            <a:off x="4953000" y="5356747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3429000" y="5865647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dirty="0" smtClean="0"/>
              <a:t>Use it in writing</a:t>
            </a:r>
            <a:endParaRPr lang="en-GB" altLang="en-US" sz="2400" dirty="0"/>
          </a:p>
        </p:txBody>
      </p:sp>
      <p:graphicFrame>
        <p:nvGraphicFramePr>
          <p:cNvPr id="6146" name="Object 18"/>
          <p:cNvGraphicFramePr>
            <a:graphicFrameLocks noChangeAspect="1"/>
          </p:cNvGraphicFramePr>
          <p:nvPr/>
        </p:nvGraphicFramePr>
        <p:xfrm>
          <a:off x="1676400" y="2057400"/>
          <a:ext cx="1295400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3" imgW="1296063" imgH="3934305" progId="MS_ClipArt_Gallery.5">
                  <p:embed/>
                </p:oleObj>
              </mc:Choice>
              <mc:Fallback>
                <p:oleObj name="Clip" r:id="rId3" imgW="1296063" imgH="3934305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295400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00005" y="102377"/>
            <a:ext cx="8869847" cy="6530765"/>
            <a:chOff x="200005" y="102377"/>
            <a:chExt cx="8869847" cy="653076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00005" y="270289"/>
              <a:ext cx="8759845" cy="0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0005" y="6633142"/>
              <a:ext cx="8759845" cy="0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32405" y="270290"/>
              <a:ext cx="0" cy="6362852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959850" y="270289"/>
              <a:ext cx="0" cy="6362853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2405" y="422689"/>
              <a:ext cx="8459836" cy="0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52405" y="6475518"/>
              <a:ext cx="8477836" cy="4953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84805" y="422690"/>
              <a:ext cx="0" cy="6127788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812241" y="462690"/>
              <a:ext cx="0" cy="6017781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227" y="102377"/>
              <a:ext cx="729625" cy="95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369" y="5865647"/>
              <a:ext cx="1440942" cy="5920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9583" y="5865647"/>
              <a:ext cx="1440942" cy="568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77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Helping your child at home..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801635" y="1326188"/>
            <a:ext cx="7654129" cy="4769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sz="2800" dirty="0" smtClean="0"/>
              <a:t>Read with your child every day</a:t>
            </a:r>
          </a:p>
          <a:p>
            <a:pPr>
              <a:lnSpc>
                <a:spcPct val="150000"/>
              </a:lnSpc>
            </a:pPr>
            <a:r>
              <a:rPr lang="en-GB" altLang="en-US" sz="2800" dirty="0" smtClean="0"/>
              <a:t>Practise the sounds every day</a:t>
            </a:r>
          </a:p>
          <a:p>
            <a:pPr>
              <a:lnSpc>
                <a:spcPct val="150000"/>
              </a:lnSpc>
            </a:pPr>
            <a:r>
              <a:rPr lang="en-GB" altLang="en-US" sz="2800" dirty="0" smtClean="0"/>
              <a:t>Look for sounds in their books or on signs</a:t>
            </a:r>
          </a:p>
          <a:p>
            <a:pPr>
              <a:lnSpc>
                <a:spcPct val="150000"/>
              </a:lnSpc>
            </a:pPr>
            <a:r>
              <a:rPr lang="en-GB" altLang="en-US" sz="2800" dirty="0" smtClean="0"/>
              <a:t>Use website games</a:t>
            </a:r>
          </a:p>
          <a:p>
            <a:pPr>
              <a:lnSpc>
                <a:spcPct val="150000"/>
              </a:lnSpc>
            </a:pPr>
            <a:r>
              <a:rPr lang="en-GB" altLang="en-US" sz="2800" dirty="0" smtClean="0"/>
              <a:t>Record all types of reading</a:t>
            </a:r>
          </a:p>
          <a:p>
            <a:pPr>
              <a:lnSpc>
                <a:spcPct val="150000"/>
              </a:lnSpc>
            </a:pPr>
            <a:r>
              <a:rPr lang="en-GB" altLang="en-US" sz="2800" dirty="0" smtClean="0"/>
              <a:t>Help writing sounds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0005" y="102377"/>
            <a:ext cx="8869847" cy="6530765"/>
            <a:chOff x="200005" y="102377"/>
            <a:chExt cx="8869847" cy="65307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05" y="270289"/>
              <a:ext cx="8759845" cy="0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0005" y="6633142"/>
              <a:ext cx="8759845" cy="0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2405" y="270290"/>
              <a:ext cx="0" cy="6362852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959850" y="270289"/>
              <a:ext cx="0" cy="6362853"/>
            </a:xfrm>
            <a:prstGeom prst="line">
              <a:avLst/>
            </a:prstGeom>
            <a:ln w="57150" cmpd="thickThin">
              <a:solidFill>
                <a:srgbClr val="A00604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2405" y="422689"/>
              <a:ext cx="8459836" cy="0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2405" y="6475518"/>
              <a:ext cx="8477836" cy="4953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84805" y="422690"/>
              <a:ext cx="0" cy="6127788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812241" y="462690"/>
              <a:ext cx="0" cy="6017781"/>
            </a:xfrm>
            <a:prstGeom prst="line">
              <a:avLst/>
            </a:prstGeom>
            <a:ln w="57150" cmpd="thickThin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227" y="102377"/>
              <a:ext cx="729625" cy="95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805" y="5870416"/>
              <a:ext cx="1440942" cy="59205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9299" y="5884248"/>
              <a:ext cx="1440942" cy="568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98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120</Words>
  <Application>Microsoft Macintosh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Where do you read?</vt:lpstr>
      <vt:lpstr>When do you read?</vt:lpstr>
      <vt:lpstr>Phonics Screening Reading at St Nic’s</vt:lpstr>
      <vt:lpstr>Why phonics?  Gobblefunk  whizzpopping bopmuggered swogswallowed snozzcumber frothbuggling  </vt:lpstr>
      <vt:lpstr>PowerPoint Presentation</vt:lpstr>
      <vt:lpstr>PowerPoint Presentation</vt:lpstr>
      <vt:lpstr>Phonics Screening </vt:lpstr>
      <vt:lpstr>Phonics teaching</vt:lpstr>
      <vt:lpstr>Helping your child at home..</vt:lpstr>
      <vt:lpstr>Helping your child at home..</vt:lpstr>
      <vt:lpstr>Book Corners</vt:lpstr>
      <vt:lpstr>Incentives to read!</vt:lpstr>
      <vt:lpstr>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Badger Class</dc:title>
  <dc:creator>Sabina Common</dc:creator>
  <cp:lastModifiedBy>Sabina Common</cp:lastModifiedBy>
  <cp:revision>19</cp:revision>
  <dcterms:created xsi:type="dcterms:W3CDTF">2016-07-09T11:33:02Z</dcterms:created>
  <dcterms:modified xsi:type="dcterms:W3CDTF">2017-05-11T20:23:49Z</dcterms:modified>
</cp:coreProperties>
</file>