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61" r:id="rId3"/>
    <p:sldId id="279" r:id="rId4"/>
    <p:sldId id="257" r:id="rId5"/>
    <p:sldId id="258" r:id="rId6"/>
    <p:sldId id="259" r:id="rId7"/>
    <p:sldId id="280" r:id="rId8"/>
    <p:sldId id="260" r:id="rId9"/>
    <p:sldId id="263" r:id="rId10"/>
    <p:sldId id="262" r:id="rId11"/>
    <p:sldId id="265" r:id="rId12"/>
    <p:sldId id="269" r:id="rId13"/>
    <p:sldId id="267" r:id="rId14"/>
    <p:sldId id="272" r:id="rId15"/>
    <p:sldId id="271" r:id="rId16"/>
    <p:sldId id="270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>
      <p:cViewPr varScale="1">
        <p:scale>
          <a:sx n="42" d="100"/>
          <a:sy n="42" d="100"/>
        </p:scale>
        <p:origin x="6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23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3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3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23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23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236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236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236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382F47-995B-4EE8-BC55-4BFCFCA631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764B8-C7C6-40FF-9AE8-F6F8874516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8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6A864-D4A4-488A-A2AA-52C96CA445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9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71B20A-CE80-404A-9A00-42C8D7611F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5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8A2FF-4CEF-43F6-8A86-42976ECD0E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C24E0-471D-4989-BF9F-3EBBEADF18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060BE7-8B2C-4499-8D90-98CD1DE383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1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F6B750-1001-4ED0-AD54-814176C4B7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4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E61908-8BB5-455D-B56E-CEC69C873C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43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F6D22-04ED-42A8-9AA6-5B4E866826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69B87-991A-45E2-A3ED-A313E14FFA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7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1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13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13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13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fld id="{7E80F751-160B-4E32-AA51-51422C9C42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13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F_vSX8ujOAhXMsxQKHc1xDdgQjRwIBw&amp;url=https://www.quartoknows.com/books/9781847807687/The-Pebble-in-my-Pocket.html&amp;bvm=bv.131286987,d.ZGg&amp;psig=AFQjCNETk_EBwBOABSBDtbOg85HxFyHo-A&amp;ust=1472637993328069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s://www.google.co.uk/url?sa=i&amp;rct=j&amp;q=&amp;esrc=s&amp;source=images&amp;cd=&amp;cad=rja&amp;uact=8&amp;ved=0ahUKEwinmZPl8ujOAhXHaRQKHcK5A2EQjRwIBw&amp;url=https://www.amazon.co.uk/Iron-Man-Childrens-Story-Nights/dp/0571226124&amp;bvm=bv.131286987,d.ZGg&amp;psig=AFQjCNGshtsOl7lf4p4ceXJFqpRr5YNxtw&amp;ust=1472638158124545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source=images&amp;cd=&amp;cad=rja&amp;uact=8&amp;ved=0ahUKEwi5ho3P8ejOAhUB7BQKHfcyBl8QjRwIBw&amp;url=https://www.amazon.co.uk/Into-Forest-Anthony-Browne/dp/1844285596&amp;psig=AFQjCNGMwMQezRN4UVzWKqH3bDyb0ieWYA&amp;ust=1472637844869377" TargetMode="External"/><Relationship Id="rId16" Type="http://schemas.openxmlformats.org/officeDocument/2006/relationships/hyperlink" Target="https://www.google.co.uk/url?sa=i&amp;rct=j&amp;q=&amp;esrc=s&amp;source=images&amp;cd=&amp;cad=rja&amp;uact=8&amp;ved=0ahUKEwizp5P98ujOAhWBWBQKHRK9DsIQjRwIBw&amp;url=https://www.amazon.co.uk/Ice-Palace-Robert-Swindells-ebook/dp/B002RI9LZI&amp;bvm=bv.131286987,d.ZGg&amp;psig=AFQjCNEBvpx4BVah4YG37jFvFxE_nzPm5Q&amp;ust=14726381967721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jy4veI8ujOAhWMcRQKHTbLDnMQjRwIBw&amp;url=https://www.whsmith.co.uk/products/leon-and-the-place-between/9781840118605&amp;bvm=bv.131286987,d.ZGg&amp;psig=AFQjCNHLHuwCTG5xFBHgZYsaufk5spZPBA&amp;ust=147263796027049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://www.google.co.uk/url?sa=i&amp;rct=j&amp;q=&amp;esrc=s&amp;source=images&amp;cd=&amp;cad=rja&amp;uact=8&amp;ved=0ahUKEwj0hca48ujOAhXF0xQKHfJGDwgQjRwIBw&amp;url=http://www.roceco.co.uk/gifts-gifts-for-children-childrens-books-c-88/the-princess-the-white-bear-king-tanya-robyn-batt-p-161&amp;bvm=bv.131286987,d.ZGg&amp;psig=AFQjCNF4xB7IsyKAVeyRhMvW8YDoi3wllA&amp;ust=1472638063687099" TargetMode="External"/><Relationship Id="rId4" Type="http://schemas.openxmlformats.org/officeDocument/2006/relationships/hyperlink" Target="http://www.google.co.uk/url?sa=i&amp;rct=j&amp;q=&amp;esrc=s&amp;source=images&amp;cd=&amp;ved=0ahUKEwj56Y_k8ejOAhVGVRQKHYb2ARgQjRwIBw&amp;url=http://www.lovereading4kids.co.uk/book/2076/Gorilla-by-Anthony-Browne.html&amp;bvm=bv.131286987,d.ZGg&amp;psig=AFQjCNF2_jytTFuzODwKivP6RGbKLOtRyw&amp;ust=1472637886744004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www.google.co.uk/url?sa=i&amp;rct=j&amp;q=&amp;esrc=s&amp;source=images&amp;cd=&amp;cad=rja&amp;uact=8&amp;ved=0ahUKEwjzzKGbkenOAhVE7xQKHbhKA0kQjRwIBw&amp;url=http://barefootbooks.co.nz/African-Tales.html&amp;v6u=https://s-v6exp1-ds.metric.gstatic.com/gen_204?ip%3D194.80.21.10%26ts%3D1472559925107702%26auth%3Dycwp7mkhw64afm635t22uazcfatqdpy2%26rndm%3D0.5487095711454137&amp;v6s=2&amp;v6t=8951&amp;psig=AFQjCNEU0uo9J7ynzJcmbsPqQhRa04ZC-A&amp;ust=147264632504705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r>
              <a:rPr lang="en-US" altLang="en-US" u="sng" dirty="0" smtClean="0"/>
              <a:t>Welcome to the Year 3 and 4 English Curriculum</a:t>
            </a:r>
            <a:endParaRPr lang="en-US" altLang="en-US" u="sng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700808"/>
            <a:ext cx="4042792" cy="4430117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en-US" dirty="0" smtClean="0"/>
              <a:t>Curriculum elements</a:t>
            </a:r>
          </a:p>
          <a:p>
            <a:pPr algn="r"/>
            <a:r>
              <a:rPr lang="en-US" altLang="en-US" sz="2400" dirty="0" smtClean="0"/>
              <a:t>Handwriting</a:t>
            </a:r>
          </a:p>
          <a:p>
            <a:pPr algn="r"/>
            <a:r>
              <a:rPr lang="en-US" altLang="en-US" sz="2400" dirty="0" smtClean="0"/>
              <a:t>Individual Reading </a:t>
            </a:r>
          </a:p>
          <a:p>
            <a:pPr algn="r"/>
            <a:r>
              <a:rPr lang="en-US" altLang="en-US" sz="2400" dirty="0" smtClean="0"/>
              <a:t>Guided Reading</a:t>
            </a:r>
          </a:p>
          <a:p>
            <a:pPr algn="r"/>
            <a:r>
              <a:rPr lang="en-US" altLang="en-US" sz="2400" dirty="0" smtClean="0"/>
              <a:t>SPAG</a:t>
            </a:r>
          </a:p>
          <a:p>
            <a:pPr algn="r"/>
            <a:r>
              <a:rPr lang="en-US" altLang="en-US" sz="2400" dirty="0" smtClean="0"/>
              <a:t>Clued Spelling</a:t>
            </a:r>
          </a:p>
          <a:p>
            <a:pPr algn="r"/>
            <a:r>
              <a:rPr lang="en-US" altLang="en-US" sz="2400" dirty="0" smtClean="0"/>
              <a:t>Comprehension</a:t>
            </a:r>
          </a:p>
          <a:p>
            <a:pPr algn="r"/>
            <a:r>
              <a:rPr lang="en-US" altLang="en-US" sz="2400" dirty="0" smtClean="0"/>
              <a:t>Power of Reading</a:t>
            </a:r>
          </a:p>
          <a:p>
            <a:pPr algn="r"/>
            <a:r>
              <a:rPr lang="en-US" altLang="en-US" sz="2400" dirty="0" smtClean="0"/>
              <a:t>Pie Corbett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7505" y="1700808"/>
            <a:ext cx="45365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most important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ubject of them all.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041" y="235976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SPAG</a:t>
            </a:r>
            <a:br>
              <a:rPr lang="en-US" altLang="en-US" dirty="0" smtClean="0"/>
            </a:br>
            <a:r>
              <a:rPr lang="en-US" altLang="en-US" sz="2400" dirty="0" smtClean="0"/>
              <a:t>Spelling, Punctuation and Grammar</a:t>
            </a:r>
            <a:endParaRPr lang="en-US" alt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These are focused lessons on specific aspects of language.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3110" r="1675" b="16820"/>
          <a:stretch/>
        </p:blipFill>
        <p:spPr bwMode="auto">
          <a:xfrm rot="20567938">
            <a:off x="559172" y="3021787"/>
            <a:ext cx="2648820" cy="3523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snakes and ladders printab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192">
            <a:off x="5482110" y="2944388"/>
            <a:ext cx="3431942" cy="184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897" r="13899" b="9483"/>
          <a:stretch/>
        </p:blipFill>
        <p:spPr>
          <a:xfrm rot="14946948">
            <a:off x="5090624" y="3755765"/>
            <a:ext cx="2175280" cy="3064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3800" r="6933" b="17450"/>
          <a:stretch/>
        </p:blipFill>
        <p:spPr>
          <a:xfrm rot="1018268">
            <a:off x="2688307" y="3118004"/>
            <a:ext cx="2420042" cy="30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Clued Spellings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This is an individualized scheme where children work their way through a word list using games, look-cover-write-check and peer interaction.</a:t>
            </a:r>
          </a:p>
          <a:p>
            <a:pPr marL="0" indent="0">
              <a:buNone/>
            </a:pPr>
            <a:r>
              <a:rPr lang="en-US" altLang="en-US" dirty="0" smtClean="0"/>
              <a:t>In Year 3 these words also come home for extra practice.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432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099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Comprehension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Although Guided Reading has elements of comprehension there is also a weekly lesson specifically focused on answering comprehension questions about a text.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It is important for children to understand what is written for themselves and to make inferences and deductions beyond the text.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14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229" y="277813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Power of Reading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Writing stories and non-fiction work using published texts as a model.</a:t>
            </a:r>
            <a:endParaRPr lang="en-US" altLang="en-US" dirty="0"/>
          </a:p>
        </p:txBody>
      </p:sp>
      <p:pic>
        <p:nvPicPr>
          <p:cNvPr id="5" name="Picture 4" descr="Image result for into the forest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95" y="2802225"/>
            <a:ext cx="1397635" cy="127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gorilla anthony brown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0532"/>
            <a:ext cx="1663065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leon and the place between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99" y="3288898"/>
            <a:ext cx="1123950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pebble in my pocket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59109"/>
            <a:ext cx="1590675" cy="127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the princess and the white bear ki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44" y="5157192"/>
            <a:ext cx="1411605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the iron man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32" y="3132454"/>
            <a:ext cx="904240" cy="14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african tales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7" y="5013176"/>
            <a:ext cx="1189990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ice palace">
            <a:hlinkClick r:id="rId16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7747"/>
            <a:ext cx="910590" cy="1475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34024" y="4260502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Year 3 texts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532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-68068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Year Four Texts</a:t>
            </a:r>
            <a:endParaRPr lang="en-US" alt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580113" y="0"/>
            <a:ext cx="356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436">
            <a:off x="-215105" y="3767979"/>
            <a:ext cx="1758232" cy="225865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r="11673"/>
          <a:stretch/>
        </p:blipFill>
        <p:spPr bwMode="auto">
          <a:xfrm rot="20869737">
            <a:off x="542206" y="689497"/>
            <a:ext cx="1866900" cy="2447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://www.keystage2literacy.co.uk/uploads/7/2/8/8/7288079/7523584_ori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85" y="978730"/>
            <a:ext cx="19113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mages-na.ssl-images-amazon.com/images/I/81XNfifU1j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518">
            <a:off x="6777893" y="758173"/>
            <a:ext cx="1656184" cy="231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folkstory.com/images/chweb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27" y="3516914"/>
            <a:ext cx="155448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i.gr-assets.com/images/S/compressed.photo.goodreads.com/books/1373529398i/18187690._UY449_SS449_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4912"/>
          <a:stretch/>
        </p:blipFill>
        <p:spPr bwMode="auto">
          <a:xfrm>
            <a:off x="4630921" y="3501006"/>
            <a:ext cx="1656184" cy="2359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s://studioaka.co.uk/studioaka_files/image/55e26f0dfad1a91bc650a8380a0b23ff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433">
            <a:off x="7092258" y="3576543"/>
            <a:ext cx="1914519" cy="246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34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969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Pie Corbett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Using texts as a model for writing.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Three stages:</a:t>
            </a:r>
          </a:p>
          <a:p>
            <a:pPr marL="0" indent="0">
              <a:buNone/>
            </a:pPr>
            <a:r>
              <a:rPr lang="en-US" altLang="en-US" dirty="0" smtClean="0"/>
              <a:t>Imitation, Innovation, Invention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02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969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Imitation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First we learn the story by mapping it and acting it out.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We then can rewrite the story.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02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Innovation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Here we look at the structure of the story and begin to change elements of the story to make it our own.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We can then re-map our own story and write our own version.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45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956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Invention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This is where we take what we have learnt about the structure of a piece of writing and use it in something original, perhaps our own story or report or play script.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166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969" y="229941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In Summary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English is the most important subject on the school curriculum, without it other subjects cannot be accessed and our understanding and learning cannot be expressed.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2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Handwriting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This is taught formally twice a week.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Without legible handwriting it is hard to communicate ideas and understanding.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Children should have a fluent, legible style by the end of Year 4.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71430"/>
            <a:ext cx="2960136" cy="20865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5391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647">
            <a:off x="-283302" y="637668"/>
            <a:ext cx="3042153" cy="800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Handwriting Year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30725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aught in 10 minute daily sessions.</a:t>
            </a:r>
          </a:p>
          <a:p>
            <a:r>
              <a:rPr lang="en-GB" dirty="0" smtClean="0"/>
              <a:t>Clear rules</a:t>
            </a:r>
          </a:p>
          <a:p>
            <a:r>
              <a:rPr lang="en-GB" dirty="0" smtClean="0"/>
              <a:t>Increase fluency</a:t>
            </a:r>
          </a:p>
          <a:p>
            <a:r>
              <a:rPr lang="en-GB" dirty="0" smtClean="0"/>
              <a:t>Develop correct letter formation</a:t>
            </a:r>
          </a:p>
          <a:p>
            <a:r>
              <a:rPr lang="en-GB" dirty="0" smtClean="0"/>
              <a:t>Ensure cursive joins are used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2667">
            <a:off x="6318689" y="637666"/>
            <a:ext cx="3042153" cy="800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89" y="5316371"/>
            <a:ext cx="3042153" cy="8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969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Individual Reading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Each child has a reading book that goes to and from school daily.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This book is read in school regularly and for homework daily too.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On Thursday morning a note of the minutes read on Wednesday is recorded for Buster’s Book Club.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606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4715694" cy="1082998"/>
          </a:xfrm>
        </p:spPr>
        <p:txBody>
          <a:bodyPr/>
          <a:lstStyle/>
          <a:p>
            <a:r>
              <a:rPr lang="en-US" altLang="en-US" dirty="0" smtClean="0"/>
              <a:t>Guided Reading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079" y="1240538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This is a class / group activity that looks closely at a text.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8500" r="-1118" b="11150"/>
          <a:stretch/>
        </p:blipFill>
        <p:spPr>
          <a:xfrm>
            <a:off x="5172894" y="2532074"/>
            <a:ext cx="3949402" cy="4267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6551" r="18814" b="23333"/>
          <a:stretch/>
        </p:blipFill>
        <p:spPr>
          <a:xfrm rot="10800000">
            <a:off x="-642" y="2650813"/>
            <a:ext cx="2700434" cy="4193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780928"/>
            <a:ext cx="1992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For Year 3 it might look like this 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9466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944" y="0"/>
            <a:ext cx="4104456" cy="1660994"/>
          </a:xfrm>
        </p:spPr>
        <p:txBody>
          <a:bodyPr/>
          <a:lstStyle/>
          <a:p>
            <a:r>
              <a:rPr lang="en-US" altLang="en-US" dirty="0" smtClean="0"/>
              <a:t>or something like this.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4851" r="12874" b="24800"/>
          <a:stretch/>
        </p:blipFill>
        <p:spPr>
          <a:xfrm rot="10800000">
            <a:off x="0" y="0"/>
            <a:ext cx="4572000" cy="6828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8000" r="18814" b="71000"/>
          <a:stretch/>
        </p:blipFill>
        <p:spPr>
          <a:xfrm>
            <a:off x="4596592" y="2274492"/>
            <a:ext cx="4572000" cy="222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30281" r="20299" b="50023"/>
          <a:stretch/>
        </p:blipFill>
        <p:spPr>
          <a:xfrm>
            <a:off x="4596592" y="4575936"/>
            <a:ext cx="4547408" cy="21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Year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use the texts from the Power of Reading</a:t>
            </a:r>
          </a:p>
          <a:p>
            <a:pPr marL="0" indent="0" algn="ctr">
              <a:buNone/>
            </a:pPr>
            <a:r>
              <a:rPr lang="en-GB" dirty="0" smtClean="0"/>
              <a:t>Our current text is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AutoShape 2" descr="Image result for mouse bird snake wolf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852936"/>
            <a:ext cx="2476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795" y="9790"/>
            <a:ext cx="6034088" cy="1139825"/>
          </a:xfrm>
        </p:spPr>
        <p:txBody>
          <a:bodyPr/>
          <a:lstStyle/>
          <a:p>
            <a:r>
              <a:rPr lang="en-US" altLang="en-US" b="1" u="sng" dirty="0" smtClean="0"/>
              <a:t>Guided Reading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Focuses on the skills of: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026" y="1268760"/>
            <a:ext cx="82296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u="sng" dirty="0"/>
              <a:t>I</a:t>
            </a:r>
            <a:r>
              <a:rPr lang="en-US" altLang="en-US" sz="2800" b="1" u="sng" dirty="0" smtClean="0"/>
              <a:t>nference and deduction</a:t>
            </a:r>
            <a:endParaRPr lang="en-GB" sz="2800" b="1" u="sng" dirty="0"/>
          </a:p>
          <a:p>
            <a:r>
              <a:rPr lang="en-GB" sz="2800" dirty="0" smtClean="0"/>
              <a:t>What is happening? Why did they do that? How are they feeling? </a:t>
            </a:r>
            <a:r>
              <a:rPr lang="en-GB" sz="2800" dirty="0"/>
              <a:t>How do you know? </a:t>
            </a:r>
            <a:r>
              <a:rPr lang="en-GB" sz="2800" dirty="0" smtClean="0"/>
              <a:t>What </a:t>
            </a:r>
            <a:r>
              <a:rPr lang="en-GB" sz="2800" dirty="0"/>
              <a:t>clues are there? </a:t>
            </a:r>
          </a:p>
          <a:p>
            <a:pPr marL="0" indent="0" algn="ctr">
              <a:buNone/>
            </a:pPr>
            <a:r>
              <a:rPr lang="en-GB" sz="2800" b="1" u="sng" dirty="0" smtClean="0"/>
              <a:t>Prediction</a:t>
            </a:r>
          </a:p>
          <a:p>
            <a:r>
              <a:rPr lang="en-GB" sz="2800" dirty="0" smtClean="0"/>
              <a:t>What is going to happen next? How did the text help you arrive at that conclusion?</a:t>
            </a:r>
            <a:endParaRPr lang="en-GB" sz="2800" b="1" u="sng" dirty="0"/>
          </a:p>
          <a:p>
            <a:pPr marL="0" indent="0" algn="ctr">
              <a:buNone/>
            </a:pPr>
            <a:r>
              <a:rPr lang="en-GB" sz="2800" b="1" u="sng" dirty="0" smtClean="0"/>
              <a:t>Retrieval</a:t>
            </a:r>
          </a:p>
          <a:p>
            <a:r>
              <a:rPr lang="en-GB" sz="2800" dirty="0" smtClean="0"/>
              <a:t>Skimming and scanning to take quotes and information directly from the text</a:t>
            </a:r>
          </a:p>
        </p:txBody>
      </p:sp>
    </p:spTree>
    <p:extLst>
      <p:ext uri="{BB962C8B-B14F-4D97-AF65-F5344CB8AC3E}">
        <p14:creationId xmlns:p14="http://schemas.microsoft.com/office/powerpoint/2010/main" val="1379190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28600"/>
            <a:ext cx="6034088" cy="1139825"/>
          </a:xfrm>
        </p:spPr>
        <p:txBody>
          <a:bodyPr/>
          <a:lstStyle/>
          <a:p>
            <a:r>
              <a:rPr lang="en-US" altLang="en-US" dirty="0" smtClean="0"/>
              <a:t>Guided Reading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Choice</a:t>
            </a:r>
          </a:p>
          <a:p>
            <a:r>
              <a:rPr lang="en-GB" dirty="0" smtClean="0"/>
              <a:t>Studying the vocabulary, types of sentence, characterisation and setting choices the author has made.</a:t>
            </a:r>
          </a:p>
          <a:p>
            <a:pPr marL="0" indent="0" algn="ctr">
              <a:buNone/>
            </a:pPr>
            <a:r>
              <a:rPr lang="en-GB" b="1" u="sng" dirty="0" smtClean="0"/>
              <a:t>Viewpoint</a:t>
            </a:r>
          </a:p>
          <a:p>
            <a:r>
              <a:rPr lang="en-GB" dirty="0" smtClean="0"/>
              <a:t>Identifying the point of view of the characters in a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80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186</TotalTime>
  <Words>535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Curtain Call</vt:lpstr>
      <vt:lpstr>Welcome to the Year 3 and 4 English Curriculum</vt:lpstr>
      <vt:lpstr>Handwriting</vt:lpstr>
      <vt:lpstr>Handwriting Year 4</vt:lpstr>
      <vt:lpstr>Individual Reading</vt:lpstr>
      <vt:lpstr>Guided Reading</vt:lpstr>
      <vt:lpstr>or something like this.</vt:lpstr>
      <vt:lpstr>In Year 4</vt:lpstr>
      <vt:lpstr>Guided Reading Focuses on the skills of:</vt:lpstr>
      <vt:lpstr>Guided Reading</vt:lpstr>
      <vt:lpstr>SPAG Spelling, Punctuation and Grammar</vt:lpstr>
      <vt:lpstr>Clued Spellings</vt:lpstr>
      <vt:lpstr>Comprehension</vt:lpstr>
      <vt:lpstr>Power of Reading</vt:lpstr>
      <vt:lpstr>Year Four Texts</vt:lpstr>
      <vt:lpstr>Pie Corbett</vt:lpstr>
      <vt:lpstr>Imitation</vt:lpstr>
      <vt:lpstr>Innovation</vt:lpstr>
      <vt:lpstr>Invention</vt:lpstr>
      <vt:lpstr>In Summary</vt:lpstr>
    </vt:vector>
  </TitlesOfParts>
  <Company>Lympne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Storti</dc:creator>
  <cp:lastModifiedBy>Miss Jones</cp:lastModifiedBy>
  <cp:revision>26</cp:revision>
  <dcterms:created xsi:type="dcterms:W3CDTF">2005-08-28T11:42:07Z</dcterms:created>
  <dcterms:modified xsi:type="dcterms:W3CDTF">2017-02-23T14:14:55Z</dcterms:modified>
</cp:coreProperties>
</file>