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71" r:id="rId3"/>
    <p:sldId id="319" r:id="rId4"/>
    <p:sldId id="273" r:id="rId5"/>
    <p:sldId id="272" r:id="rId6"/>
    <p:sldId id="327" r:id="rId7"/>
    <p:sldId id="324" r:id="rId8"/>
    <p:sldId id="323" r:id="rId9"/>
    <p:sldId id="270" r:id="rId10"/>
    <p:sldId id="276" r:id="rId11"/>
    <p:sldId id="277" r:id="rId12"/>
    <p:sldId id="278" r:id="rId13"/>
    <p:sldId id="316" r:id="rId14"/>
    <p:sldId id="317" r:id="rId15"/>
    <p:sldId id="312" r:id="rId16"/>
    <p:sldId id="314" r:id="rId17"/>
    <p:sldId id="315" r:id="rId18"/>
    <p:sldId id="298" r:id="rId19"/>
    <p:sldId id="300" r:id="rId20"/>
    <p:sldId id="301" r:id="rId21"/>
    <p:sldId id="306" r:id="rId22"/>
    <p:sldId id="274" r:id="rId23"/>
    <p:sldId id="318" r:id="rId24"/>
    <p:sldId id="320" r:id="rId25"/>
    <p:sldId id="321" r:id="rId26"/>
    <p:sldId id="322" r:id="rId27"/>
    <p:sldId id="325" r:id="rId28"/>
    <p:sldId id="326" r:id="rId29"/>
    <p:sldId id="2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6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4" d="100"/>
          <a:sy n="144" d="100"/>
        </p:scale>
        <p:origin x="-1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51F08-C6F7-E74F-A339-0E31E334AF05}" type="datetimeFigureOut">
              <a:rPr lang="en-US" smtClean="0"/>
              <a:t>01/02/17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9A23C-F84E-1046-86B5-4E10185BEFB2}" type="slidenum">
              <a:rPr lang="en-US" smtClean="0"/>
              <a:t>‹#›</a:t>
            </a:fld>
            <a:endParaRPr lang="en-US"/>
          </a:p>
        </p:txBody>
      </p:sp>
    </p:spTree>
    <p:extLst>
      <p:ext uri="{BB962C8B-B14F-4D97-AF65-F5344CB8AC3E}">
        <p14:creationId xmlns:p14="http://schemas.microsoft.com/office/powerpoint/2010/main" val="16237377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9A23C-F84E-1046-86B5-4E10185BEFB2}" type="slidenum">
              <a:rPr lang="en-US" smtClean="0"/>
              <a:t>6</a:t>
            </a:fld>
            <a:endParaRPr lang="en-US"/>
          </a:p>
        </p:txBody>
      </p:sp>
    </p:spTree>
    <p:extLst>
      <p:ext uri="{BB962C8B-B14F-4D97-AF65-F5344CB8AC3E}">
        <p14:creationId xmlns:p14="http://schemas.microsoft.com/office/powerpoint/2010/main" val="336789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9A23C-F84E-1046-86B5-4E10185BEFB2}" type="slidenum">
              <a:rPr lang="en-US" smtClean="0"/>
              <a:t>7</a:t>
            </a:fld>
            <a:endParaRPr lang="en-US"/>
          </a:p>
        </p:txBody>
      </p:sp>
    </p:spTree>
    <p:extLst>
      <p:ext uri="{BB962C8B-B14F-4D97-AF65-F5344CB8AC3E}">
        <p14:creationId xmlns:p14="http://schemas.microsoft.com/office/powerpoint/2010/main" val="336789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9A23C-F84E-1046-86B5-4E10185BEFB2}" type="slidenum">
              <a:rPr lang="en-US" smtClean="0"/>
              <a:t>8</a:t>
            </a:fld>
            <a:endParaRPr lang="en-US"/>
          </a:p>
        </p:txBody>
      </p:sp>
    </p:spTree>
    <p:extLst>
      <p:ext uri="{BB962C8B-B14F-4D97-AF65-F5344CB8AC3E}">
        <p14:creationId xmlns:p14="http://schemas.microsoft.com/office/powerpoint/2010/main" val="336789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9A23C-F84E-1046-86B5-4E10185BEFB2}" type="slidenum">
              <a:rPr lang="en-US" smtClean="0"/>
              <a:t>9</a:t>
            </a:fld>
            <a:endParaRPr lang="en-US"/>
          </a:p>
        </p:txBody>
      </p:sp>
    </p:spTree>
    <p:extLst>
      <p:ext uri="{BB962C8B-B14F-4D97-AF65-F5344CB8AC3E}">
        <p14:creationId xmlns:p14="http://schemas.microsoft.com/office/powerpoint/2010/main" val="336789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01/02/17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84101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01/02/17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248957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01/02/17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98201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FCAF6F-5ED4-9145-8419-58A2103EB4EC}" type="datetimeFigureOut">
              <a:rPr lang="en-US" smtClean="0"/>
              <a:t>01/02/17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290380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4FCAF6F-5ED4-9145-8419-58A2103EB4EC}" type="datetimeFigureOut">
              <a:rPr lang="en-US" smtClean="0"/>
              <a:t>01/02/17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165342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4FCAF6F-5ED4-9145-8419-58A2103EB4EC}" type="datetimeFigureOut">
              <a:rPr lang="en-US" smtClean="0"/>
              <a:t>01/02/17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46296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4FCAF6F-5ED4-9145-8419-58A2103EB4EC}" type="datetimeFigureOut">
              <a:rPr lang="en-US" smtClean="0"/>
              <a:t>01/02/17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421417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4FCAF6F-5ED4-9145-8419-58A2103EB4EC}" type="datetimeFigureOut">
              <a:rPr lang="en-US" smtClean="0"/>
              <a:t>01/02/17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7660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CAF6F-5ED4-9145-8419-58A2103EB4EC}" type="datetimeFigureOut">
              <a:rPr lang="en-US" smtClean="0"/>
              <a:t>01/02/17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380021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FCAF6F-5ED4-9145-8419-58A2103EB4EC}" type="datetimeFigureOut">
              <a:rPr lang="en-US" smtClean="0"/>
              <a:t>01/02/17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175814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FCAF6F-5ED4-9145-8419-58A2103EB4EC}" type="datetimeFigureOut">
              <a:rPr lang="en-US" smtClean="0"/>
              <a:t>01/02/17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1B685-0602-8D4B-B3DB-07475DFFD3DF}" type="slidenum">
              <a:rPr lang="en-US" smtClean="0"/>
              <a:t>‹#›</a:t>
            </a:fld>
            <a:endParaRPr lang="en-US"/>
          </a:p>
        </p:txBody>
      </p:sp>
    </p:spTree>
    <p:extLst>
      <p:ext uri="{BB962C8B-B14F-4D97-AF65-F5344CB8AC3E}">
        <p14:creationId xmlns:p14="http://schemas.microsoft.com/office/powerpoint/2010/main" val="92299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CAF6F-5ED4-9145-8419-58A2103EB4EC}" type="datetimeFigureOut">
              <a:rPr lang="en-US" smtClean="0"/>
              <a:t>01/02/17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1B685-0602-8D4B-B3DB-07475DFFD3DF}" type="slidenum">
              <a:rPr lang="en-US" smtClean="0"/>
              <a:t>‹#›</a:t>
            </a:fld>
            <a:endParaRPr lang="en-US"/>
          </a:p>
        </p:txBody>
      </p:sp>
    </p:spTree>
    <p:extLst>
      <p:ext uri="{BB962C8B-B14F-4D97-AF65-F5344CB8AC3E}">
        <p14:creationId xmlns:p14="http://schemas.microsoft.com/office/powerpoint/2010/main" val="144528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wmf"/><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32.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hyperlink" Target="https://www.youtube.com/watch?v=MUQsUvOce88"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7.jpeg"/><Relationship Id="rId8" Type="http://schemas.openxmlformats.org/officeDocument/2006/relationships/image" Target="../media/image8.jpg"/><Relationship Id="rId9" Type="http://schemas.openxmlformats.org/officeDocument/2006/relationships/image" Target="../media/image3.jpeg"/><Relationship Id="rId10"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219" y="967813"/>
            <a:ext cx="8319398" cy="3038724"/>
          </a:xfrm>
        </p:spPr>
        <p:txBody>
          <a:bodyPr>
            <a:normAutofit/>
          </a:bodyPr>
          <a:lstStyle/>
          <a:p>
            <a:r>
              <a:rPr lang="en-US" sz="8800" b="1" dirty="0" smtClean="0">
                <a:latin typeface="Boring Boring"/>
                <a:cs typeface="Boring Boring"/>
              </a:rPr>
              <a:t>Curriculum Evening</a:t>
            </a:r>
            <a:br>
              <a:rPr lang="en-US" sz="8800" b="1" dirty="0" smtClean="0">
                <a:latin typeface="Boring Boring"/>
                <a:cs typeface="Boring Boring"/>
              </a:rPr>
            </a:br>
            <a:r>
              <a:rPr lang="en-US" sz="8800" dirty="0" smtClean="0">
                <a:effectLst>
                  <a:outerShdw blurRad="38100" dist="38100" dir="2700000" algn="tl">
                    <a:srgbClr val="000000">
                      <a:alpha val="43137"/>
                    </a:srgbClr>
                  </a:outerShdw>
                </a:effectLst>
                <a:latin typeface="Boring Boring"/>
                <a:cs typeface="Boring Boring"/>
              </a:rPr>
              <a:t>Reading </a:t>
            </a:r>
            <a:r>
              <a:rPr lang="en-US" sz="8800" dirty="0" smtClean="0">
                <a:effectLst>
                  <a:outerShdw blurRad="38100" dist="38100" dir="2700000" algn="tl">
                    <a:srgbClr val="000000">
                      <a:alpha val="43137"/>
                    </a:srgbClr>
                  </a:outerShdw>
                </a:effectLst>
                <a:latin typeface="Boring Boring"/>
                <a:cs typeface="Boring Boring"/>
              </a:rPr>
              <a:t>and Writing</a:t>
            </a:r>
            <a:endParaRPr lang="en-US" sz="8800" dirty="0">
              <a:effectLst>
                <a:outerShdw blurRad="38100" dist="38100" dir="2700000" algn="tl">
                  <a:srgbClr val="000000">
                    <a:alpha val="43137"/>
                  </a:srgbClr>
                </a:outerShdw>
              </a:effectLst>
              <a:latin typeface="Boring Boring"/>
              <a:cs typeface="Boring Boring"/>
            </a:endParaRPr>
          </a:p>
        </p:txBody>
      </p:sp>
      <p:sp>
        <p:nvSpPr>
          <p:cNvPr id="3" name="Subtitle 2"/>
          <p:cNvSpPr>
            <a:spLocks noGrp="1"/>
          </p:cNvSpPr>
          <p:nvPr>
            <p:ph type="subTitle" idx="1"/>
          </p:nvPr>
        </p:nvSpPr>
        <p:spPr>
          <a:xfrm>
            <a:off x="611216" y="4195050"/>
            <a:ext cx="7960213" cy="723900"/>
          </a:xfrm>
        </p:spPr>
        <p:txBody>
          <a:bodyPr>
            <a:normAutofit/>
          </a:bodyPr>
          <a:lstStyle/>
          <a:p>
            <a:r>
              <a:rPr lang="en-US" sz="4000" b="1" dirty="0" smtClean="0">
                <a:solidFill>
                  <a:schemeClr val="tx1">
                    <a:lumMod val="65000"/>
                    <a:lumOff val="35000"/>
                  </a:schemeClr>
                </a:solidFill>
                <a:latin typeface="Boring Boring"/>
                <a:cs typeface="Boring Boring"/>
              </a:rPr>
              <a:t>With Miss Common and Miss Reynolds</a:t>
            </a:r>
            <a:endParaRPr lang="en-US" sz="4000" b="1" dirty="0">
              <a:solidFill>
                <a:schemeClr val="tx1">
                  <a:lumMod val="65000"/>
                  <a:lumOff val="35000"/>
                </a:schemeClr>
              </a:solidFill>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122" y="5814876"/>
            <a:ext cx="1440942" cy="59205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22" y="5269753"/>
            <a:ext cx="1440942" cy="568372"/>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72400" y="5101462"/>
            <a:ext cx="1057841" cy="71248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400" y="5782463"/>
            <a:ext cx="1059466" cy="662166"/>
          </a:xfrm>
          <a:prstGeom prst="rect">
            <a:avLst/>
          </a:prstGeom>
        </p:spPr>
      </p:pic>
    </p:spTree>
    <p:extLst>
      <p:ext uri="{BB962C8B-B14F-4D97-AF65-F5344CB8AC3E}">
        <p14:creationId xmlns:p14="http://schemas.microsoft.com/office/powerpoint/2010/main" val="370687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57841" y="422689"/>
            <a:ext cx="7772400" cy="1143000"/>
          </a:xfrm>
        </p:spPr>
        <p:txBody>
          <a:bodyPr/>
          <a:lstStyle/>
          <a:p>
            <a:r>
              <a:rPr lang="en-GB" altLang="en-US" dirty="0" smtClean="0"/>
              <a:t>What is guided reading?</a:t>
            </a:r>
          </a:p>
        </p:txBody>
      </p:sp>
      <p:sp>
        <p:nvSpPr>
          <p:cNvPr id="2052" name="Rectangle 3"/>
          <p:cNvSpPr>
            <a:spLocks noGrp="1" noChangeArrowheads="1"/>
          </p:cNvSpPr>
          <p:nvPr>
            <p:ph type="body" idx="1"/>
          </p:nvPr>
        </p:nvSpPr>
        <p:spPr>
          <a:xfrm>
            <a:off x="897196" y="1774496"/>
            <a:ext cx="7772400" cy="4495800"/>
          </a:xfrm>
        </p:spPr>
        <p:txBody>
          <a:bodyPr>
            <a:normAutofit lnSpcReduction="10000"/>
          </a:bodyPr>
          <a:lstStyle/>
          <a:p>
            <a:r>
              <a:rPr lang="en-GB" altLang="en-US" sz="2400" dirty="0" smtClean="0">
                <a:latin typeface="Arial" panose="020B0604020202020204" pitchFamily="34" charset="0"/>
              </a:rPr>
              <a:t>The teacher works with a small group of children who are at the same developmental stage of reading</a:t>
            </a:r>
          </a:p>
          <a:p>
            <a:endParaRPr lang="en-GB" altLang="en-US" sz="2400" dirty="0" smtClean="0">
              <a:latin typeface="Arial" panose="020B0604020202020204" pitchFamily="34" charset="0"/>
            </a:endParaRPr>
          </a:p>
          <a:p>
            <a:r>
              <a:rPr lang="en-GB" altLang="en-US" sz="2400" dirty="0" smtClean="0">
                <a:latin typeface="Arial" panose="020B0604020202020204" pitchFamily="34" charset="0"/>
              </a:rPr>
              <a:t>The teacher selects an unknown text that provides just the right balance of supports and challenges</a:t>
            </a:r>
          </a:p>
          <a:p>
            <a:endParaRPr lang="en-GB" altLang="en-US" sz="2400" dirty="0" smtClean="0">
              <a:latin typeface="Arial" panose="020B0604020202020204" pitchFamily="34" charset="0"/>
            </a:endParaRPr>
          </a:p>
          <a:p>
            <a:r>
              <a:rPr lang="en-GB" altLang="en-US" sz="2400" dirty="0" smtClean="0">
                <a:latin typeface="Arial" panose="020B0604020202020204" pitchFamily="34" charset="0"/>
              </a:rPr>
              <a:t>The teacher reminds the children to use a range of reading strategies</a:t>
            </a:r>
          </a:p>
          <a:p>
            <a:endParaRPr lang="en-GB" altLang="en-US" sz="2400" dirty="0" smtClean="0">
              <a:latin typeface="Arial" panose="020B0604020202020204" pitchFamily="34" charset="0"/>
            </a:endParaRPr>
          </a:p>
          <a:p>
            <a:r>
              <a:rPr lang="en-GB" altLang="en-US" sz="2400" dirty="0" smtClean="0">
                <a:latin typeface="Arial" panose="020B0604020202020204" pitchFamily="34" charset="0"/>
              </a:rPr>
              <a:t>The teacher uses questioning and other strategies to signpost the text and develop comprehension</a:t>
            </a:r>
            <a:endParaRPr lang="en-GB" altLang="en-US" sz="2800" dirty="0" smtClean="0"/>
          </a:p>
        </p:txBody>
      </p:sp>
      <p:graphicFrame>
        <p:nvGraphicFramePr>
          <p:cNvPr id="2050" name="Object 4"/>
          <p:cNvGraphicFramePr>
            <a:graphicFrameLocks noChangeAspect="1"/>
          </p:cNvGraphicFramePr>
          <p:nvPr>
            <p:extLst>
              <p:ext uri="{D42A27DB-BD31-4B8C-83A1-F6EECF244321}">
                <p14:modId xmlns:p14="http://schemas.microsoft.com/office/powerpoint/2010/main" val="2500687519"/>
              </p:ext>
            </p:extLst>
          </p:nvPr>
        </p:nvGraphicFramePr>
        <p:xfrm>
          <a:off x="307171" y="432759"/>
          <a:ext cx="957263" cy="2057400"/>
        </p:xfrm>
        <a:graphic>
          <a:graphicData uri="http://schemas.openxmlformats.org/presentationml/2006/ole">
            <mc:AlternateContent xmlns:mc="http://schemas.openxmlformats.org/markup-compatibility/2006">
              <mc:Choice xmlns:v="urn:schemas-microsoft-com:vml" Requires="v">
                <p:oleObj spid="_x0000_s1036" name="Clip" r:id="rId3" imgW="1857375" imgH="3995738" progId="MS_ClipArt_Gallery.5">
                  <p:embed/>
                </p:oleObj>
              </mc:Choice>
              <mc:Fallback>
                <p:oleObj name="Clip" r:id="rId3" imgW="1857375" imgH="399573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71" y="432759"/>
                        <a:ext cx="95726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5"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41586828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421430"/>
            <a:ext cx="8229600" cy="1143000"/>
          </a:xfrm>
        </p:spPr>
        <p:txBody>
          <a:bodyPr/>
          <a:lstStyle/>
          <a:p>
            <a:r>
              <a:rPr lang="en-GB" altLang="en-US" dirty="0" smtClean="0"/>
              <a:t>In guided reading sessions...</a:t>
            </a:r>
          </a:p>
        </p:txBody>
      </p:sp>
      <p:sp>
        <p:nvSpPr>
          <p:cNvPr id="3076" name="Rectangle 3"/>
          <p:cNvSpPr>
            <a:spLocks noGrp="1" noChangeArrowheads="1"/>
          </p:cNvSpPr>
          <p:nvPr>
            <p:ph type="body" idx="1"/>
          </p:nvPr>
        </p:nvSpPr>
        <p:spPr>
          <a:xfrm>
            <a:off x="457200" y="3372069"/>
            <a:ext cx="8373041" cy="2989846"/>
          </a:xfrm>
        </p:spPr>
        <p:txBody>
          <a:bodyPr>
            <a:normAutofit fontScale="70000" lnSpcReduction="20000"/>
          </a:bodyPr>
          <a:lstStyle/>
          <a:p>
            <a:r>
              <a:rPr lang="en-GB" altLang="en-US" dirty="0" smtClean="0">
                <a:latin typeface="Arial" panose="020B0604020202020204" pitchFamily="34" charset="0"/>
              </a:rPr>
              <a:t>The teacher </a:t>
            </a:r>
            <a:r>
              <a:rPr lang="en-GB" altLang="en-US" dirty="0" smtClean="0">
                <a:latin typeface="Arial" panose="020B0604020202020204" pitchFamily="34" charset="0"/>
              </a:rPr>
              <a:t>models how to read and explains to children what we need to do to make our reading better.</a:t>
            </a:r>
          </a:p>
          <a:p>
            <a:pPr marL="0" indent="0">
              <a:buNone/>
            </a:pPr>
            <a:endParaRPr lang="en-GB" altLang="en-US" dirty="0" smtClean="0">
              <a:latin typeface="Arial" panose="020B0604020202020204" pitchFamily="34" charset="0"/>
            </a:endParaRPr>
          </a:p>
          <a:p>
            <a:r>
              <a:rPr lang="en-GB" altLang="en-US" dirty="0" smtClean="0">
                <a:latin typeface="Arial" panose="020B0604020202020204" pitchFamily="34" charset="0"/>
              </a:rPr>
              <a:t>The teacher offers support to each child </a:t>
            </a:r>
            <a:r>
              <a:rPr lang="en-GB" altLang="en-US" dirty="0" smtClean="0">
                <a:latin typeface="Arial" panose="020B0604020202020204" pitchFamily="34" charset="0"/>
              </a:rPr>
              <a:t>individually</a:t>
            </a:r>
          </a:p>
          <a:p>
            <a:pPr marL="0" indent="0">
              <a:buNone/>
            </a:pPr>
            <a:endParaRPr lang="en-GB" altLang="en-US" dirty="0" smtClean="0">
              <a:latin typeface="Arial" panose="020B0604020202020204" pitchFamily="34" charset="0"/>
            </a:endParaRPr>
          </a:p>
          <a:p>
            <a:r>
              <a:rPr lang="en-GB" altLang="en-US" dirty="0" smtClean="0">
                <a:latin typeface="Arial" panose="020B0604020202020204" pitchFamily="34" charset="0"/>
              </a:rPr>
              <a:t>The children are grouped to provide challenging, yet achievable reading goals based on their own ability.</a:t>
            </a:r>
          </a:p>
          <a:p>
            <a:pPr marL="0" indent="0">
              <a:buNone/>
            </a:pPr>
            <a:endParaRPr lang="en-GB" altLang="en-US" dirty="0" smtClean="0">
              <a:latin typeface="Arial" panose="020B0604020202020204" pitchFamily="34" charset="0"/>
            </a:endParaRPr>
          </a:p>
          <a:p>
            <a:r>
              <a:rPr lang="en-GB" altLang="en-US" dirty="0" smtClean="0">
                <a:latin typeface="Arial" panose="020B0604020202020204" pitchFamily="34" charset="0"/>
              </a:rPr>
              <a:t>Children can learn from one another</a:t>
            </a:r>
          </a:p>
        </p:txBody>
      </p:sp>
      <p:grpSp>
        <p:nvGrpSpPr>
          <p:cNvPr id="2" name="Group 1"/>
          <p:cNvGrpSpPr/>
          <p:nvPr/>
        </p:nvGrpSpPr>
        <p:grpSpPr>
          <a:xfrm>
            <a:off x="200005" y="102377"/>
            <a:ext cx="8869847" cy="6530765"/>
            <a:chOff x="200005" y="102377"/>
            <a:chExt cx="8869847" cy="6530765"/>
          </a:xfrm>
        </p:grpSpPr>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grpSp>
      <p:pic>
        <p:nvPicPr>
          <p:cNvPr id="3" name="Picture 2" descr="Screen Shot 2017-02-01 at 10.51.19.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6464" y="1445172"/>
            <a:ext cx="3263900" cy="1865587"/>
          </a:xfrm>
          <a:prstGeom prst="rect">
            <a:avLst/>
          </a:prstGeom>
        </p:spPr>
      </p:pic>
    </p:spTree>
    <p:extLst>
      <p:ext uri="{BB962C8B-B14F-4D97-AF65-F5344CB8AC3E}">
        <p14:creationId xmlns:p14="http://schemas.microsoft.com/office/powerpoint/2010/main" val="41509612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82207" y="798785"/>
            <a:ext cx="8348034" cy="1422400"/>
          </a:xfrm>
        </p:spPr>
        <p:txBody>
          <a:bodyPr>
            <a:normAutofit fontScale="90000"/>
          </a:bodyPr>
          <a:lstStyle/>
          <a:p>
            <a:r>
              <a:rPr lang="en-GB" altLang="en-US" dirty="0" smtClean="0"/>
              <a:t>Hearing </a:t>
            </a:r>
            <a:r>
              <a:rPr lang="en-GB" altLang="en-US" b="1" dirty="0" smtClean="0"/>
              <a:t>your</a:t>
            </a:r>
            <a:r>
              <a:rPr lang="en-GB" altLang="en-US" dirty="0" smtClean="0"/>
              <a:t> children </a:t>
            </a:r>
            <a:r>
              <a:rPr lang="en-GB" altLang="en-US" dirty="0" smtClean="0"/>
              <a:t>read individually in the guided reading session...</a:t>
            </a:r>
          </a:p>
        </p:txBody>
      </p:sp>
      <p:sp>
        <p:nvSpPr>
          <p:cNvPr id="4100" name="Rectangle 3"/>
          <p:cNvSpPr>
            <a:spLocks noGrp="1" noChangeArrowheads="1"/>
          </p:cNvSpPr>
          <p:nvPr>
            <p:ph type="body" idx="1"/>
          </p:nvPr>
        </p:nvSpPr>
        <p:spPr>
          <a:xfrm>
            <a:off x="352405" y="3774966"/>
            <a:ext cx="8521770" cy="2705505"/>
          </a:xfrm>
        </p:spPr>
        <p:txBody>
          <a:bodyPr/>
          <a:lstStyle/>
          <a:p>
            <a:r>
              <a:rPr lang="en-GB" altLang="en-US" sz="2800" dirty="0" smtClean="0">
                <a:latin typeface="Arial" panose="020B0604020202020204" pitchFamily="34" charset="0"/>
              </a:rPr>
              <a:t>The </a:t>
            </a:r>
            <a:r>
              <a:rPr lang="en-GB" altLang="en-US" sz="2800" dirty="0" smtClean="0">
                <a:latin typeface="Arial" panose="020B0604020202020204" pitchFamily="34" charset="0"/>
              </a:rPr>
              <a:t>teacher makes references to </a:t>
            </a:r>
            <a:r>
              <a:rPr lang="en-GB" altLang="en-US" sz="2800" dirty="0" smtClean="0">
                <a:latin typeface="Arial" panose="020B0604020202020204" pitchFamily="34" charset="0"/>
              </a:rPr>
              <a:t>phonics or punctuation that has been learnt in class.</a:t>
            </a:r>
            <a:endParaRPr lang="en-GB" altLang="en-US" sz="2800" dirty="0" smtClean="0">
              <a:latin typeface="Arial" panose="020B0604020202020204" pitchFamily="34" charset="0"/>
            </a:endParaRPr>
          </a:p>
          <a:p>
            <a:r>
              <a:rPr lang="en-GB" altLang="en-US" sz="2800" dirty="0">
                <a:latin typeface="Arial" panose="020B0604020202020204" pitchFamily="34" charset="0"/>
              </a:rPr>
              <a:t>C</a:t>
            </a:r>
            <a:r>
              <a:rPr lang="en-GB" altLang="en-US" sz="2800" dirty="0" smtClean="0">
                <a:latin typeface="Arial" panose="020B0604020202020204" pitchFamily="34" charset="0"/>
              </a:rPr>
              <a:t>hildren </a:t>
            </a:r>
            <a:r>
              <a:rPr lang="en-GB" altLang="en-US" sz="2800" dirty="0" smtClean="0">
                <a:latin typeface="Arial" panose="020B0604020202020204" pitchFamily="34" charset="0"/>
              </a:rPr>
              <a:t>spend time practising and </a:t>
            </a:r>
            <a:r>
              <a:rPr lang="en-GB" altLang="en-US" sz="2800" dirty="0" smtClean="0">
                <a:latin typeface="Arial" panose="020B0604020202020204" pitchFamily="34" charset="0"/>
              </a:rPr>
              <a:t>rehearsing.</a:t>
            </a:r>
            <a:endParaRPr lang="en-GB" altLang="en-US" sz="2800" i="1" dirty="0" smtClean="0">
              <a:latin typeface="Arial" panose="020B0604020202020204" pitchFamily="34" charset="0"/>
            </a:endParaRPr>
          </a:p>
          <a:p>
            <a:r>
              <a:rPr lang="en-GB" altLang="en-US" sz="2800" dirty="0" smtClean="0">
                <a:latin typeface="Arial" panose="020B0604020202020204" pitchFamily="34" charset="0"/>
              </a:rPr>
              <a:t>We learn to listen to others read and use pictures to support our understanding of characters etc.</a:t>
            </a:r>
            <a:endParaRPr lang="en-GB" altLang="en-US" sz="2800" dirty="0" smtClean="0"/>
          </a:p>
          <a:p>
            <a:endParaRPr lang="en-GB" altLang="en-US" dirty="0" smtClean="0"/>
          </a:p>
        </p:txBody>
      </p:sp>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2" name="Picture 1" descr="Screen Shot 2017-02-01 at 10.54.2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7179" y="2221185"/>
            <a:ext cx="1940078" cy="1404884"/>
          </a:xfrm>
          <a:prstGeom prst="rect">
            <a:avLst/>
          </a:prstGeom>
        </p:spPr>
      </p:pic>
    </p:spTree>
    <p:extLst>
      <p:ext uri="{BB962C8B-B14F-4D97-AF65-F5344CB8AC3E}">
        <p14:creationId xmlns:p14="http://schemas.microsoft.com/office/powerpoint/2010/main" val="11894700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82207" y="798785"/>
            <a:ext cx="8348034" cy="1422400"/>
          </a:xfrm>
        </p:spPr>
        <p:txBody>
          <a:bodyPr>
            <a:normAutofit/>
          </a:bodyPr>
          <a:lstStyle/>
          <a:p>
            <a:r>
              <a:rPr lang="en-GB" altLang="en-US" dirty="0" smtClean="0"/>
              <a:t>What’s the rest of the class doing?</a:t>
            </a:r>
            <a:endParaRPr lang="en-GB" altLang="en-US" dirty="0" smtClean="0"/>
          </a:p>
        </p:txBody>
      </p:sp>
      <p:sp>
        <p:nvSpPr>
          <p:cNvPr id="4100" name="Rectangle 3"/>
          <p:cNvSpPr>
            <a:spLocks noGrp="1" noChangeArrowheads="1"/>
          </p:cNvSpPr>
          <p:nvPr>
            <p:ph type="body" idx="1"/>
          </p:nvPr>
        </p:nvSpPr>
        <p:spPr>
          <a:xfrm>
            <a:off x="352405" y="3774966"/>
            <a:ext cx="8521770" cy="2705505"/>
          </a:xfrm>
        </p:spPr>
        <p:txBody>
          <a:bodyPr>
            <a:normAutofit/>
          </a:bodyPr>
          <a:lstStyle/>
          <a:p>
            <a:r>
              <a:rPr lang="en-GB" altLang="en-US" sz="2800" dirty="0" smtClean="0">
                <a:latin typeface="Arial" panose="020B0604020202020204" pitchFamily="34" charset="0"/>
              </a:rPr>
              <a:t>In year One some children will be supporting their phonics learning through games</a:t>
            </a:r>
            <a:endParaRPr lang="en-GB" altLang="en-US" sz="2800" dirty="0" smtClean="0">
              <a:latin typeface="Arial" panose="020B0604020202020204" pitchFamily="34" charset="0"/>
            </a:endParaRPr>
          </a:p>
          <a:p>
            <a:r>
              <a:rPr lang="en-GB" altLang="en-US" sz="2800" dirty="0" smtClean="0">
                <a:latin typeface="Arial" panose="020B0604020202020204" pitchFamily="34" charset="0"/>
              </a:rPr>
              <a:t>Others will be answering comprehension questions related to the text their reading.</a:t>
            </a:r>
            <a:endParaRPr lang="en-GB" altLang="en-US" sz="2800" i="1" dirty="0" smtClean="0">
              <a:latin typeface="Arial" panose="020B0604020202020204" pitchFamily="34" charset="0"/>
            </a:endParaRPr>
          </a:p>
          <a:p>
            <a:r>
              <a:rPr lang="en-GB" altLang="en-US" sz="2800" dirty="0" smtClean="0">
                <a:latin typeface="Arial" panose="020B0604020202020204" pitchFamily="34" charset="0"/>
              </a:rPr>
              <a:t>In Year Two</a:t>
            </a:r>
            <a:endParaRPr lang="en-GB" altLang="en-US" sz="2800" dirty="0" smtClean="0"/>
          </a:p>
          <a:p>
            <a:endParaRPr lang="en-GB" altLang="en-US" dirty="0" smtClean="0"/>
          </a:p>
        </p:txBody>
      </p:sp>
      <p:cxnSp>
        <p:nvCxnSpPr>
          <p:cNvPr id="6" name="Straight Connector 5"/>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4" name="Picture 1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3" name="Picture 2" descr="Screen Shot 2017-02-01 at 10.58.5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5301" y="2301766"/>
            <a:ext cx="3073400" cy="1473200"/>
          </a:xfrm>
          <a:prstGeom prst="rect">
            <a:avLst/>
          </a:prstGeom>
        </p:spPr>
      </p:pic>
    </p:spTree>
    <p:extLst>
      <p:ext uri="{BB962C8B-B14F-4D97-AF65-F5344CB8AC3E}">
        <p14:creationId xmlns:p14="http://schemas.microsoft.com/office/powerpoint/2010/main" val="17864473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07"/>
            <a:ext cx="7772400" cy="1172084"/>
          </a:xfrm>
        </p:spPr>
        <p:txBody>
          <a:bodyPr>
            <a:normAutofit fontScale="90000"/>
          </a:bodyPr>
          <a:lstStyle/>
          <a:p>
            <a:r>
              <a:rPr lang="en-US" sz="7200" b="1" u="sng" dirty="0" smtClean="0">
                <a:latin typeface="Boring Boring"/>
                <a:cs typeface="Boring Boring"/>
              </a:rPr>
              <a:t>Book Corners</a:t>
            </a:r>
            <a:endParaRPr lang="en-US" sz="7200" b="1" u="sng"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2400" y="5101462"/>
            <a:ext cx="1057841" cy="712485"/>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5782463"/>
            <a:ext cx="1059466" cy="66216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535" y="1576252"/>
            <a:ext cx="3239843" cy="2429883"/>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8318" y="3976719"/>
            <a:ext cx="3274059" cy="244645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5599" y="4033623"/>
            <a:ext cx="3205635" cy="2404227"/>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94013" y="1594497"/>
            <a:ext cx="2524836" cy="2506978"/>
          </a:xfrm>
          <a:prstGeom prst="rect">
            <a:avLst/>
          </a:prstGeom>
        </p:spPr>
      </p:pic>
      <p:pic>
        <p:nvPicPr>
          <p:cNvPr id="23" name="Picture 2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6200000">
            <a:off x="3291497" y="4091654"/>
            <a:ext cx="2461138" cy="2256481"/>
          </a:xfrm>
          <a:prstGeom prst="rect">
            <a:avLst/>
          </a:prstGeom>
        </p:spPr>
      </p:pic>
      <p:pic>
        <p:nvPicPr>
          <p:cNvPr id="24" name="Picture 2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62981" y="1590283"/>
            <a:ext cx="3022994" cy="2511192"/>
          </a:xfrm>
          <a:prstGeom prst="rect">
            <a:avLst/>
          </a:prstGeom>
        </p:spPr>
      </p:pic>
      <p:sp>
        <p:nvSpPr>
          <p:cNvPr id="26" name="Rectangle 25"/>
          <p:cNvSpPr/>
          <p:nvPr/>
        </p:nvSpPr>
        <p:spPr>
          <a:xfrm>
            <a:off x="352405" y="1576252"/>
            <a:ext cx="8508829" cy="4944219"/>
          </a:xfrm>
          <a:prstGeom prst="rect">
            <a:avLst/>
          </a:prstGeom>
          <a:noFill/>
          <a:ln w="1206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789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013" y="11684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0975"/>
            <a:r>
              <a:rPr lang="en-GB" sz="1600">
                <a:solidFill>
                  <a:srgbClr val="181717"/>
                </a:solidFill>
                <a:latin typeface="BPreplay" charset="0"/>
                <a:ea typeface="ＭＳ Ｐゴシック" charset="0"/>
              </a:rPr>
              <a:t>The Reading Test consists of two separate papers:</a:t>
            </a:r>
          </a:p>
          <a:p>
            <a:pPr marL="180975"/>
            <a:endParaRPr lang="en-GB" sz="1600">
              <a:solidFill>
                <a:srgbClr val="181717"/>
              </a:solidFill>
              <a:latin typeface="BPreplay" charset="0"/>
              <a:ea typeface="ＭＳ Ｐゴシック" charset="0"/>
            </a:endParaRPr>
          </a:p>
          <a:p>
            <a:pPr marL="180975">
              <a:buFont typeface="Arial" charset="0"/>
              <a:buChar char="•"/>
            </a:pPr>
            <a:r>
              <a:rPr lang="en-GB" sz="1600">
                <a:solidFill>
                  <a:srgbClr val="181717"/>
                </a:solidFill>
                <a:latin typeface="BPreplay" charset="0"/>
                <a:ea typeface="ＭＳ Ｐゴシック" charset="0"/>
              </a:rPr>
              <a:t>Paper 1 – Contains a selection of texts totalling between 400 and 700 words with questions about the text.</a:t>
            </a:r>
          </a:p>
          <a:p>
            <a:pPr marL="180975">
              <a:buFont typeface="Arial" charset="0"/>
              <a:buChar char="•"/>
            </a:pPr>
            <a:endParaRPr lang="en-GB" sz="1600">
              <a:solidFill>
                <a:srgbClr val="181717"/>
              </a:solidFill>
              <a:latin typeface="BPreplay" charset="0"/>
              <a:ea typeface="ＭＳ Ｐゴシック" charset="0"/>
            </a:endParaRPr>
          </a:p>
          <a:p>
            <a:pPr marL="180975">
              <a:buFont typeface="Arial" charset="0"/>
              <a:buChar char="•"/>
            </a:pPr>
            <a:r>
              <a:rPr lang="en-GB" sz="1600">
                <a:solidFill>
                  <a:srgbClr val="181717"/>
                </a:solidFill>
                <a:latin typeface="BPreplay" charset="0"/>
                <a:ea typeface="ＭＳ Ｐゴシック" charset="0"/>
              </a:rPr>
              <a:t>Paper 2 – Contains a reading booklet of a selection of passages totalling 800 to 1100 words. Children will write their answers to questions about the passage in a separate booklet. </a:t>
            </a:r>
          </a:p>
          <a:p>
            <a:pPr marL="180975">
              <a:buFont typeface="Arial" charset="0"/>
              <a:buChar char="•"/>
            </a:pPr>
            <a:endParaRPr lang="en-GB" sz="1600">
              <a:solidFill>
                <a:srgbClr val="181717"/>
              </a:solidFill>
              <a:latin typeface="BPreplay" charset="0"/>
              <a:ea typeface="ＭＳ Ｐゴシック" charset="0"/>
            </a:endParaRPr>
          </a:p>
          <a:p>
            <a:pPr marL="180975">
              <a:buFont typeface="Arial" charset="0"/>
              <a:buChar char="•"/>
            </a:pPr>
            <a:r>
              <a:rPr lang="en-GB" sz="1600">
                <a:solidFill>
                  <a:srgbClr val="181717"/>
                </a:solidFill>
                <a:latin typeface="BPreplay" charset="0"/>
                <a:ea typeface="ＭＳ Ｐゴシック" charset="0"/>
              </a:rPr>
              <a:t>Each paper is worth 50% of the marks and should take approximately 30 minutes to complete, although the children are not being assessed at working at speed so will not be strictly timed. </a:t>
            </a:r>
          </a:p>
          <a:p>
            <a:pPr marL="180975">
              <a:buFont typeface="Arial" charset="0"/>
              <a:buChar char="•"/>
            </a:pPr>
            <a:endParaRPr lang="en-GB" sz="1600">
              <a:solidFill>
                <a:srgbClr val="181717"/>
              </a:solidFill>
              <a:latin typeface="BPreplay" charset="0"/>
              <a:ea typeface="ＭＳ Ｐゴシック" charset="0"/>
            </a:endParaRPr>
          </a:p>
          <a:p>
            <a:pPr marL="180975">
              <a:buFont typeface="Arial" charset="0"/>
              <a:buChar char="•"/>
            </a:pPr>
            <a:r>
              <a:rPr lang="en-GB" sz="1600">
                <a:solidFill>
                  <a:srgbClr val="181717"/>
                </a:solidFill>
                <a:latin typeface="BPreplay" charset="0"/>
                <a:ea typeface="ＭＳ Ｐゴシック" charset="0"/>
              </a:rPr>
              <a:t>The texts will cover a range of poetry, fiction and non-fiction.</a:t>
            </a:r>
          </a:p>
          <a:p>
            <a:pPr marL="180975">
              <a:buFont typeface="Arial" charset="0"/>
              <a:buChar char="•"/>
            </a:pPr>
            <a:endParaRPr lang="en-GB" sz="1600">
              <a:solidFill>
                <a:srgbClr val="181717"/>
              </a:solidFill>
              <a:latin typeface="BPreplay" charset="0"/>
              <a:ea typeface="ＭＳ Ｐゴシック" charset="0"/>
            </a:endParaRPr>
          </a:p>
          <a:p>
            <a:pPr marL="180975">
              <a:buFont typeface="Arial" charset="0"/>
              <a:buChar char="•"/>
            </a:pPr>
            <a:r>
              <a:rPr lang="en-GB" sz="1600">
                <a:solidFill>
                  <a:srgbClr val="181717"/>
                </a:solidFill>
                <a:latin typeface="BPreplay" charset="0"/>
                <a:ea typeface="ＭＳ Ｐゴシック" charset="0"/>
              </a:rPr>
              <a:t>Questions are designed to assess the comprehension and understanding of a child’s reading.</a:t>
            </a:r>
          </a:p>
          <a:p>
            <a:pPr marL="180975">
              <a:buFont typeface="Arial" charset="0"/>
              <a:buChar char="•"/>
            </a:pPr>
            <a:endParaRPr lang="en-GB" sz="1600">
              <a:solidFill>
                <a:srgbClr val="181717"/>
              </a:solidFill>
              <a:latin typeface="BPreplay" charset="0"/>
              <a:ea typeface="ＭＳ Ｐゴシック" charset="0"/>
            </a:endParaRPr>
          </a:p>
          <a:p>
            <a:pPr marL="180975">
              <a:buFont typeface="Arial" charset="0"/>
              <a:buChar char="•"/>
            </a:pPr>
            <a:r>
              <a:rPr lang="en-GB" sz="1600">
                <a:solidFill>
                  <a:srgbClr val="181717"/>
                </a:solidFill>
                <a:latin typeface="BPreplay" charset="0"/>
                <a:ea typeface="ＭＳ Ｐゴシック" charset="0"/>
              </a:rPr>
              <a:t>Some questions are multiple choice or selected response, others require</a:t>
            </a:r>
          </a:p>
          <a:p>
            <a:pPr marL="180975"/>
            <a:r>
              <a:rPr lang="en-GB" sz="1600">
                <a:solidFill>
                  <a:srgbClr val="181717"/>
                </a:solidFill>
                <a:latin typeface="BPreplay" charset="0"/>
                <a:ea typeface="ＭＳ Ｐゴシック" charset="0"/>
              </a:rPr>
              <a:t>short answers and some require an extended response or explanation.</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3"/>
          <p:cNvSpPr>
            <a:spLocks noChangeArrowheads="1"/>
          </p:cNvSpPr>
          <p:nvPr/>
        </p:nvSpPr>
        <p:spPr bwMode="auto">
          <a:xfrm>
            <a:off x="407988" y="401638"/>
            <a:ext cx="62643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sz="3600" b="1" dirty="0" smtClean="0">
                <a:solidFill>
                  <a:schemeClr val="bg1"/>
                </a:solidFill>
                <a:latin typeface="BPreplay" charset="0"/>
              </a:rPr>
              <a:t>Reading in Year Two - SATS</a:t>
            </a:r>
            <a:endParaRPr lang="en-GB" sz="3600" b="1" dirty="0">
              <a:solidFill>
                <a:schemeClr val="bg1"/>
              </a:solidFill>
              <a:latin typeface="BPreplay" charset="0"/>
            </a:endParaRPr>
          </a:p>
        </p:txBody>
      </p:sp>
      <p:pic>
        <p:nvPicPr>
          <p:cNvPr id="9222" name="Picture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0975"/>
            <a:r>
              <a:rPr lang="en-GB" sz="1600" dirty="0">
                <a:solidFill>
                  <a:srgbClr val="181717"/>
                </a:solidFill>
                <a:latin typeface="BPreplay" charset="0"/>
                <a:ea typeface="ＭＳ Ｐゴシック" charset="0"/>
              </a:rPr>
              <a:t>The Reading Test consists of two separate papers:</a:t>
            </a:r>
          </a:p>
          <a:p>
            <a:pPr marL="180975"/>
            <a:endParaRPr lang="en-GB" sz="1600" dirty="0">
              <a:solidFill>
                <a:srgbClr val="181717"/>
              </a:solidFill>
              <a:latin typeface="BPreplay" charset="0"/>
              <a:ea typeface="ＭＳ Ｐゴシック" charset="0"/>
            </a:endParaRPr>
          </a:p>
          <a:p>
            <a:pPr marL="180975">
              <a:buFont typeface="Arial" charset="0"/>
              <a:buChar char="•"/>
            </a:pPr>
            <a:r>
              <a:rPr lang="en-GB" sz="1600" dirty="0">
                <a:solidFill>
                  <a:srgbClr val="181717"/>
                </a:solidFill>
                <a:latin typeface="BPreplay" charset="0"/>
                <a:ea typeface="ＭＳ Ｐゴシック" charset="0"/>
              </a:rPr>
              <a:t>Paper 1 – Contains a selection of texts totalling between 400 and 700 words with questions about the text.</a:t>
            </a:r>
          </a:p>
          <a:p>
            <a:pPr marL="180975">
              <a:buFont typeface="Arial" charset="0"/>
              <a:buChar char="•"/>
            </a:pPr>
            <a:endParaRPr lang="en-GB" sz="1600" dirty="0">
              <a:solidFill>
                <a:srgbClr val="181717"/>
              </a:solidFill>
              <a:latin typeface="BPreplay" charset="0"/>
              <a:ea typeface="ＭＳ Ｐゴシック" charset="0"/>
            </a:endParaRPr>
          </a:p>
          <a:p>
            <a:pPr marL="180975">
              <a:buFont typeface="Arial" charset="0"/>
              <a:buChar char="•"/>
            </a:pPr>
            <a:r>
              <a:rPr lang="en-GB" sz="1600" dirty="0">
                <a:solidFill>
                  <a:srgbClr val="181717"/>
                </a:solidFill>
                <a:latin typeface="BPreplay" charset="0"/>
                <a:ea typeface="ＭＳ Ｐゴシック" charset="0"/>
              </a:rPr>
              <a:t>Paper 2 – Contains a reading booklet of a selection of passages totalling 800 to 1100 words. Children will write their answers to questions about the passage in a separate booklet. </a:t>
            </a:r>
          </a:p>
          <a:p>
            <a:pPr marL="180975">
              <a:buFont typeface="Arial" charset="0"/>
              <a:buChar char="•"/>
            </a:pPr>
            <a:endParaRPr lang="en-GB" sz="1600" dirty="0">
              <a:solidFill>
                <a:srgbClr val="181717"/>
              </a:solidFill>
              <a:latin typeface="BPreplay" charset="0"/>
              <a:ea typeface="ＭＳ Ｐゴシック" charset="0"/>
            </a:endParaRPr>
          </a:p>
          <a:p>
            <a:pPr marL="180975">
              <a:buFont typeface="Arial" charset="0"/>
              <a:buChar char="•"/>
            </a:pPr>
            <a:r>
              <a:rPr lang="en-GB" sz="1600" dirty="0">
                <a:solidFill>
                  <a:srgbClr val="181717"/>
                </a:solidFill>
                <a:latin typeface="BPreplay" charset="0"/>
                <a:ea typeface="ＭＳ Ｐゴシック" charset="0"/>
              </a:rPr>
              <a:t>Each paper is worth 50% of the marks and should take approximately 30 minutes to complete, although the children are not being assessed at working at speed so will not be strictly timed. </a:t>
            </a:r>
          </a:p>
          <a:p>
            <a:pPr marL="180975">
              <a:buFont typeface="Arial" charset="0"/>
              <a:buChar char="•"/>
            </a:pPr>
            <a:endParaRPr lang="en-GB" sz="1600" dirty="0">
              <a:solidFill>
                <a:srgbClr val="181717"/>
              </a:solidFill>
              <a:latin typeface="BPreplay" charset="0"/>
              <a:ea typeface="ＭＳ Ｐゴシック" charset="0"/>
            </a:endParaRPr>
          </a:p>
          <a:p>
            <a:pPr marL="180975">
              <a:buFont typeface="Arial" charset="0"/>
              <a:buChar char="•"/>
            </a:pPr>
            <a:r>
              <a:rPr lang="en-GB" sz="1600" dirty="0">
                <a:solidFill>
                  <a:srgbClr val="181717"/>
                </a:solidFill>
                <a:latin typeface="BPreplay" charset="0"/>
                <a:ea typeface="ＭＳ Ｐゴシック" charset="0"/>
              </a:rPr>
              <a:t>The texts will cover a range of poetry, fiction and non-fiction.</a:t>
            </a:r>
          </a:p>
          <a:p>
            <a:pPr marL="180975">
              <a:buFont typeface="Arial" charset="0"/>
              <a:buChar char="•"/>
            </a:pPr>
            <a:endParaRPr lang="en-GB" sz="1600" dirty="0">
              <a:solidFill>
                <a:srgbClr val="181717"/>
              </a:solidFill>
              <a:latin typeface="BPreplay" charset="0"/>
              <a:ea typeface="ＭＳ Ｐゴシック" charset="0"/>
            </a:endParaRPr>
          </a:p>
          <a:p>
            <a:pPr marL="180975">
              <a:buFont typeface="Arial" charset="0"/>
              <a:buChar char="•"/>
            </a:pPr>
            <a:r>
              <a:rPr lang="en-GB" sz="1600" dirty="0">
                <a:solidFill>
                  <a:srgbClr val="181717"/>
                </a:solidFill>
                <a:latin typeface="BPreplay" charset="0"/>
                <a:ea typeface="ＭＳ Ｐゴシック" charset="0"/>
              </a:rPr>
              <a:t>Questions are designed to assess the comprehension and understanding of a child’s reading.</a:t>
            </a:r>
          </a:p>
          <a:p>
            <a:pPr marL="180975">
              <a:buFont typeface="Arial" charset="0"/>
              <a:buChar char="•"/>
            </a:pPr>
            <a:endParaRPr lang="en-GB" sz="1600" dirty="0">
              <a:solidFill>
                <a:srgbClr val="181717"/>
              </a:solidFill>
              <a:latin typeface="BPreplay" charset="0"/>
              <a:ea typeface="ＭＳ Ｐゴシック" charset="0"/>
            </a:endParaRPr>
          </a:p>
          <a:p>
            <a:pPr marL="180975">
              <a:buFont typeface="Arial" charset="0"/>
              <a:buChar char="•"/>
            </a:pPr>
            <a:r>
              <a:rPr lang="en-GB" sz="1600" dirty="0">
                <a:solidFill>
                  <a:srgbClr val="181717"/>
                </a:solidFill>
                <a:latin typeface="BPreplay" charset="0"/>
                <a:ea typeface="ＭＳ Ｐゴシック" charset="0"/>
              </a:rPr>
              <a:t>Some questions are multiple choice or selected response, others require</a:t>
            </a:r>
          </a:p>
          <a:p>
            <a:pPr marL="180975"/>
            <a:r>
              <a:rPr lang="en-GB" sz="1600" dirty="0">
                <a:solidFill>
                  <a:srgbClr val="181717"/>
                </a:solidFill>
                <a:latin typeface="BPreplay" charset="0"/>
                <a:ea typeface="ＭＳ Ｐゴシック" charset="0"/>
              </a:rPr>
              <a:t>short answers and some require an extended response or explanation.</a:t>
            </a:r>
          </a:p>
        </p:txBody>
      </p:sp>
      <p:grpSp>
        <p:nvGrpSpPr>
          <p:cNvPr id="16" name="Group 15"/>
          <p:cNvGrpSpPr/>
          <p:nvPr/>
        </p:nvGrpSpPr>
        <p:grpSpPr>
          <a:xfrm>
            <a:off x="200005" y="1"/>
            <a:ext cx="8869847" cy="6633142"/>
            <a:chOff x="200005" y="102377"/>
            <a:chExt cx="8869847" cy="6530765"/>
          </a:xfrm>
        </p:grpSpPr>
        <p:cxnSp>
          <p:nvCxnSpPr>
            <p:cNvPr id="17" name="Straight Connector 16"/>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25" name="Picture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grpSp>
    </p:spTree>
    <p:extLst>
      <p:ext uri="{BB962C8B-B14F-4D97-AF65-F5344CB8AC3E}">
        <p14:creationId xmlns:p14="http://schemas.microsoft.com/office/powerpoint/2010/main" val="363403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Grammar, Punctuation and Vocabulary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8" name="Rectangle 3"/>
          <p:cNvSpPr>
            <a:spLocks noChangeArrowheads="1"/>
          </p:cNvSpPr>
          <p:nvPr/>
        </p:nvSpPr>
        <p:spPr bwMode="auto">
          <a:xfrm>
            <a:off x="407988" y="401638"/>
            <a:ext cx="5537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sz="3600" b="1" dirty="0">
                <a:solidFill>
                  <a:schemeClr val="bg1"/>
                </a:solidFill>
                <a:latin typeface="BPreplay" charset="0"/>
              </a:rPr>
              <a:t>Sample </a:t>
            </a:r>
            <a:r>
              <a:rPr lang="en-GB" sz="3600" b="1" dirty="0" smtClean="0">
                <a:solidFill>
                  <a:schemeClr val="bg1"/>
                </a:solidFill>
                <a:latin typeface="BPreplay" charset="0"/>
              </a:rPr>
              <a:t>SATS Questions</a:t>
            </a:r>
            <a:endParaRPr lang="en-GB" sz="3600" b="1" dirty="0">
              <a:solidFill>
                <a:schemeClr val="bg1"/>
              </a:solidFill>
              <a:latin typeface="BPreplay" charset="0"/>
            </a:endParaRPr>
          </a:p>
        </p:txBody>
      </p:sp>
      <p:pic>
        <p:nvPicPr>
          <p:cNvPr id="11271"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2324100"/>
            <a:ext cx="73247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73728" y="32305"/>
            <a:ext cx="8869847" cy="6684408"/>
            <a:chOff x="200005" y="102377"/>
            <a:chExt cx="8869847" cy="6530765"/>
          </a:xfrm>
        </p:grpSpPr>
        <p:cxnSp>
          <p:nvCxnSpPr>
            <p:cNvPr id="12" name="Straight Connector 11"/>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21" name="Picture 20"/>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grpSp>
    </p:spTree>
    <p:extLst>
      <p:ext uri="{BB962C8B-B14F-4D97-AF65-F5344CB8AC3E}">
        <p14:creationId xmlns:p14="http://schemas.microsoft.com/office/powerpoint/2010/main" val="7285441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Grammar, Punctuation and Spelling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2" name="Rectangle 3"/>
          <p:cNvSpPr>
            <a:spLocks noChangeArrowheads="1"/>
          </p:cNvSpPr>
          <p:nvPr/>
        </p:nvSpPr>
        <p:spPr bwMode="auto">
          <a:xfrm>
            <a:off x="407988" y="401638"/>
            <a:ext cx="5537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sz="3600" b="1" dirty="0">
                <a:solidFill>
                  <a:schemeClr val="bg1"/>
                </a:solidFill>
                <a:latin typeface="BPreplay" charset="0"/>
              </a:rPr>
              <a:t>Sample </a:t>
            </a:r>
            <a:r>
              <a:rPr lang="en-GB" sz="3600" b="1" dirty="0" smtClean="0">
                <a:solidFill>
                  <a:schemeClr val="bg1"/>
                </a:solidFill>
                <a:latin typeface="BPreplay" charset="0"/>
              </a:rPr>
              <a:t>SATS Questions</a:t>
            </a:r>
            <a:endParaRPr lang="en-GB" sz="3600" b="1" dirty="0">
              <a:solidFill>
                <a:schemeClr val="bg1"/>
              </a:solidFill>
              <a:latin typeface="BPreplay" charset="0"/>
            </a:endParaRPr>
          </a:p>
        </p:txBody>
      </p:sp>
      <p:pic>
        <p:nvPicPr>
          <p:cNvPr id="1229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8" y="2360613"/>
            <a:ext cx="72453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00005" y="1"/>
            <a:ext cx="8869847" cy="6633142"/>
            <a:chOff x="200005" y="102377"/>
            <a:chExt cx="8869847" cy="6530765"/>
          </a:xfrm>
        </p:grpSpPr>
        <p:cxnSp>
          <p:nvCxnSpPr>
            <p:cNvPr id="12" name="Straight Connector 11"/>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21" name="Picture 20"/>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grpSp>
    </p:spTree>
    <p:extLst>
      <p:ext uri="{BB962C8B-B14F-4D97-AF65-F5344CB8AC3E}">
        <p14:creationId xmlns:p14="http://schemas.microsoft.com/office/powerpoint/2010/main" val="29099488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GB" altLang="en-US" dirty="0" smtClean="0"/>
              <a:t>READING WITH YOUR CHILD</a:t>
            </a:r>
          </a:p>
        </p:txBody>
      </p:sp>
      <p:sp>
        <p:nvSpPr>
          <p:cNvPr id="3" name="Content Placeholder 2"/>
          <p:cNvSpPr>
            <a:spLocks noGrp="1"/>
          </p:cNvSpPr>
          <p:nvPr>
            <p:ph idx="1"/>
          </p:nvPr>
        </p:nvSpPr>
        <p:spPr/>
        <p:txBody>
          <a:bodyPr/>
          <a:lstStyle/>
          <a:p>
            <a:pPr marL="0" indent="0">
              <a:buFontTx/>
              <a:buNone/>
              <a:defRPr/>
            </a:pPr>
            <a:r>
              <a:rPr lang="en-GB" sz="2000" dirty="0"/>
              <a:t> </a:t>
            </a:r>
            <a:r>
              <a:rPr lang="en-GB" dirty="0" smtClean="0"/>
              <a:t>Read </a:t>
            </a:r>
            <a:r>
              <a:rPr lang="en-GB" b="1" dirty="0"/>
              <a:t>to</a:t>
            </a:r>
            <a:r>
              <a:rPr lang="en-GB" dirty="0"/>
              <a:t> them every day.</a:t>
            </a:r>
          </a:p>
          <a:p>
            <a:pPr marL="0" indent="0">
              <a:buFontTx/>
              <a:buNone/>
              <a:defRPr/>
            </a:pPr>
            <a:r>
              <a:rPr lang="en-GB" sz="2000" dirty="0"/>
              <a:t> </a:t>
            </a:r>
          </a:p>
          <a:p>
            <a:pPr>
              <a:defRPr/>
            </a:pPr>
            <a:r>
              <a:rPr lang="en-GB" sz="2000" dirty="0"/>
              <a:t>Just before they go to bed is a good time … but not in front of the TV</a:t>
            </a:r>
            <a:r>
              <a:rPr lang="en-GB" sz="2000" dirty="0" smtClean="0"/>
              <a:t>!</a:t>
            </a:r>
          </a:p>
          <a:p>
            <a:pPr>
              <a:defRPr/>
            </a:pPr>
            <a:endParaRPr lang="en-GB" sz="2000" dirty="0"/>
          </a:p>
          <a:p>
            <a:pPr>
              <a:defRPr/>
            </a:pPr>
            <a:r>
              <a:rPr lang="en-GB" sz="2000" dirty="0"/>
              <a:t>Be enthusiastic about the story … or choose another</a:t>
            </a:r>
            <a:r>
              <a:rPr lang="en-GB" sz="2000" dirty="0" smtClean="0"/>
              <a:t>.</a:t>
            </a:r>
          </a:p>
          <a:p>
            <a:pPr>
              <a:defRPr/>
            </a:pPr>
            <a:endParaRPr lang="en-GB" sz="2000" dirty="0"/>
          </a:p>
          <a:p>
            <a:pPr>
              <a:defRPr/>
            </a:pPr>
            <a:r>
              <a:rPr lang="en-GB" sz="2000" dirty="0"/>
              <a:t>Allow the child to choose whenever possible.  Yes, they will often choose their favourite over and over again … this is quite natural</a:t>
            </a:r>
            <a:r>
              <a:rPr lang="en-GB" sz="2000" dirty="0" smtClean="0"/>
              <a:t>.</a:t>
            </a:r>
          </a:p>
          <a:p>
            <a:pPr>
              <a:defRPr/>
            </a:pPr>
            <a:endParaRPr lang="en-GB" sz="2000" dirty="0"/>
          </a:p>
          <a:p>
            <a:pPr>
              <a:defRPr/>
            </a:pPr>
            <a:r>
              <a:rPr lang="en-GB" sz="2000" dirty="0"/>
              <a:t>If you try to change the story, or leave bits out they will tell you very quickly</a:t>
            </a:r>
            <a:r>
              <a:rPr lang="en-GB" sz="2000" dirty="0" smtClean="0"/>
              <a:t>!</a:t>
            </a:r>
            <a:r>
              <a:rPr lang="en-GB" sz="2000" dirty="0"/>
              <a:t> </a:t>
            </a:r>
          </a:p>
          <a:p>
            <a:pPr>
              <a:defRPr/>
            </a:pPr>
            <a:endParaRPr lang="en-GB" dirty="0"/>
          </a:p>
        </p:txBody>
      </p:sp>
      <p:cxnSp>
        <p:nvCxnSpPr>
          <p:cNvPr id="5" name="Straight Connector 4"/>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30017468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325562"/>
          </a:xfrm>
        </p:spPr>
        <p:txBody>
          <a:bodyPr>
            <a:normAutofit fontScale="90000"/>
          </a:bodyPr>
          <a:lstStyle/>
          <a:p>
            <a:r>
              <a:rPr lang="en-GB" altLang="en-US" dirty="0" smtClean="0"/>
              <a:t>10 </a:t>
            </a:r>
            <a:r>
              <a:rPr lang="en-GB" altLang="en-US" dirty="0" err="1" smtClean="0"/>
              <a:t>mins</a:t>
            </a:r>
            <a:r>
              <a:rPr lang="en-GB" altLang="en-US" dirty="0" smtClean="0"/>
              <a:t> </a:t>
            </a:r>
            <a:r>
              <a:rPr lang="en-GB" altLang="en-US" b="1" dirty="0" smtClean="0"/>
              <a:t>every day </a:t>
            </a:r>
            <a:r>
              <a:rPr lang="en-GB" altLang="en-US" dirty="0" smtClean="0"/>
              <a:t>you should be </a:t>
            </a:r>
            <a:r>
              <a:rPr lang="en-GB" altLang="en-US" b="1" dirty="0" smtClean="0"/>
              <a:t>listening</a:t>
            </a:r>
            <a:r>
              <a:rPr lang="en-GB" altLang="en-US" dirty="0" smtClean="0"/>
              <a:t> to your child read</a:t>
            </a:r>
            <a:endParaRPr lang="en-GB" altLang="en-US" dirty="0" smtClean="0"/>
          </a:p>
        </p:txBody>
      </p:sp>
      <p:sp>
        <p:nvSpPr>
          <p:cNvPr id="28675" name="Content Placeholder 2"/>
          <p:cNvSpPr>
            <a:spLocks noGrp="1"/>
          </p:cNvSpPr>
          <p:nvPr>
            <p:ph idx="1"/>
          </p:nvPr>
        </p:nvSpPr>
        <p:spPr>
          <a:xfrm>
            <a:off x="457200" y="1862959"/>
            <a:ext cx="8229600" cy="4525963"/>
          </a:xfrm>
        </p:spPr>
        <p:txBody>
          <a:bodyPr/>
          <a:lstStyle/>
          <a:p>
            <a:r>
              <a:rPr lang="en-GB" altLang="en-US" sz="1800" dirty="0" smtClean="0"/>
              <a:t>Show your enjoyment … laugh, smile, look scared, look sad, sound excited, etc.</a:t>
            </a:r>
          </a:p>
          <a:p>
            <a:endParaRPr lang="en-GB" altLang="en-US" sz="1800" dirty="0" smtClean="0"/>
          </a:p>
          <a:p>
            <a:r>
              <a:rPr lang="en-GB" altLang="en-US" sz="1800" dirty="0" smtClean="0"/>
              <a:t>Spend some time just reading the pictures and talking about them.</a:t>
            </a:r>
          </a:p>
          <a:p>
            <a:endParaRPr lang="en-GB" altLang="en-US" sz="1800" dirty="0" smtClean="0"/>
          </a:p>
          <a:p>
            <a:r>
              <a:rPr lang="en-GB" altLang="en-US" sz="1800" dirty="0" smtClean="0"/>
              <a:t>Use lots of describing language when you read the pictures and invite the child to help you.</a:t>
            </a:r>
          </a:p>
          <a:p>
            <a:endParaRPr lang="en-GB" altLang="en-US" sz="1800" dirty="0" smtClean="0"/>
          </a:p>
          <a:p>
            <a:r>
              <a:rPr lang="en-GB" altLang="en-US" sz="1800" dirty="0" smtClean="0"/>
              <a:t>Run your finger along the line under the words as </a:t>
            </a:r>
            <a:r>
              <a:rPr lang="en-GB" altLang="en-US" sz="1800" dirty="0" smtClean="0"/>
              <a:t>your child reads.</a:t>
            </a:r>
            <a:endParaRPr lang="en-GB" altLang="en-US" sz="1800" dirty="0" smtClean="0"/>
          </a:p>
          <a:p>
            <a:endParaRPr lang="en-GB" altLang="en-US" sz="1800" dirty="0" smtClean="0"/>
          </a:p>
          <a:p>
            <a:r>
              <a:rPr lang="en-GB" altLang="en-US" sz="1800" dirty="0" smtClean="0"/>
              <a:t>Invite the child to turn the pages over … you may need to guide their hand first.</a:t>
            </a:r>
          </a:p>
          <a:p>
            <a:endParaRPr lang="en-GB" altLang="en-US" sz="1800" dirty="0" smtClean="0"/>
          </a:p>
          <a:p>
            <a:r>
              <a:rPr lang="en-GB" altLang="en-US" sz="1800" dirty="0" smtClean="0"/>
              <a:t>Talk about the pictures … “Can you see the wolf hiding?”</a:t>
            </a:r>
          </a:p>
          <a:p>
            <a:endParaRPr lang="en-GB" altLang="en-US" dirty="0" smtClean="0"/>
          </a:p>
        </p:txBody>
      </p:sp>
      <p:cxnSp>
        <p:nvCxnSpPr>
          <p:cNvPr id="5" name="Straight Connector 4"/>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3912713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00" y="6168435"/>
            <a:ext cx="1440942" cy="592057"/>
          </a:xfrm>
          <a:prstGeom prst="rect">
            <a:avLst/>
          </a:prstGeom>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2400" y="5101462"/>
            <a:ext cx="1057841" cy="712485"/>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2400" y="5782463"/>
            <a:ext cx="1059466" cy="662166"/>
          </a:xfrm>
          <a:prstGeom prst="rect">
            <a:avLst/>
          </a:prstGeom>
        </p:spPr>
      </p:pic>
      <p:sp>
        <p:nvSpPr>
          <p:cNvPr id="6" name="Title 5"/>
          <p:cNvSpPr>
            <a:spLocks noGrp="1"/>
          </p:cNvSpPr>
          <p:nvPr>
            <p:ph type="ctrTitle"/>
          </p:nvPr>
        </p:nvSpPr>
        <p:spPr>
          <a:xfrm>
            <a:off x="384805" y="753241"/>
            <a:ext cx="8427436" cy="963448"/>
          </a:xfrm>
        </p:spPr>
        <p:txBody>
          <a:bodyPr>
            <a:normAutofit/>
          </a:bodyPr>
          <a:lstStyle/>
          <a:p>
            <a:r>
              <a:rPr lang="en-GB" sz="4800" dirty="0" smtClean="0"/>
              <a:t>What does the government say?</a:t>
            </a:r>
            <a:endParaRPr lang="en-GB" sz="4800" dirty="0"/>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100" y="5600062"/>
            <a:ext cx="1440942" cy="568372"/>
          </a:xfrm>
          <a:prstGeom prst="rect">
            <a:avLst/>
          </a:prstGeom>
        </p:spPr>
      </p:pic>
      <p:sp>
        <p:nvSpPr>
          <p:cNvPr id="2" name="Rectangle 1"/>
          <p:cNvSpPr/>
          <p:nvPr/>
        </p:nvSpPr>
        <p:spPr>
          <a:xfrm>
            <a:off x="595586" y="1975407"/>
            <a:ext cx="7987862" cy="1200329"/>
          </a:xfrm>
          <a:prstGeom prst="rect">
            <a:avLst/>
          </a:prstGeom>
        </p:spPr>
        <p:txBody>
          <a:bodyPr wrap="square">
            <a:spAutoFit/>
          </a:bodyPr>
          <a:lstStyle/>
          <a:p>
            <a:r>
              <a:rPr lang="en-GB" dirty="0"/>
              <a:t> </a:t>
            </a:r>
          </a:p>
          <a:p>
            <a:r>
              <a:rPr lang="en-GB" dirty="0"/>
              <a:t>Pupils who can read are overwhelmingly more likely to succeed at school, achieve good qualifications, and subsequently enjoy a fulfilling and rewarding career. In addition to its substantial practical benefits, reading is one of life’s profound joys.</a:t>
            </a:r>
          </a:p>
        </p:txBody>
      </p:sp>
      <p:sp>
        <p:nvSpPr>
          <p:cNvPr id="3" name="Rectangle 2"/>
          <p:cNvSpPr/>
          <p:nvPr/>
        </p:nvSpPr>
        <p:spPr>
          <a:xfrm>
            <a:off x="595586" y="3762563"/>
            <a:ext cx="8057931" cy="1477328"/>
          </a:xfrm>
          <a:prstGeom prst="rect">
            <a:avLst/>
          </a:prstGeom>
        </p:spPr>
        <p:txBody>
          <a:bodyPr wrap="square">
            <a:spAutoFit/>
          </a:bodyPr>
          <a:lstStyle/>
          <a:p>
            <a:r>
              <a:rPr lang="en-GB" dirty="0"/>
              <a:t>As pupils master decoding, it is vital that they are supported to develop speed and fluency, so that they become confident, mature readers. The best way to do this is to instil a passion for reading. Evidence shows that as the amount a child reads increases, their reading attainment improves, which in turn encourages them to read more. Reading widely also increases their vocabulary.</a:t>
            </a:r>
          </a:p>
        </p:txBody>
      </p:sp>
      <p:sp>
        <p:nvSpPr>
          <p:cNvPr id="5" name="Rectangle 4"/>
          <p:cNvSpPr/>
          <p:nvPr/>
        </p:nvSpPr>
        <p:spPr>
          <a:xfrm>
            <a:off x="2610068" y="6106075"/>
            <a:ext cx="4186621" cy="338554"/>
          </a:xfrm>
          <a:prstGeom prst="rect">
            <a:avLst/>
          </a:prstGeom>
        </p:spPr>
        <p:txBody>
          <a:bodyPr wrap="square">
            <a:spAutoFit/>
          </a:bodyPr>
          <a:lstStyle/>
          <a:p>
            <a:r>
              <a:rPr lang="en-GB" sz="800" dirty="0"/>
              <a:t>35 Clark, C and De </a:t>
            </a:r>
            <a:r>
              <a:rPr lang="en-GB" sz="800" dirty="0" err="1"/>
              <a:t>Zoysa</a:t>
            </a:r>
            <a:r>
              <a:rPr lang="en-GB" sz="800" dirty="0"/>
              <a:t>, S. (2011). </a:t>
            </a:r>
            <a:r>
              <a:rPr lang="en-GB" sz="800" i="1" dirty="0"/>
              <a:t>Mapping the interrelationships of reading enjoyment, attitudes, behaviour and attainment: An exploratory investigation. </a:t>
            </a:r>
            <a:r>
              <a:rPr lang="en-GB" sz="800" dirty="0"/>
              <a:t>National Literacy Trust.  </a:t>
            </a:r>
          </a:p>
        </p:txBody>
      </p:sp>
    </p:spTree>
    <p:extLst>
      <p:ext uri="{BB962C8B-B14F-4D97-AF65-F5344CB8AC3E}">
        <p14:creationId xmlns:p14="http://schemas.microsoft.com/office/powerpoint/2010/main" val="201468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GB" altLang="en-US" sz="4000" dirty="0" smtClean="0"/>
              <a:t>Difficulties or mistakes for the child</a:t>
            </a:r>
            <a:endParaRPr lang="en-GB" altLang="en-US" dirty="0" smtClean="0"/>
          </a:p>
        </p:txBody>
      </p:sp>
      <p:sp>
        <p:nvSpPr>
          <p:cNvPr id="3" name="Content Placeholder 2"/>
          <p:cNvSpPr>
            <a:spLocks noGrp="1"/>
          </p:cNvSpPr>
          <p:nvPr>
            <p:ph idx="1"/>
          </p:nvPr>
        </p:nvSpPr>
        <p:spPr>
          <a:xfrm>
            <a:off x="567826" y="1417638"/>
            <a:ext cx="8118973" cy="4941121"/>
          </a:xfrm>
        </p:spPr>
        <p:txBody>
          <a:bodyPr>
            <a:normAutofit lnSpcReduction="10000"/>
          </a:bodyPr>
          <a:lstStyle/>
          <a:p>
            <a:pPr marL="0" indent="0">
              <a:buFontTx/>
              <a:buNone/>
              <a:defRPr/>
            </a:pPr>
            <a:r>
              <a:rPr lang="en-GB" sz="1600" dirty="0"/>
              <a:t>If your child comes to a difficult word and stops, you may like to try </a:t>
            </a:r>
            <a:r>
              <a:rPr lang="en-GB" sz="1600" i="1" dirty="0"/>
              <a:t>some</a:t>
            </a:r>
            <a:r>
              <a:rPr lang="en-GB" sz="1600" dirty="0"/>
              <a:t> of the following ideas …</a:t>
            </a:r>
          </a:p>
          <a:p>
            <a:pPr marL="0" indent="0">
              <a:buFontTx/>
              <a:buNone/>
              <a:defRPr/>
            </a:pPr>
            <a:r>
              <a:rPr lang="en-GB" sz="1600" dirty="0"/>
              <a:t> </a:t>
            </a:r>
          </a:p>
          <a:p>
            <a:pPr>
              <a:defRPr/>
            </a:pPr>
            <a:r>
              <a:rPr lang="en-GB" sz="1600" dirty="0"/>
              <a:t>Ask them to look at the first letter of the word</a:t>
            </a:r>
          </a:p>
          <a:p>
            <a:pPr marL="0" indent="0">
              <a:buFontTx/>
              <a:buNone/>
              <a:defRPr/>
            </a:pPr>
            <a:r>
              <a:rPr lang="en-GB" sz="1600" dirty="0"/>
              <a:t> </a:t>
            </a:r>
          </a:p>
          <a:p>
            <a:pPr>
              <a:defRPr/>
            </a:pPr>
            <a:r>
              <a:rPr lang="en-GB" sz="1600" dirty="0"/>
              <a:t>Encourage sounding out each letter to build the word and blend the sounds together </a:t>
            </a:r>
          </a:p>
          <a:p>
            <a:pPr marL="0" indent="0">
              <a:buFontTx/>
              <a:buNone/>
              <a:defRPr/>
            </a:pPr>
            <a:r>
              <a:rPr lang="en-GB" sz="1600" dirty="0"/>
              <a:t> </a:t>
            </a:r>
          </a:p>
          <a:p>
            <a:pPr>
              <a:defRPr/>
            </a:pPr>
            <a:r>
              <a:rPr lang="en-GB" sz="1600" dirty="0"/>
              <a:t>Ask them to look at the picture for clues</a:t>
            </a:r>
          </a:p>
          <a:p>
            <a:pPr marL="0" indent="0">
              <a:buFontTx/>
              <a:buNone/>
              <a:defRPr/>
            </a:pPr>
            <a:r>
              <a:rPr lang="en-GB" sz="1600" dirty="0"/>
              <a:t> </a:t>
            </a:r>
          </a:p>
          <a:p>
            <a:pPr>
              <a:defRPr/>
            </a:pPr>
            <a:r>
              <a:rPr lang="en-GB" sz="1600" dirty="0"/>
              <a:t>Ask them to miss the word out and read to the end of the sentence.  Then go back to the beginning of the sentence and make a guess.  They could use the first letter of the word to help them</a:t>
            </a:r>
          </a:p>
          <a:p>
            <a:pPr marL="0" indent="0">
              <a:buFontTx/>
              <a:buNone/>
              <a:defRPr/>
            </a:pPr>
            <a:r>
              <a:rPr lang="en-GB" sz="1600" dirty="0"/>
              <a:t> </a:t>
            </a:r>
          </a:p>
          <a:p>
            <a:pPr>
              <a:defRPr/>
            </a:pPr>
            <a:r>
              <a:rPr lang="en-GB" sz="1600" dirty="0"/>
              <a:t>Ask them to look for any words they might know</a:t>
            </a:r>
          </a:p>
          <a:p>
            <a:pPr marL="0" indent="0">
              <a:buFontTx/>
              <a:buNone/>
              <a:defRPr/>
            </a:pPr>
            <a:r>
              <a:rPr lang="en-GB" sz="1600" dirty="0"/>
              <a:t> </a:t>
            </a:r>
          </a:p>
          <a:p>
            <a:pPr>
              <a:defRPr/>
            </a:pPr>
            <a:r>
              <a:rPr lang="en-GB" sz="1600" dirty="0"/>
              <a:t>Ask them to think about the story</a:t>
            </a:r>
          </a:p>
          <a:p>
            <a:pPr marL="0" indent="0">
              <a:buFontTx/>
              <a:buNone/>
              <a:defRPr/>
            </a:pPr>
            <a:r>
              <a:rPr lang="en-GB" sz="1600" dirty="0"/>
              <a:t> </a:t>
            </a:r>
          </a:p>
          <a:p>
            <a:pPr>
              <a:defRPr/>
            </a:pPr>
            <a:r>
              <a:rPr lang="en-GB" sz="1600" dirty="0"/>
              <a:t>Ask them to look for patterns in words </a:t>
            </a:r>
            <a:r>
              <a:rPr lang="en-GB" sz="1600" dirty="0" err="1"/>
              <a:t>eg</a:t>
            </a:r>
            <a:r>
              <a:rPr lang="en-GB" sz="1600" dirty="0"/>
              <a:t> </a:t>
            </a:r>
            <a:r>
              <a:rPr lang="en-GB" sz="1600" i="1" dirty="0" err="1"/>
              <a:t>ing</a:t>
            </a:r>
            <a:r>
              <a:rPr lang="en-GB" sz="1600" i="1" dirty="0"/>
              <a:t>, -</a:t>
            </a:r>
            <a:r>
              <a:rPr lang="en-GB" sz="1600" i="1" dirty="0" err="1"/>
              <a:t>ed</a:t>
            </a:r>
            <a:r>
              <a:rPr lang="en-GB" sz="1600" i="1" dirty="0"/>
              <a:t>, </a:t>
            </a:r>
            <a:r>
              <a:rPr lang="en-GB" sz="1600" i="1" dirty="0" err="1"/>
              <a:t>ight</a:t>
            </a:r>
            <a:endParaRPr lang="en-GB" sz="1600" dirty="0"/>
          </a:p>
          <a:p>
            <a:pPr>
              <a:defRPr/>
            </a:pPr>
            <a:endParaRPr lang="en-GB" dirty="0"/>
          </a:p>
        </p:txBody>
      </p:sp>
      <p:cxnSp>
        <p:nvCxnSpPr>
          <p:cNvPr id="5" name="Straight Connector 4"/>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38587684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t>The Home Reading Scheme</a:t>
            </a:r>
          </a:p>
        </p:txBody>
      </p:sp>
      <p:sp>
        <p:nvSpPr>
          <p:cNvPr id="34819" name="Content Placeholder 2"/>
          <p:cNvSpPr>
            <a:spLocks noGrp="1"/>
          </p:cNvSpPr>
          <p:nvPr>
            <p:ph idx="1"/>
          </p:nvPr>
        </p:nvSpPr>
        <p:spPr>
          <a:xfrm>
            <a:off x="457200" y="1773238"/>
            <a:ext cx="8610600" cy="4322762"/>
          </a:xfrm>
        </p:spPr>
        <p:txBody>
          <a:bodyPr>
            <a:normAutofit lnSpcReduction="10000"/>
          </a:bodyPr>
          <a:lstStyle/>
          <a:p>
            <a:r>
              <a:rPr lang="en-GB" altLang="en-US" dirty="0" smtClean="0"/>
              <a:t>Read with your child every day</a:t>
            </a:r>
          </a:p>
          <a:p>
            <a:r>
              <a:rPr lang="en-GB" altLang="en-US" dirty="0" smtClean="0"/>
              <a:t>Read a variety of texts and reading material</a:t>
            </a:r>
          </a:p>
          <a:p>
            <a:r>
              <a:rPr lang="en-GB" altLang="en-US" dirty="0" smtClean="0"/>
              <a:t>Read picture books</a:t>
            </a:r>
          </a:p>
          <a:p>
            <a:r>
              <a:rPr lang="en-GB" altLang="en-US" dirty="0" smtClean="0"/>
              <a:t>Use your local library </a:t>
            </a:r>
          </a:p>
          <a:p>
            <a:r>
              <a:rPr lang="en-GB" altLang="en-US" dirty="0" smtClean="0"/>
              <a:t>Encourage your child to follow their interests</a:t>
            </a:r>
          </a:p>
          <a:p>
            <a:r>
              <a:rPr lang="en-GB" altLang="en-US" dirty="0" smtClean="0"/>
              <a:t>Encourage your child to read writing in different  formats and presentations</a:t>
            </a:r>
          </a:p>
          <a:p>
            <a:r>
              <a:rPr lang="en-GB" altLang="en-US" b="1" dirty="0" smtClean="0"/>
              <a:t>Record</a:t>
            </a:r>
            <a:r>
              <a:rPr lang="en-GB" altLang="en-US" dirty="0" smtClean="0"/>
              <a:t> all types of reading</a:t>
            </a:r>
          </a:p>
        </p:txBody>
      </p:sp>
      <p:cxnSp>
        <p:nvCxnSpPr>
          <p:cNvPr id="5" name="Straight Connector 4"/>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26189834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07"/>
            <a:ext cx="7772400" cy="1172084"/>
          </a:xfrm>
        </p:spPr>
        <p:txBody>
          <a:bodyPr>
            <a:normAutofit fontScale="90000"/>
          </a:bodyPr>
          <a:lstStyle/>
          <a:p>
            <a:r>
              <a:rPr lang="en-US" sz="7200" b="1" u="sng" dirty="0" smtClean="0">
                <a:latin typeface="Boring Boring"/>
                <a:cs typeface="Boring Boring"/>
              </a:rPr>
              <a:t>Incentives to read!</a:t>
            </a:r>
            <a:endParaRPr lang="en-US" sz="7200" b="1" u="sng"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2400" y="5101462"/>
            <a:ext cx="1057841" cy="712485"/>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5782463"/>
            <a:ext cx="1059466" cy="6621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24647" y="1896788"/>
            <a:ext cx="5990883" cy="3288329"/>
          </a:xfrm>
          <a:prstGeom prst="rect">
            <a:avLst/>
          </a:prstGeom>
        </p:spPr>
      </p:pic>
    </p:spTree>
    <p:extLst>
      <p:ext uri="{BB962C8B-B14F-4D97-AF65-F5344CB8AC3E}">
        <p14:creationId xmlns:p14="http://schemas.microsoft.com/office/powerpoint/2010/main" val="52292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611" y="2310620"/>
            <a:ext cx="8315629" cy="4039175"/>
          </a:xfrm>
        </p:spPr>
        <p:txBody>
          <a:bodyPr>
            <a:noAutofit/>
          </a:bodyPr>
          <a:lstStyle/>
          <a:p>
            <a:r>
              <a:rPr lang="en-US" dirty="0" smtClean="0">
                <a:latin typeface="+mn-lt"/>
                <a:cs typeface="Boring Boring"/>
              </a:rPr>
              <a:t>Introduced this term to improve writing across the school. </a:t>
            </a:r>
            <a:br>
              <a:rPr lang="en-US" dirty="0" smtClean="0">
                <a:latin typeface="+mn-lt"/>
                <a:cs typeface="Boring Boring"/>
              </a:rPr>
            </a:br>
            <a:r>
              <a:rPr lang="en-US" dirty="0">
                <a:latin typeface="+mn-lt"/>
                <a:cs typeface="Boring Boring"/>
              </a:rPr>
              <a:t/>
            </a:r>
            <a:br>
              <a:rPr lang="en-US" dirty="0">
                <a:latin typeface="+mn-lt"/>
                <a:cs typeface="Boring Boring"/>
              </a:rPr>
            </a:br>
            <a:r>
              <a:rPr lang="en-US" dirty="0" smtClean="0">
                <a:latin typeface="+mn-lt"/>
                <a:cs typeface="Boring Boring"/>
              </a:rPr>
              <a:t>You can’t write a sentence if you can’t say a sentence.</a:t>
            </a:r>
            <a:endParaRPr lang="en-US" dirty="0">
              <a:latin typeface="+mn-lt"/>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3" name="Picture 2"/>
          <p:cNvPicPr>
            <a:picLocks noChangeAspect="1"/>
          </p:cNvPicPr>
          <p:nvPr/>
        </p:nvPicPr>
        <p:blipFill>
          <a:blip r:embed="rId3"/>
          <a:stretch>
            <a:fillRect/>
          </a:stretch>
        </p:blipFill>
        <p:spPr>
          <a:xfrm>
            <a:off x="496612" y="687551"/>
            <a:ext cx="7108769" cy="1852448"/>
          </a:xfrm>
          <a:prstGeom prst="rect">
            <a:avLst/>
          </a:prstGeom>
        </p:spPr>
      </p:pic>
    </p:spTree>
    <p:extLst>
      <p:ext uri="{BB962C8B-B14F-4D97-AF65-F5344CB8AC3E}">
        <p14:creationId xmlns:p14="http://schemas.microsoft.com/office/powerpoint/2010/main" val="202886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3" name="Picture 2"/>
          <p:cNvPicPr>
            <a:picLocks noChangeAspect="1"/>
          </p:cNvPicPr>
          <p:nvPr/>
        </p:nvPicPr>
        <p:blipFill>
          <a:blip r:embed="rId3"/>
          <a:stretch>
            <a:fillRect/>
          </a:stretch>
        </p:blipFill>
        <p:spPr>
          <a:xfrm>
            <a:off x="496612" y="687551"/>
            <a:ext cx="7108769" cy="1852448"/>
          </a:xfrm>
          <a:prstGeom prst="rect">
            <a:avLst/>
          </a:prstGeom>
        </p:spPr>
      </p:pic>
      <p:sp>
        <p:nvSpPr>
          <p:cNvPr id="5" name="Title 4"/>
          <p:cNvSpPr>
            <a:spLocks noGrp="1"/>
          </p:cNvSpPr>
          <p:nvPr>
            <p:ph type="ctrTitle"/>
          </p:nvPr>
        </p:nvSpPr>
        <p:spPr>
          <a:xfrm>
            <a:off x="615241" y="2791862"/>
            <a:ext cx="4173948" cy="3549115"/>
          </a:xfrm>
        </p:spPr>
        <p:txBody>
          <a:bodyPr>
            <a:noAutofit/>
          </a:bodyPr>
          <a:lstStyle/>
          <a:p>
            <a:r>
              <a:rPr lang="en-US" sz="3200" dirty="0" smtClean="0"/>
              <a:t>The children learn a high quality text off by heart!</a:t>
            </a:r>
            <a:br>
              <a:rPr lang="en-US" sz="3200" dirty="0" smtClean="0"/>
            </a:br>
            <a:r>
              <a:rPr lang="en-US" sz="3200" dirty="0"/>
              <a:t/>
            </a:r>
            <a:br>
              <a:rPr lang="en-US" sz="3200" dirty="0"/>
            </a:br>
            <a:r>
              <a:rPr lang="en-US" sz="3200" dirty="0" smtClean="0"/>
              <a:t>They use picture maps to help them remember the story / text</a:t>
            </a:r>
            <a:endParaRPr lang="en-US" sz="3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0866" y="1995083"/>
            <a:ext cx="3744995" cy="4432368"/>
          </a:xfrm>
          <a:prstGeom prst="rect">
            <a:avLst/>
          </a:prstGeom>
        </p:spPr>
      </p:pic>
    </p:spTree>
    <p:extLst>
      <p:ext uri="{BB962C8B-B14F-4D97-AF65-F5344CB8AC3E}">
        <p14:creationId xmlns:p14="http://schemas.microsoft.com/office/powerpoint/2010/main" val="389518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3" name="Picture 2"/>
          <p:cNvPicPr>
            <a:picLocks noChangeAspect="1"/>
          </p:cNvPicPr>
          <p:nvPr/>
        </p:nvPicPr>
        <p:blipFill>
          <a:blip r:embed="rId3"/>
          <a:stretch>
            <a:fillRect/>
          </a:stretch>
        </p:blipFill>
        <p:spPr>
          <a:xfrm>
            <a:off x="496612" y="687551"/>
            <a:ext cx="7108769" cy="1852448"/>
          </a:xfrm>
          <a:prstGeom prst="rect">
            <a:avLst/>
          </a:prstGeom>
        </p:spPr>
      </p:pic>
      <p:sp>
        <p:nvSpPr>
          <p:cNvPr id="5" name="Title 4"/>
          <p:cNvSpPr>
            <a:spLocks noGrp="1"/>
          </p:cNvSpPr>
          <p:nvPr>
            <p:ph type="ctrTitle"/>
          </p:nvPr>
        </p:nvSpPr>
        <p:spPr>
          <a:xfrm>
            <a:off x="615241" y="2398812"/>
            <a:ext cx="4897178" cy="3942166"/>
          </a:xfrm>
        </p:spPr>
        <p:txBody>
          <a:bodyPr>
            <a:noAutofit/>
          </a:bodyPr>
          <a:lstStyle/>
          <a:p>
            <a:r>
              <a:rPr lang="en-US" sz="3200" dirty="0" smtClean="0"/>
              <a:t>We play games with the text</a:t>
            </a:r>
            <a:r>
              <a:rPr lang="en-US" sz="3200" dirty="0"/>
              <a:t/>
            </a:r>
            <a:br>
              <a:rPr lang="en-US" sz="3200" dirty="0"/>
            </a:br>
            <a:r>
              <a:rPr lang="en-US" sz="3200" dirty="0" smtClean="0"/>
              <a:t/>
            </a:r>
            <a:br>
              <a:rPr lang="en-US" sz="3200" dirty="0" smtClean="0"/>
            </a:br>
            <a:r>
              <a:rPr lang="en-US" sz="3200" dirty="0" smtClean="0"/>
              <a:t> </a:t>
            </a:r>
            <a:br>
              <a:rPr lang="en-US" sz="3200" dirty="0" smtClean="0"/>
            </a:br>
            <a:r>
              <a:rPr lang="en-US" sz="3200" dirty="0" smtClean="0"/>
              <a:t>And present it out loud to our friends and other pupils</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8774" y="1971680"/>
            <a:ext cx="2592938" cy="2592938"/>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48774" y="4535013"/>
            <a:ext cx="2592938" cy="1805964"/>
          </a:xfrm>
          <a:prstGeom prst="rect">
            <a:avLst/>
          </a:prstGeom>
        </p:spPr>
      </p:pic>
      <p:sp>
        <p:nvSpPr>
          <p:cNvPr id="9" name="Action Button: Movie 8">
            <a:hlinkClick r:id="rId6" highlightClick="1"/>
          </p:cNvPr>
          <p:cNvSpPr/>
          <p:nvPr/>
        </p:nvSpPr>
        <p:spPr>
          <a:xfrm>
            <a:off x="3757265" y="2160775"/>
            <a:ext cx="952545" cy="758448"/>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42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3" name="Picture 2"/>
          <p:cNvPicPr>
            <a:picLocks noChangeAspect="1"/>
          </p:cNvPicPr>
          <p:nvPr/>
        </p:nvPicPr>
        <p:blipFill>
          <a:blip r:embed="rId3"/>
          <a:stretch>
            <a:fillRect/>
          </a:stretch>
        </p:blipFill>
        <p:spPr>
          <a:xfrm>
            <a:off x="496612" y="687551"/>
            <a:ext cx="7108769" cy="1852448"/>
          </a:xfrm>
          <a:prstGeom prst="rect">
            <a:avLst/>
          </a:prstGeom>
        </p:spPr>
      </p:pic>
      <p:sp>
        <p:nvSpPr>
          <p:cNvPr id="5" name="Title 4"/>
          <p:cNvSpPr>
            <a:spLocks noGrp="1"/>
          </p:cNvSpPr>
          <p:nvPr>
            <p:ph type="ctrTitle"/>
          </p:nvPr>
        </p:nvSpPr>
        <p:spPr>
          <a:xfrm>
            <a:off x="496612" y="2398812"/>
            <a:ext cx="8164500" cy="3942166"/>
          </a:xfrm>
        </p:spPr>
        <p:txBody>
          <a:bodyPr>
            <a:noAutofit/>
          </a:bodyPr>
          <a:lstStyle/>
          <a:p>
            <a:r>
              <a:rPr lang="en-US" sz="4000" dirty="0" smtClean="0"/>
              <a:t>We learn how to adapt the text</a:t>
            </a:r>
            <a:r>
              <a:rPr lang="is-IS" sz="4000" dirty="0" smtClean="0"/>
              <a:t>….</a:t>
            </a:r>
            <a:r>
              <a:rPr lang="en-US" sz="4000" dirty="0"/>
              <a:t/>
            </a:r>
            <a:br>
              <a:rPr lang="en-US" sz="4000" dirty="0"/>
            </a:br>
            <a:r>
              <a:rPr lang="en-US" sz="4000" dirty="0" smtClean="0"/>
              <a:t/>
            </a:r>
            <a:br>
              <a:rPr lang="en-US" sz="4000" dirty="0" smtClean="0"/>
            </a:br>
            <a:r>
              <a:rPr lang="en-US" sz="4000" dirty="0" smtClean="0"/>
              <a:t> and then write our own version using key aspects of the structure or sentences that we learnt</a:t>
            </a:r>
          </a:p>
        </p:txBody>
      </p:sp>
    </p:spTree>
    <p:extLst>
      <p:ext uri="{BB962C8B-B14F-4D97-AF65-F5344CB8AC3E}">
        <p14:creationId xmlns:p14="http://schemas.microsoft.com/office/powerpoint/2010/main" val="2887939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6" name="Picture 5" descr="Screen Shot 2017-02-01 at 12.27.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611" y="874874"/>
            <a:ext cx="8398630" cy="5227985"/>
          </a:xfrm>
          <a:prstGeom prst="rect">
            <a:avLst/>
          </a:prstGeom>
        </p:spPr>
      </p:pic>
    </p:spTree>
    <p:extLst>
      <p:ext uri="{BB962C8B-B14F-4D97-AF65-F5344CB8AC3E}">
        <p14:creationId xmlns:p14="http://schemas.microsoft.com/office/powerpoint/2010/main" val="19025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1 at 12.28.2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812" y="768755"/>
            <a:ext cx="8309149" cy="5272369"/>
          </a:xfrm>
          <a:prstGeom prst="rect">
            <a:avLst/>
          </a:prstGeom>
        </p:spPr>
      </p:pic>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402951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013" y="2550186"/>
            <a:ext cx="8340228" cy="1660121"/>
          </a:xfrm>
        </p:spPr>
        <p:txBody>
          <a:bodyPr>
            <a:normAutofit/>
          </a:bodyPr>
          <a:lstStyle/>
          <a:p>
            <a:r>
              <a:rPr lang="en-US" sz="8800" b="1" dirty="0" smtClean="0">
                <a:latin typeface="Boring Boring"/>
                <a:cs typeface="Boring Boring"/>
              </a:rPr>
              <a:t>Any Questions?</a:t>
            </a:r>
            <a:endParaRPr lang="en-US" sz="8800" b="1"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06" y="5916701"/>
            <a:ext cx="1440942" cy="592057"/>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405" y="5336894"/>
            <a:ext cx="1440942" cy="568372"/>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72400" y="5101462"/>
            <a:ext cx="1057841" cy="712485"/>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400" y="5782463"/>
            <a:ext cx="1059466" cy="662166"/>
          </a:xfrm>
          <a:prstGeom prst="rect">
            <a:avLst/>
          </a:prstGeom>
        </p:spPr>
      </p:pic>
    </p:spTree>
    <p:extLst>
      <p:ext uri="{BB962C8B-B14F-4D97-AF65-F5344CB8AC3E}">
        <p14:creationId xmlns:p14="http://schemas.microsoft.com/office/powerpoint/2010/main" val="220347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5603" y="3856683"/>
            <a:ext cx="3316840" cy="1990104"/>
          </a:xfrm>
          <a:prstGeom prst="rect">
            <a:avLst/>
          </a:prstGeom>
        </p:spPr>
      </p:pic>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00" y="6168435"/>
            <a:ext cx="1440942" cy="592057"/>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72400" y="5101462"/>
            <a:ext cx="1057841" cy="712485"/>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400" y="5782463"/>
            <a:ext cx="1059466" cy="662166"/>
          </a:xfrm>
          <a:prstGeom prst="rect">
            <a:avLst/>
          </a:prstGeom>
        </p:spPr>
      </p:pic>
      <p:sp>
        <p:nvSpPr>
          <p:cNvPr id="6" name="Title 5"/>
          <p:cNvSpPr>
            <a:spLocks noGrp="1"/>
          </p:cNvSpPr>
          <p:nvPr>
            <p:ph type="ctrTitle"/>
          </p:nvPr>
        </p:nvSpPr>
        <p:spPr>
          <a:xfrm>
            <a:off x="730030" y="506873"/>
            <a:ext cx="7772400" cy="1017912"/>
          </a:xfrm>
        </p:spPr>
        <p:txBody>
          <a:bodyPr>
            <a:normAutofit/>
          </a:bodyPr>
          <a:lstStyle/>
          <a:p>
            <a:r>
              <a:rPr lang="en-GB" sz="6000" dirty="0" smtClean="0"/>
              <a:t>Where do you read?</a:t>
            </a:r>
            <a:endParaRPr lang="en-GB" sz="6000" dirty="0"/>
          </a:p>
        </p:txBody>
      </p:sp>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85603" y="1512807"/>
            <a:ext cx="3306718" cy="21144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48842" y="3779930"/>
            <a:ext cx="3072724" cy="2161150"/>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100" y="5600062"/>
            <a:ext cx="1440942" cy="568372"/>
          </a:xfrm>
          <a:prstGeom prst="rect">
            <a:avLst/>
          </a:prstGeom>
        </p:spPr>
      </p:pic>
      <p:pic>
        <p:nvPicPr>
          <p:cNvPr id="23" name="Picture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65354" y="1622498"/>
            <a:ext cx="3056211" cy="2040120"/>
          </a:xfrm>
          <a:prstGeom prst="rect">
            <a:avLst/>
          </a:prstGeom>
        </p:spPr>
      </p:pic>
    </p:spTree>
    <p:extLst>
      <p:ext uri="{BB962C8B-B14F-4D97-AF65-F5344CB8AC3E}">
        <p14:creationId xmlns:p14="http://schemas.microsoft.com/office/powerpoint/2010/main" val="64486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
        <p:nvSpPr>
          <p:cNvPr id="6" name="Title 5"/>
          <p:cNvSpPr>
            <a:spLocks noGrp="1"/>
          </p:cNvSpPr>
          <p:nvPr>
            <p:ph type="ctrTitle"/>
          </p:nvPr>
        </p:nvSpPr>
        <p:spPr>
          <a:xfrm>
            <a:off x="730030" y="506873"/>
            <a:ext cx="7772400" cy="1017912"/>
          </a:xfrm>
        </p:spPr>
        <p:txBody>
          <a:bodyPr>
            <a:normAutofit/>
          </a:bodyPr>
          <a:lstStyle/>
          <a:p>
            <a:r>
              <a:rPr lang="en-GB" sz="6000" dirty="0" smtClean="0"/>
              <a:t>With kids?</a:t>
            </a:r>
            <a:endParaRPr lang="en-GB" sz="60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0042" y="1550293"/>
            <a:ext cx="2429300" cy="252647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0461" y="1509358"/>
            <a:ext cx="3534984" cy="252647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0558" y="3699747"/>
            <a:ext cx="3554887" cy="2500471"/>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8926" y="3994655"/>
            <a:ext cx="2430415" cy="2202564"/>
          </a:xfrm>
          <a:prstGeom prst="rect">
            <a:avLst/>
          </a:prstGeom>
        </p:spPr>
      </p:pic>
    </p:spTree>
    <p:extLst>
      <p:ext uri="{BB962C8B-B14F-4D97-AF65-F5344CB8AC3E}">
        <p14:creationId xmlns:p14="http://schemas.microsoft.com/office/powerpoint/2010/main" val="16287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
        <p:nvSpPr>
          <p:cNvPr id="6" name="Title 5"/>
          <p:cNvSpPr>
            <a:spLocks noGrp="1"/>
          </p:cNvSpPr>
          <p:nvPr>
            <p:ph type="ctrTitle"/>
          </p:nvPr>
        </p:nvSpPr>
        <p:spPr>
          <a:xfrm>
            <a:off x="730030" y="506873"/>
            <a:ext cx="7772400" cy="1017912"/>
          </a:xfrm>
        </p:spPr>
        <p:txBody>
          <a:bodyPr>
            <a:normAutofit/>
          </a:bodyPr>
          <a:lstStyle/>
          <a:p>
            <a:r>
              <a:rPr lang="en-GB" sz="6000" dirty="0" smtClean="0"/>
              <a:t>When do you read?</a:t>
            </a:r>
            <a:endParaRPr lang="en-GB" sz="60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74459" y="1746912"/>
            <a:ext cx="5186149" cy="3616657"/>
          </a:xfrm>
          <a:prstGeom prst="rect">
            <a:avLst/>
          </a:prstGeom>
        </p:spPr>
      </p:pic>
    </p:spTree>
    <p:extLst>
      <p:ext uri="{BB962C8B-B14F-4D97-AF65-F5344CB8AC3E}">
        <p14:creationId xmlns:p14="http://schemas.microsoft.com/office/powerpoint/2010/main" val="394334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07"/>
            <a:ext cx="7772400" cy="5890636"/>
          </a:xfrm>
        </p:spPr>
        <p:txBody>
          <a:bodyPr>
            <a:normAutofit/>
          </a:bodyPr>
          <a:lstStyle/>
          <a:p>
            <a:r>
              <a:rPr lang="en-US" sz="7200" b="1" u="sng" dirty="0" smtClean="0">
                <a:latin typeface="Boring Boring"/>
                <a:cs typeface="Boring Boring"/>
              </a:rPr>
              <a:t>What do the children need to know?</a:t>
            </a:r>
            <a:endParaRPr lang="en-US" sz="7200" b="1" u="sng"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Tree>
    <p:extLst>
      <p:ext uri="{BB962C8B-B14F-4D97-AF65-F5344CB8AC3E}">
        <p14:creationId xmlns:p14="http://schemas.microsoft.com/office/powerpoint/2010/main" val="181951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8" name="Picture 7" descr="Screen Shot 2017-02-01 at 12.31.4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813" y="1233733"/>
            <a:ext cx="8321764" cy="3996029"/>
          </a:xfrm>
          <a:prstGeom prst="rect">
            <a:avLst/>
          </a:prstGeom>
        </p:spPr>
      </p:pic>
    </p:spTree>
    <p:extLst>
      <p:ext uri="{BB962C8B-B14F-4D97-AF65-F5344CB8AC3E}">
        <p14:creationId xmlns:p14="http://schemas.microsoft.com/office/powerpoint/2010/main" val="163435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pic>
        <p:nvPicPr>
          <p:cNvPr id="7" name="Picture 6" descr="Screen Shot 2017-02-01 at 12.31.3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452" y="1199407"/>
            <a:ext cx="8255309" cy="4423898"/>
          </a:xfrm>
          <a:prstGeom prst="rect">
            <a:avLst/>
          </a:prstGeom>
        </p:spPr>
      </p:pic>
    </p:spTree>
    <p:extLst>
      <p:ext uri="{BB962C8B-B14F-4D97-AF65-F5344CB8AC3E}">
        <p14:creationId xmlns:p14="http://schemas.microsoft.com/office/powerpoint/2010/main" val="129438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07"/>
            <a:ext cx="7772400" cy="1172084"/>
          </a:xfrm>
        </p:spPr>
        <p:txBody>
          <a:bodyPr>
            <a:normAutofit fontScale="90000"/>
          </a:bodyPr>
          <a:lstStyle/>
          <a:p>
            <a:r>
              <a:rPr lang="en-US" sz="7200" b="1" u="sng" dirty="0" smtClean="0">
                <a:latin typeface="Boring Boring"/>
                <a:cs typeface="Boring Boring"/>
              </a:rPr>
              <a:t>How do we teach reading?</a:t>
            </a:r>
            <a:endParaRPr lang="en-US" sz="7200" b="1" u="sng" dirty="0">
              <a:latin typeface="Boring Boring"/>
              <a:cs typeface="Boring Boring"/>
            </a:endParaRPr>
          </a:p>
        </p:txBody>
      </p:sp>
      <p:cxnSp>
        <p:nvCxnSpPr>
          <p:cNvPr id="10" name="Straight Connector 9"/>
          <p:cNvCxnSpPr/>
          <p:nvPr/>
        </p:nvCxnSpPr>
        <p:spPr>
          <a:xfrm>
            <a:off x="200005" y="270289"/>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00005" y="6633142"/>
            <a:ext cx="8759845" cy="0"/>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232405" y="270290"/>
            <a:ext cx="0" cy="6362852"/>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8959850" y="270289"/>
            <a:ext cx="0" cy="6362853"/>
          </a:xfrm>
          <a:prstGeom prst="line">
            <a:avLst/>
          </a:prstGeom>
          <a:ln w="57150" cmpd="thickThin">
            <a:solidFill>
              <a:srgbClr val="A00604"/>
            </a:solidFill>
          </a:ln>
          <a:effectLst/>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352405" y="422689"/>
            <a:ext cx="8459836" cy="0"/>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352405" y="6475518"/>
            <a:ext cx="8477836" cy="4953"/>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384805" y="422690"/>
            <a:ext cx="0" cy="6127788"/>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812241" y="462690"/>
            <a:ext cx="0" cy="6017781"/>
          </a:xfrm>
          <a:prstGeom prst="line">
            <a:avLst/>
          </a:prstGeom>
          <a:ln w="57150" cmpd="thickThin">
            <a:solidFill>
              <a:schemeClr val="bg1">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0227" y="102377"/>
            <a:ext cx="729625" cy="957700"/>
          </a:xfrm>
          <a:prstGeom prst="rect">
            <a:avLst/>
          </a:prstGeom>
          <a:noFill/>
          <a:ln>
            <a:noFill/>
          </a:ln>
        </p:spPr>
      </p:pic>
      <p:sp>
        <p:nvSpPr>
          <p:cNvPr id="3" name="Rectangle 2"/>
          <p:cNvSpPr/>
          <p:nvPr/>
        </p:nvSpPr>
        <p:spPr>
          <a:xfrm>
            <a:off x="902137" y="2067034"/>
            <a:ext cx="7366000" cy="3933385"/>
          </a:xfrm>
          <a:prstGeom prst="rect">
            <a:avLst/>
          </a:prstGeom>
        </p:spPr>
        <p:txBody>
          <a:bodyPr wrap="square">
            <a:spAutoFit/>
          </a:bodyPr>
          <a:lstStyle/>
          <a:p>
            <a:pPr algn="ctr">
              <a:lnSpc>
                <a:spcPct val="140000"/>
              </a:lnSpc>
            </a:pPr>
            <a:r>
              <a:rPr lang="en-US" sz="3600" dirty="0" smtClean="0"/>
              <a:t>Phonics</a:t>
            </a:r>
          </a:p>
          <a:p>
            <a:pPr algn="ctr">
              <a:lnSpc>
                <a:spcPct val="140000"/>
              </a:lnSpc>
            </a:pPr>
            <a:r>
              <a:rPr lang="en-US" sz="3600" dirty="0" smtClean="0"/>
              <a:t>Guided Reading </a:t>
            </a:r>
          </a:p>
          <a:p>
            <a:pPr algn="ctr">
              <a:lnSpc>
                <a:spcPct val="140000"/>
              </a:lnSpc>
            </a:pPr>
            <a:r>
              <a:rPr lang="en-US" sz="3600" dirty="0" smtClean="0"/>
              <a:t>1:1 Reading</a:t>
            </a:r>
          </a:p>
          <a:p>
            <a:pPr algn="ctr">
              <a:lnSpc>
                <a:spcPct val="140000"/>
              </a:lnSpc>
            </a:pPr>
            <a:r>
              <a:rPr lang="en-US" sz="3600" dirty="0" smtClean="0"/>
              <a:t>Whole Class reading</a:t>
            </a:r>
          </a:p>
          <a:p>
            <a:pPr algn="ctr">
              <a:lnSpc>
                <a:spcPct val="140000"/>
              </a:lnSpc>
            </a:pPr>
            <a:r>
              <a:rPr lang="en-US" sz="3600" dirty="0" smtClean="0"/>
              <a:t>Teaching the enjoyment of reading</a:t>
            </a:r>
            <a:endParaRPr lang="en-US" sz="3600" dirty="0"/>
          </a:p>
        </p:txBody>
      </p:sp>
    </p:spTree>
    <p:extLst>
      <p:ext uri="{BB962C8B-B14F-4D97-AF65-F5344CB8AC3E}">
        <p14:creationId xmlns:p14="http://schemas.microsoft.com/office/powerpoint/2010/main" val="206190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TotalTime>
  <Words>937</Words>
  <Application>Microsoft Macintosh PowerPoint</Application>
  <PresentationFormat>On-screen Show (4:3)</PresentationFormat>
  <Paragraphs>131</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Clip</vt:lpstr>
      <vt:lpstr>Curriculum Evening Reading and Writing</vt:lpstr>
      <vt:lpstr>What does the government say?</vt:lpstr>
      <vt:lpstr>Where do you read?</vt:lpstr>
      <vt:lpstr>With kids?</vt:lpstr>
      <vt:lpstr>When do you read?</vt:lpstr>
      <vt:lpstr>What do the children need to know?</vt:lpstr>
      <vt:lpstr>PowerPoint Presentation</vt:lpstr>
      <vt:lpstr>PowerPoint Presentation</vt:lpstr>
      <vt:lpstr>How do we teach reading?</vt:lpstr>
      <vt:lpstr>What is guided reading?</vt:lpstr>
      <vt:lpstr>In guided reading sessions...</vt:lpstr>
      <vt:lpstr>Hearing your children read individually in the guided reading session...</vt:lpstr>
      <vt:lpstr>What’s the rest of the class doing?</vt:lpstr>
      <vt:lpstr>Book Corners</vt:lpstr>
      <vt:lpstr>PowerPoint Presentation</vt:lpstr>
      <vt:lpstr>PowerPoint Presentation</vt:lpstr>
      <vt:lpstr>PowerPoint Presentation</vt:lpstr>
      <vt:lpstr>READING WITH YOUR CHILD</vt:lpstr>
      <vt:lpstr>10 mins every day you should be listening to your child read</vt:lpstr>
      <vt:lpstr>Difficulties or mistakes for the child</vt:lpstr>
      <vt:lpstr>The Home Reading Scheme</vt:lpstr>
      <vt:lpstr>Incentives to read!</vt:lpstr>
      <vt:lpstr>Introduced this term to improve writing across the school.   You can’t write a sentence if you can’t say a sentence.</vt:lpstr>
      <vt:lpstr>The children learn a high quality text off by heart!  They use picture maps to help them remember the story / text</vt:lpstr>
      <vt:lpstr>We play games with the text    And present it out loud to our friends and other pupils</vt:lpstr>
      <vt:lpstr>We learn how to adapt the text….   and then write our own version using key aspects of the structure or sentences that we learnt</vt:lpstr>
      <vt:lpstr>PowerPoint Presentation</vt:lpstr>
      <vt:lpstr>PowerPoint Presentation</vt:lpstr>
      <vt:lpstr>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Badger Class</dc:title>
  <dc:creator>Sabina Common</dc:creator>
  <cp:lastModifiedBy>Sabina Common</cp:lastModifiedBy>
  <cp:revision>23</cp:revision>
  <dcterms:created xsi:type="dcterms:W3CDTF">2016-07-09T11:33:02Z</dcterms:created>
  <dcterms:modified xsi:type="dcterms:W3CDTF">2017-02-01T12:56:36Z</dcterms:modified>
</cp:coreProperties>
</file>