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4"/>
  </p:handoutMasterIdLst>
  <p:sldIdLst>
    <p:sldId id="256" r:id="rId2"/>
    <p:sldId id="269" r:id="rId3"/>
    <p:sldId id="271" r:id="rId4"/>
    <p:sldId id="273" r:id="rId5"/>
    <p:sldId id="274" r:id="rId6"/>
    <p:sldId id="307" r:id="rId7"/>
    <p:sldId id="310" r:id="rId8"/>
    <p:sldId id="311" r:id="rId9"/>
    <p:sldId id="312" r:id="rId10"/>
    <p:sldId id="313" r:id="rId11"/>
    <p:sldId id="314" r:id="rId12"/>
    <p:sldId id="309" r:id="rId13"/>
    <p:sldId id="277" r:id="rId14"/>
    <p:sldId id="278" r:id="rId15"/>
    <p:sldId id="315" r:id="rId16"/>
    <p:sldId id="316" r:id="rId17"/>
    <p:sldId id="318" r:id="rId18"/>
    <p:sldId id="319" r:id="rId19"/>
    <p:sldId id="280" r:id="rId20"/>
    <p:sldId id="298" r:id="rId21"/>
    <p:sldId id="301" r:id="rId22"/>
    <p:sldId id="264"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6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C34124C-0605-4825-B0D9-68A692A50B1E}" type="datetimeFigureOut">
              <a:rPr lang="en-GB" smtClean="0"/>
              <a:t>01/02/2017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6D232B2-B5CF-45CE-95F9-F4568DA314F6}" type="slidenum">
              <a:rPr lang="en-GB" smtClean="0"/>
              <a:t>‹#›</a:t>
            </a:fld>
            <a:endParaRPr lang="en-GB"/>
          </a:p>
        </p:txBody>
      </p:sp>
    </p:spTree>
    <p:extLst>
      <p:ext uri="{BB962C8B-B14F-4D97-AF65-F5344CB8AC3E}">
        <p14:creationId xmlns:p14="http://schemas.microsoft.com/office/powerpoint/2010/main" val="38106283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4FCAF6F-5ED4-9145-8419-58A2103EB4EC}"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84101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FCAF6F-5ED4-9145-8419-58A2103EB4EC}"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248957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FCAF6F-5ED4-9145-8419-58A2103EB4EC}"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398201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FCAF6F-5ED4-9145-8419-58A2103EB4EC}"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290380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4FCAF6F-5ED4-9145-8419-58A2103EB4EC}"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165342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4FCAF6F-5ED4-9145-8419-58A2103EB4EC}"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346296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4FCAF6F-5ED4-9145-8419-58A2103EB4EC}"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421417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4FCAF6F-5ED4-9145-8419-58A2103EB4EC}"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37660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CAF6F-5ED4-9145-8419-58A2103EB4EC}"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380021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4FCAF6F-5ED4-9145-8419-58A2103EB4EC}"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175814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4FCAF6F-5ED4-9145-8419-58A2103EB4EC}"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9229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CAF6F-5ED4-9145-8419-58A2103EB4EC}" type="datetimeFigureOut">
              <a:rPr lang="en-US" smtClean="0"/>
              <a:t>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1B685-0602-8D4B-B3DB-07475DFFD3DF}" type="slidenum">
              <a:rPr lang="en-US" smtClean="0"/>
              <a:t>‹#›</a:t>
            </a:fld>
            <a:endParaRPr lang="en-US"/>
          </a:p>
        </p:txBody>
      </p:sp>
    </p:spTree>
    <p:extLst>
      <p:ext uri="{BB962C8B-B14F-4D97-AF65-F5344CB8AC3E}">
        <p14:creationId xmlns:p14="http://schemas.microsoft.com/office/powerpoint/2010/main" val="144528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overnment/publications/2016-key-stage-1-mathematics-sample-test-materials-mark-schemes-and-test-administration-instruc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oleObject" Target="../embeddings/oleObject1.bin"/><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6.wmf"/><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1.bp.blogspot.com/--VXJwges4cc/VWIV_OZQtOI/AAAAAAAAAto/5lfARrGWFQs/s1600/We+use+math+every+day.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n4NSlvtvRAhWE1hQKHQeYAcQQjRwIBw&amp;url=http://www.gettyimages.com/detail/photo/mom-baking-with-her-children-royalty-free-image/536913505&amp;bvm=bv.144686652,d.ZGg&amp;psig=AFQjCNFLoXpom7eteBh939VPEDW-QIwQdg&amp;ust=1485371509616278" TargetMode="Externa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9.jpeg"/><Relationship Id="rId5" Type="http://schemas.openxmlformats.org/officeDocument/2006/relationships/image" Target="../media/image5.jpg"/><Relationship Id="rId10" Type="http://schemas.openxmlformats.org/officeDocument/2006/relationships/hyperlink" Target="http://www.google.co.uk/url?sa=i&amp;rct=j&amp;q=&amp;esrc=s&amp;source=images&amp;cd=&amp;cad=rja&amp;uact=8&amp;ved=0ahUKEwjo5fb0vtvRAhUFSBQKHQhWBtYQjRwIBw&amp;url=http://www.trueaimeducation.com/10-ways-to-play-with-oreos/&amp;bvm=bv.144686652,d.ZGg&amp;psig=AFQjCNECysnjKKHnTPd5x-gTy3GFcZi9GQ&amp;ust=1485371667617599" TargetMode="External"/><Relationship Id="rId4" Type="http://schemas.openxmlformats.org/officeDocument/2006/relationships/image" Target="../media/image4.jp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219" y="967813"/>
            <a:ext cx="8319398" cy="3038724"/>
          </a:xfrm>
        </p:spPr>
        <p:txBody>
          <a:bodyPr>
            <a:normAutofit/>
          </a:bodyPr>
          <a:lstStyle/>
          <a:p>
            <a:r>
              <a:rPr lang="en-US" sz="8800" b="1" dirty="0" smtClean="0">
                <a:latin typeface="Boring Boring"/>
                <a:cs typeface="Boring Boring"/>
              </a:rPr>
              <a:t>Curriculum Evening</a:t>
            </a:r>
            <a:br>
              <a:rPr lang="en-US" sz="8800" b="1" dirty="0" smtClean="0">
                <a:latin typeface="Boring Boring"/>
                <a:cs typeface="Boring Boring"/>
              </a:rPr>
            </a:br>
            <a:r>
              <a:rPr lang="en-US" sz="8800" dirty="0" err="1" smtClean="0">
                <a:effectLst>
                  <a:outerShdw blurRad="38100" dist="38100" dir="2700000" algn="tl">
                    <a:srgbClr val="000000">
                      <a:alpha val="43137"/>
                    </a:srgbClr>
                  </a:outerShdw>
                </a:effectLst>
                <a:latin typeface="Boring Boring"/>
                <a:cs typeface="Boring Boring"/>
              </a:rPr>
              <a:t>Maths</a:t>
            </a:r>
            <a:r>
              <a:rPr lang="en-US" sz="8800" dirty="0" smtClean="0">
                <a:effectLst>
                  <a:outerShdw blurRad="38100" dist="38100" dir="2700000" algn="tl">
                    <a:srgbClr val="000000">
                      <a:alpha val="43137"/>
                    </a:srgbClr>
                  </a:outerShdw>
                </a:effectLst>
                <a:latin typeface="Boring Boring"/>
                <a:cs typeface="Boring Boring"/>
              </a:rPr>
              <a:t> at St </a:t>
            </a:r>
            <a:r>
              <a:rPr lang="en-US" sz="8800" dirty="0" err="1" smtClean="0">
                <a:effectLst>
                  <a:outerShdw blurRad="38100" dist="38100" dir="2700000" algn="tl">
                    <a:srgbClr val="000000">
                      <a:alpha val="43137"/>
                    </a:srgbClr>
                  </a:outerShdw>
                </a:effectLst>
                <a:latin typeface="Boring Boring"/>
                <a:cs typeface="Boring Boring"/>
              </a:rPr>
              <a:t>Nic’s</a:t>
            </a:r>
            <a:endParaRPr lang="en-US" sz="8800" dirty="0">
              <a:effectLst>
                <a:outerShdw blurRad="38100" dist="38100" dir="2700000" algn="tl">
                  <a:srgbClr val="000000">
                    <a:alpha val="43137"/>
                  </a:srgbClr>
                </a:outerShdw>
              </a:effectLst>
              <a:latin typeface="Boring Boring"/>
              <a:cs typeface="Boring Boring"/>
            </a:endParaRPr>
          </a:p>
        </p:txBody>
      </p:sp>
      <p:sp>
        <p:nvSpPr>
          <p:cNvPr id="3" name="Subtitle 2"/>
          <p:cNvSpPr>
            <a:spLocks noGrp="1"/>
          </p:cNvSpPr>
          <p:nvPr>
            <p:ph type="subTitle" idx="1"/>
          </p:nvPr>
        </p:nvSpPr>
        <p:spPr>
          <a:xfrm>
            <a:off x="611216" y="4195050"/>
            <a:ext cx="7960213" cy="723900"/>
          </a:xfrm>
        </p:spPr>
        <p:txBody>
          <a:bodyPr>
            <a:normAutofit/>
          </a:bodyPr>
          <a:lstStyle/>
          <a:p>
            <a:r>
              <a:rPr lang="en-US" sz="4000" b="1" dirty="0" smtClean="0">
                <a:solidFill>
                  <a:schemeClr val="tx1">
                    <a:lumMod val="65000"/>
                    <a:lumOff val="35000"/>
                  </a:schemeClr>
                </a:solidFill>
                <a:latin typeface="Boring Boring"/>
                <a:cs typeface="Boring Boring"/>
              </a:rPr>
              <a:t>With Mrs Lilly and </a:t>
            </a:r>
            <a:r>
              <a:rPr lang="en-US" sz="4000" b="1" smtClean="0">
                <a:solidFill>
                  <a:schemeClr val="tx1">
                    <a:lumMod val="65000"/>
                    <a:lumOff val="35000"/>
                  </a:schemeClr>
                </a:solidFill>
                <a:latin typeface="Boring Boring"/>
                <a:cs typeface="Boring Boring"/>
              </a:rPr>
              <a:t>Mrs Humphries</a:t>
            </a:r>
            <a:endParaRPr lang="en-US" sz="4000" b="1" dirty="0">
              <a:solidFill>
                <a:schemeClr val="tx1">
                  <a:lumMod val="65000"/>
                  <a:lumOff val="35000"/>
                </a:schemeClr>
              </a:solidFill>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7" name="Picture 6"/>
          <p:cNvPicPr>
            <a:picLocks noChangeAspect="1"/>
          </p:cNvPicPr>
          <p:nvPr/>
        </p:nvPicPr>
        <p:blipFill>
          <a:blip r:embed="rId3"/>
          <a:stretch>
            <a:fillRect/>
          </a:stretch>
        </p:blipFill>
        <p:spPr>
          <a:xfrm>
            <a:off x="415122" y="5814876"/>
            <a:ext cx="1440942" cy="5920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22" y="5269753"/>
            <a:ext cx="1440942" cy="56837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spTree>
    <p:extLst>
      <p:ext uri="{BB962C8B-B14F-4D97-AF65-F5344CB8AC3E}">
        <p14:creationId xmlns:p14="http://schemas.microsoft.com/office/powerpoint/2010/main" val="3706871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Recalling facts</a:t>
            </a:r>
            <a:endParaRPr lang="en-GB" dirty="0"/>
          </a:p>
        </p:txBody>
      </p:sp>
      <p:sp>
        <p:nvSpPr>
          <p:cNvPr id="3" name="Content Placeholder 2"/>
          <p:cNvSpPr>
            <a:spLocks noGrp="1"/>
          </p:cNvSpPr>
          <p:nvPr>
            <p:ph idx="1"/>
          </p:nvPr>
        </p:nvSpPr>
        <p:spPr>
          <a:xfrm>
            <a:off x="483709" y="1489423"/>
            <a:ext cx="8229600" cy="1828800"/>
          </a:xfrm>
        </p:spPr>
        <p:txBody>
          <a:bodyPr/>
          <a:lstStyle/>
          <a:p>
            <a:r>
              <a:rPr lang="en-GB" dirty="0" smtClean="0"/>
              <a:t>It is important that children recognise number bonds, different pairs of numbers with the same total.</a:t>
            </a:r>
            <a:endParaRPr lang="en-GB" dirty="0"/>
          </a:p>
        </p:txBody>
      </p:sp>
      <p:sp>
        <p:nvSpPr>
          <p:cNvPr id="4" name="Content Placeholder 2"/>
          <p:cNvSpPr txBox="1">
            <a:spLocks/>
          </p:cNvSpPr>
          <p:nvPr/>
        </p:nvSpPr>
        <p:spPr>
          <a:xfrm>
            <a:off x="395535" y="3492460"/>
            <a:ext cx="2127351"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6000" dirty="0" smtClean="0"/>
              <a:t>10</a:t>
            </a:r>
            <a:endParaRPr lang="en-GB" sz="6000" dirty="0"/>
          </a:p>
        </p:txBody>
      </p:sp>
      <p:sp>
        <p:nvSpPr>
          <p:cNvPr id="5" name="AutoShape 2" descr="data:image/jpeg;base64,/9j/4AAQSkZJRgABAQAAAQABAAD/2wCEAAkGBxQTEhUUEhQWFhUXGBcYGBgYGRocGBwZHRgXGBwcHhwbHSggGRsmHBUYITEhJSktLy4uFx8zODMsNygtLiwBCgoKDg0OGxAQGy8kICQ0NDcsLCwsLCw1LCwsLCwsLCwsLCwsLCwsLCwsLCwsLCwsLCwsLCwsLCwsLCwsLCwsLP/AABEIAKAA8AMBIgACEQEDEQH/xAAcAAACAwEBAQEAAAAAAAAAAAAABgQFBwMCAQj/xAA7EAABAwIEAwUFCAICAgMAAAABAgMRAAQFEiExBkFREyJhcZEHMoGhsRQjQlLB0eHwYnIzQxbxJIKi/8QAGwEAAgMBAQEAAAAAAAAAAAAAAAMCBAUBBgf/xAApEQACAgEEAQMEAgMAAAAAAAAAAQIRAwQSITEiBUGBEyNRcTLwQmGx/9oADAMBAAIRAxEAPwDb6KKKACiiigAooooAKKKKACiiigAooooAKKKKACiiigAooooAKKKKACiiudxcJQJWoJHUmKAOlFUn/ldrnCA5MmM0HLPnS77QccuGXA22ooSpEoO2ZWsid+lMhicpUEvFWx1vL5toS4tKB4n9KUOI/aba2qZhS5MDkCfDmfSvz/dcUXgdV2jhCwTIUB+utOAtRe2yO2SUKUJ03B668jvFXMelhdN2KlNjzw17Wmrh7IvKEnYQQoeOvvCtMbWFAFJBBEgjYivzRZcKtWyw848SEGRICQPMyZ8qe+C/aCy2sNdqFtk+7zSeqZ38q5l01q4oIzNeorww8laQpJBSRII2Ne6oDQooooAKKKKACiiigAooooAKKKKACiiigAooooAKKKjXF82gSpQA89PWupWBJoqtTiyViWylQ6gg/SkTi/jx1h1TSE+7EqUNNQDptprU44pSdEXJI02qXG8fDBy5cxiTrAA/opf4H4qVcTmSNpzJPdOoBkclCR50tcZY9kuXVxKc+RQ8AI2/u9VdbvxxqPZc0OKOadS6O977VJVAlIndIH60tcXKduWi4y4VlZzTOpGspB/D5eFcV4FaPDtG3FpSdwmCB1Gu1dGMes20dghYCRpJM69ZiJmq2lefepxtp93wbGqx6SMNseGJOF2V0l0dmhxJnWQQmOczoRT7xW45cW6ELVmDQIT+YbQZ6iBFR+IL1xFupbOsRrvCeagOdJFrxLcJUD2mfX3TBB8BA+lbfEDElFJUxh4Yx/tD2L4HbJ0Sogd6Por61VXvGb4cUAhCQkkZVAk6GNT1o4rwBSP/AJLYISogrHNCt58vpUvAMQZuobum0KeA0URqsef5vCrUcjlx7lOePa+SztHk4hbKCwUGYMawoagjqNapEcCuZ9XUBM7gHN8B1+NT8T4obtVllpkHJoYOUDnpoZ33qdheMovELQJbXlgjmAdJB5imcPhi+UOfC/FibZfZ5wtBPeRmEg9R4+HOtTtblLiQtBCknYivyVc8I3KVQlAWOSgRHz1FaxwJiz9m2hLqs+g7RM/MH8wHPnVbPg38xXP/AEnGVGxUUUVnDgooooAKKKKACiiigAorwp0DnXugAoqBeYgE5v8AESfSaT7vjNebRIjxJrPz+o4sT29sfi008nQ+LdA3NQX8aaSYKxPiYqrsbv7QzmEoKgR5Hr4iky64fu85GSf8swy1Sy+pZZfwVIfh00G2puqNCxW+PYKUiJ08on6HafGkHjOyuLlCHrVPaZRBamCFTrvuaacFWhppLSlhRIIUB3gM248hSHi2LOWboErCSqCRsoagEjqBz5itTRaxvHukuUVc2Fq6JHA9jcIc7W6a+zAAjVQlYOkZQduc+FMGOfY3wA80l2NidCPjvWc8cYq6nKpKldmsAhSeZ8VcvKoPA+J3Lz4b7zjcEqJ1CdNNeswIonrc2SLnBJFK5ONoZrzilqwBZtmEtpmVBGmp6qMkmKqn8RRiKFhAy3CRmg7q5b8xsPSrbG+F2bk5llaFjSUxB8wedcMNwu0sCVdoS4oRmcIGk7ADYaVRlk3xucm5BizPG1KL5EjCMS7MqZdkNrzJV1Qo6H+a9q4LfJ7imlJOys0aeUaVc8aYSh9Ju7aFEf8AKlOsj8wjmOdV/CWMyOwUYJB7JR2nkk/pWxps0ckEi7DKsvLGXBbD7O0lsqzETqNtTMDwr5ib6GG1PdkiU80pAUSdN4086zjEbd5Dp7VLgXO5mT4g8/hWhcMtOKtwLlM5pEL3KOWarakrodGSboW2+NVyQtpJQdCATMfHQ1V4/g3ZhNwzPYLgpI3QTqAengfhTg7wjaAlZCwNTlzd313iubfEloAWjq2RlIynLl2ielCv3ISg5LyKHDFMX0IuAUvgQFpMFYHyKhVyxbWuHgqKjK9JVqoga6AbClPiLB/s6kraUVMrMtLG455SR+IdecVYNOJxFKULUEXDYIBPurHlyNWsc1LvspSi06G3C8cYfOVtYJ6EQfQ70lcVG6Q8orWsJk5CkkJy8ttAas8E4OcbeQ444kBBmEySfDwpyS4kmAQfIg01W0Q4TNvooorELIUUUUABqNc3zbYJUoADnXS7HcVG8GKROMLN99tKmElcAhSAYVPUa69KXkm4rghOTS4GdniJpxWVtaSrkOZ8pql41x9du0FJmVGJ6afKlXg/hd8vBx9tTSEa94yoq5QJ0860Z5tKgUqSFJO4IBB9aSpTnF3wLuUlyZhgPE9w5cIRnMrVASe8Dzjw861+1ckQdxSniF9a2OqW20LV+UAE/GpGB8SJeUmEqSVEhJ3SfCeR8K5iex03bOQe102SsTdSm4j8yQFD+/3Wqu64YtpK1ZwNyM0JqZxdb+66k94bj+8qhOA3VtCDC0nad45Ty/isbVL7kuOTVwyaSp0iXa4nbpAaQoJA0A5epqmNwsLebe77iAVoHJSNcsDadp86qE8NXGb7zI2mdVKUNv1q7x5vMGVWwK3WiAFbJKYggk8j+tc0rf1FuVl2EIRlw7v+9mX3vHF1nOVeQA+6AIHhEUxLbcxPDu0UkB1CjlIGiwk6x0P6imbEsFs9Xn2GpAzKUR9Y3qmHtBtUEIShYQNAUhIAH+szFbqVdstZPvw2wgLXB2O5VfZ17Gck7TzTVnj/ABObY9mlAnQnXKkTrGg1MVRce4UlCkXtsZYfMyn8LnPykgnwM1YWTDGJspU9KX2wEqUk7jkqNj+9VMmFRdt8HltRh2Td/JJ4b4tFy4GVIyrMlMGQY1I8DFRuM+Gn3HS4xCgoCUkwoECI10ipeGYPaWCu1K++QQlSyNBzygD50wWeJtv/APGoKjeDMfDel3CMrgV7SdxFLgjh9+3dU6/CUlJTkmSokjU8gBB9aoeOeHPs6+3aH3Lith/1rOsf6nl6Vdcc4w6y92aVlKYBTl3VpqZ89IHSo3CGOruHFWtx9604hWadwAN56fuKfjlkT+o+hkXL+RK4Px1VwnslK+9SOf4kjmPHrS/iPF7/AGignKkAkQRJ0ManrUTGcNdsLkZFHQ5ml9R0PiNiP3pjtrO0xAdspBQ5/wBuQx3+scweta2PJvjwX4TclwS+G8YF224hxOsZFAdFAwR6HSl294HuEqhKkKSdiTlMeI1+VMCr60sD2Y0UNSkAqVMaFR6xVtg2NsOnMk5tIIO4nwOoptWqZNpNUypwvBQi3LDvfSqZ00k6yOhB50gY7hC7R4JJ095tY0kDn4EaVI4jLqbhfbk5sxgkwInTLyiOlXHDrartpbLxKkCMizuFajQneK7Ga3Uhc4qfC7PVri67u3WxmyvwIOwWBvHQ9aV0WL6HAA24lYOkJMz4EV9ftVMvqaJ7yFRmT13BHyp9scVdKAMpWuNVAZU+p/SryTkrKT8XR+i6KVcV4/tGdlZz4aD1NUF57QHFiWglIM7an12+VYEs0Imti9O1GTqNfvg0dawBJIA6nQVDYxhlawhDiVKOoA5x0Oxr888RcU3DrhSXFHKYkmfroKncI4m+HAsSvJCgdjodQfMUp6h30X16N4NuXJ+hqpHkdm8R+Feo/wBv5j5VZ2V2l1tLidlAEfGlvFsSh0pdUEjXKeSSNQZp02qswMia4Ys8X8YOsuqbaEZdCo6a1a8D4w9cthbneQSpM8wpMc+YM14xO1sb6FOoLjg0PZ5gZHUiBHnXY4szbJS0lTVulIgJJzKjyGg+M0vHhySlfsVnJRfLOHGXBv2xQcQ4G1BOUhQlJAnXQyk6164NwEWaFhToeUpQUMgOVMCNydTrU5h1LgCwvtAdjMp+WlZn7Rr59DqQpagFAlI2SACRA6nmfOrUdFG90hcsqvhGlY2laxmQACOXM/0aUnYneuMguMrKQdTHTb5VG9lWKXDinUrJUykCCdYVOwJ8OVWPGbBbBKRKF67xlVGvr086zPUdAo/ex/JoaPUuXhL4O2IY12diblAC1iElStSFEgEmfOfiKz3/AM2u8+btlb7GCn0imfg7FUpWW3ILbvcUDqArYTO4O3x8Kv7zhvD7eXnGUJCTzmJ5QmdT4U6EVtW3g9Bp88UqcbZKtm/t1intUlHbI1A5GdCPCQD8aRXPZlc54DrWX8xCgY/1/mnC044s1LCM5TOgKkkJ9eVSuNL11qzcWx7wjUckk6qHwpjSZ1PLCW1cWFrwy2mx+xqlaCDmURBzE5sw6QdR5VkDancNvFJUJUgwRyWg6+hGvnXFGNvBedLywqZnMf3p44pwdy9w9m6UmLlCJUI1WiTy6xCgPE1xNSW0ra/SeO+7KziywcuslxbJzoWgafiTGkAf3WovBeB3Tdyl1aS2lMzOhVIjLH92rlwLxB2S+ycP3azv+VXI+R2NX/GHETluoIbITIkrIknyHSqzco+CR52Vx8UM91ZIdEOICgeShI/iqfEbu1sRlS3Cla5W0gadSTS7w9xy8p1LbxDiFkJmIUCdjpvV1xTw19rhSF5Vp0ykaKH6HxpTjte2XAvbtdSIb2I2uItm3VmQ5u2VRoqORH05ikiyuXrC5OkLQcqk8lJ/Y6EGmbCeDlMOpduHUJSg5oBJJI21MQK5+0R5twNLbGoUUlR3IiYHUeNWcGSMZqEXaHY5bZVEhY1ga7pX2i2IUlzvFJMKCufnrUjhrhxxlztHylAggJJmdt45aVB4WecRmKVFKTznSfKrY3CVbZnT15ftWsueS+krsuLjEEEZQkOx1Gg9ahPPHKSSEgAmE9PoKgXF2U++tLfQDvKPly+Rrwzh6roLbQlYWUKKC5+KIkBP4dOcUz9nZNpWKrSy/dZ4ICiDG8ADST10p1XeIToTJ/KNT6ClfBrFQUsHQDRSSSkgjkY1+FOOE8KPOj7tshB5kdmj91VoLbGPLMttykK1yw6VnOlWYn8pM+XhTRgmDqbaUpcpKohHOddfjXu+xwttpUCdgE8pqgTxK6VSQk+Bn6147ln0ZtjJdWNurvONDMNzJHrUP/yNhvuNjKkflGnnJ3PjUy9slPMHXKXEgpn1g0qo4auAqCkDxzCPlQkn2LdJ8Gy+zvGQtotzIHeQfA7j4H61L4mtMwKvX96S8AX9mLYQkkJV3jtMnvfKa0hwhSeoI+Rq1ie6NHnPVMChl3LpidwzdhKnbf3SSVo+Ig+kUg8dYG+0/IQ4ptUEKTmVKuYMfimnLHrRTTgUj3kkKQescvSRTNa4olbHbg93KSY3EDUedaOmdwo87mjUrFf2X4O+w04p8FIcIKUK3ED3iORP6U23tg08Al1tLgBkBQBANZzintKdSshttIAMQRJ+JkU28HcTC9aUopyLQcqgNjIkEdPKrH+hVkPFuM7a0PZNonLpCYSkeUDWpOGY0xiTS20gpVGqTuOigeetL3F/A77z/aW5QUqAlKjlKSNOmoO9XHAvB6rPM44oKdWMsJnKkb7nczXJRUltfQRbTsRHEKbdW2sQpJKT+h+h8jTTidu5iVklKFDtmVd5JMBWkb8iR8wal+0TBpSLlA7yIC/FPI/CY8j4VQcO4p2DqHPwK7q/I8/MGs6WH6fj7HpdNqNyjkj8/spLTge+WvKprIJ1UoiAOuhk1sdjb9m2huc2RKUyecCJpc454oVaIQGgM7gJCjrAEbetJmH+0C7SsFZDiOaSBt4EbUrxizUcMuaNmi39jZMAvuNNJjXNkEzygdaqGvaLaleVSXEj8xAI+IBmKseJcK+3WuVCspOVxBO0xsfCDFZ0zwNfZ8paRl5qzjLH1ok2uiOKOJr7j5OHHWBBh4PMwbd/voI2BOpT5cx4eVWmBPMXjIauoztjurmFZfOmrE8KZbw02zis/ZoJBG4WJVI6amPKs2wBPf2B02O1J1DqN+6MDW4VGTr4Gexw6zt152kqdcGxJkDy5A1Mu8XdVupLY6J971/91Wqd5FWv5UCY+P8A6r62D+FIR4nvK/vxrOlOUu2Z1X2e0pnUJJP5l/z+1UPFywUNiQo5lajYabTz/irtaE7rJV/sdPTavXEXC7zjDT7YKk80AbA7KEa8h8qsaKN5U/wNxLyF/DWAEA9nr4iNfM6egqY4DErcyjonT/8AR19Iq5wnhG8eA7vZJjde/wBJ+VNuFezllBCnlKdV6J/evQOaRfckjOLQCYYaKlHoNT8dzWn8BYAptBcfQEuqMRzCdNPOmexwxtoQ2hKB/iI9etWDTdLlOxcp2VycCY7Qu9ijtDurKJqcGKmJRXrJUHJizCnsHbdYyKzAg5gdiJnTXTQyIqpt8CabOZx0qA5QAPjrTPfWXYvqaMlImJ5oXt8QQPnSFxOVB9STISn3R4dayqd0e0xZFJbvyOzC0vTlV7oJkEH16aCqbifGVW+VtmAVCSqNY2gelVXBzS+2zonKkHMeR8PHrTPieHNvmFiSNiNxOp1rlJMk7fQoYbj9wHUysrkgZVazJ5dDW18LXmdsoJ1QY/8Aqdv2rNm7C1tYUVJSrlmJKvMDl51f8M4u2HUqQsKBOVQB2B5+tMhNKRT1mD6uFr3XRe8bWyi0FIMFJ/vwmqLhbEAhzs1f8b2oHIL2Ip+u7cLQUnYiszxSwLbim9pOZB/zH7iK1sMvY8ZnhzZIxj2apdeU42/2aVGSgozEE75TmGngaaMBwdmya7JChJMqUsgKUdp/iuOH4qt20UtsffJSRH+QG/61i99iDjiypaiSTrO/zqzx2Veej9CVkvF3EtyX1oCygJMZUkj6Uzey24dXbL7QkoC4bJ8u8B4A1Z4/wxZvr7R5JCzElKiCY6gb+ddOC37PMceecXbvy42W1GTrGwiehmq3FsN+zPLaOqD3kHqk/qPqKdMOQxapKLZsJncnVR8zzqg4wStwIcOoSSPInb6fOkZ0nGy9oMjWTb7Mk4fZM3tuLe595r3FgwrLyIPlpHlUWy4FtGHAtTzjoSZCISB8SN/lUXA3dYymQNDyy/wdKuyqs5vk9NG64ZbOYsdkJAHKq9++Kt1E+A/sVHW4BuYrmTOyZ/20H9+FRbJKCI2NqUu3dDZlWXz057eFJmDtZlTHWR0PTyrUuH7VS1mSCANgNNdPjXJXs3++UtLgShR2CZUB03g+dLy45Sj4mR6jzOkKIIA029BXezsHntGW1KHUDu+p0rScN4Pt2oJTnV1Xr8th6VfoZjQUmGgf+TM5YzNrD2erWQX1geA7x/RI+daJY2gQlKRsAAPICKlparqhur+LDHH0MUUuiP2FegzUsJoy00kcUtV0SmveWvtAHwCvtFFACBx5hQWgOc0SFf6Hf0MK+BpNUtKky62mUzmKoIkaE/Ktev2QQQRIO9Y/j2FlBdYnQjuHw5foPgap54c2eg9Lz2vpv4KS44sQk5UIJSOhCR8ABVzhmJNuJDjYI5EHkf79aTTw+/Mdnp1kR600YLhnYN5SZKjKjynwpDSo1/cT8cbc7ZZcmSokHqOUfCrbg/DXM5dIKUBJEnSZpoUpIBUqAAJM+FL7/GIBhDUjqo6+kaV221SIuKXJrvDl72rIn3k90/Db5VW8aYfmb7Qbo38twfhVDwJxGha590KISoHkrkfKtDfaCkkHYgg1ewTtI8t6jp9mRpdPozjCb7sHgv8A63NFxyPX5z8auL/DLFau1UwhazrMRJ8etUV/adi4tpW26T9Pr86m2pASAnvcpBBE+daUejBlwy1XiBgJQAhIEAJ0AFRFK6muevPTy/evugqRA9BXQVJYtO0QpKtQdD/fCq5y4P4RPyHrTbw/YkNgrGp1pWbiI/TLzv8AAgM2K2nVInTp15z4VMCQOfpp896eMT4cQ8QZKSOYG46V2ssAabiEyRzVr/ArOcG2ekx6yKhz2Jtlhri/cRofxHQep3q7tOF51cWT4J0HrvTUlmuyG66saE5NZOXXBBw3DUNCEJA/vOrNLVekIrqBTEilKTbtnPsq9BuulFdIHkJr1RRQAUUUUAFFFEUAFFFFAEZ9OlI/GeG5srg3RofFJ/Y/U0+LFVOIsggg6g0ucdyos6fK8c1JGO49jfYoCQMyjMTsAPCldPEr4VJII6EaU4cT4DmWUlUEapJEyD1pZa4dCVS64IHJO5/aqKSXDPWxalBSh7jEWftDJjuhaefIxPxpUd4afCoyiOsiKZHcUCRCRoNp/QVAuL9Stz8P4ribRJq+yTg9qi2bKVKBWoyY+QFanwpiHbsAnVSSUHxjY+n0rGe1JMDnoANSTWrezHC3GmnC6hSCtQICtyAImOVOwN7jM9VhD6PPa6DjbC8yA4kap38RS5h5SE/dpA66Rr4+NarcWYWkpVsRBqpY4ZZQZIKj/lr8tq1MeRJUzyOXC5StCha2q3PcSVeI0HrV1acLk6uqj/FOvzNNSGANBXVLdDzN9HY6eK7K2ywhtv3Uiep1PqasW2q7JRXRKKU3fY9JLo5hFBaruBX2okrOAbrolNe4ooCz4BX2iig4FFFFABRRRQAUUUUAFFFFABRRRQB5UKhXSKnEVycRNcZKLM547svui4CQUamPy8/Tes0WTJ19Nfma/QF5h4WCCNDoaTbH2ZspWS4tS0z3UAZQB0Jkk/CKrZMTbtG3odfDFBxn7dGaWlqt1WRpClqPJIJPxPSnDB/Zw4uDcLDY/InVR8zsPnWnWGGNtJytIShPRIj161NSzXY4F7kM/q05cQ4KDBeGmLf/AImwD+Y6q9TV8y1Fdkt17CasJJdGTPJKbuTs85a+FuulFdFnLs69BNe6KAPgFfaKKACiiigAooooAKKKKACiiigAooooAKKKKACiiigAooooA//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43" y="4365104"/>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3563888" y="3104800"/>
            <a:ext cx="1152128"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6000" dirty="0" smtClean="0"/>
              <a:t>8</a:t>
            </a:r>
            <a:endParaRPr lang="en-GB" sz="6000" dirty="0"/>
          </a:p>
        </p:txBody>
      </p:sp>
      <p:sp>
        <p:nvSpPr>
          <p:cNvPr id="6" name="AutoShape 5" descr="data:image/jpeg;base64,/9j/4AAQSkZJRgABAQAAAQABAAD/2wCEAAkGBxETEhASERAVEhUWEBEUFBAUEhgTFBcSFRIYFhYRFxYYHCggGBolHBYWITEhJSktLi4uFx8zODMsNygtLjcBCgoKDg0OGA8QGywcHB8sNDcsNy0sLCwrNywuNzc3LCwuNCwsLiwsMCwsNCssNCwsNywuNy0sLSwsLCwsMS0sLP/AABEIAOEA4QMBIgACEQEDEQH/xAAcAAEAAgMBAQEAAAAAAAAAAAAABAUCAwYBBwj/xABAEAACAQIEAwQHBgMGBwAAAAAAAQIDEQQFEiExQVEGYXGREyIyUoGhsQcUQsHR8BUj4TNTcoKS8UNjg5PC0uL/xAAaAQEBAAMBAQAAAAAAAAAAAAAAAQIDBQQG/8QAJhEBAAICAQMDBAMAAAAAAAAAAAECAxEEEiExQXGBBVHR8BMywf/aAAwDAQACEQMRAD8A+4gAAAAAAAAAAAAAAAAAAAAAAAAAAAAAAAAAAAAAAAAAAAAAAAAAAAAAAAAAAAAAAAAAAAAAAAAAAAAAAAAAAAAAAAAAAAAAAAAAAAAAAAAAAAAAAAAAAAAAAAAAAAAAAAAAAAAAAAAER5nQ9N6D0sPS6dXodS16euniFiJnwlg1RxNNzdNTi5pXdNSWpJ83HiluvM23CaAAAAAAAAAAAAAAAAAAAAAAAAAAABrq1lHj5cyqxedwjtqV/dW7/oBcSklxdjTPFwXP9/E5ueYVqj9SLS68/M3UsNN7uKfjeX12Atp5pBc1z5mH8VjysyPClNdF4Kxs0T95g0yq5tZN6Hwb9lnwavn1RV6eMVbVWdX0rdnZSvtDvjp9Wy5bH3d05dWfMMV9nreLnOVpUXKU40rP2pcny0ptteCNOak21p0eByaYYv1esfsfP+Kvsxm9b7/RrelTqVHU9JJ76k4SbjJf5VZcFaPgfZKVazsnvoin49fE+TZL2IxFKs5zkn6PV6LS3u3dap7LlyV+L6HXxr1/Sa9LUVa8ebXMmGlq17n1HkUy5ImniI066OJs5RvzVvhZP6ozhiG9r/ie/d0OTo4qrrlU0vRw77X4/Iyw+Y1FKUnF6G9nbx3fjc36c/cOpp4rVZX4Pfv42NmGxqaafFScX8Hx+JyGFxVWN6kk9Emvha9vO5LynDVKrnNbJyb36CEl1KxMevyMlXj189vqVccunz0v4HssFLp5SaAtlJPgw2UM41Vyb+CYi6vR/wClBFrUxTUmrJpWu77791v3Y306ilwdznq2JcJpTuk48+bv5EjAZpFzaW6tvvzv8/6lF4DCnUT4MzIoAAAAAAEXH4nQtuL+nUDbVxEY8WU+P7QQjsnd+7Hd+fIrNNbESai9ML8uffctcvyGnDdq7KithDEYh86cOi4vxfFlrgsipw5XZbQglwRkRWmGGiuCM1TRmAMdC6HuldD0AeaUYukuhmANTw8ehr+5x6EkAR4YSNrW2PPuULW0qxJAGhYSGnTbYzo0YxVoqxsAAAADyx6AIuNwMKqtJXIM8hp29X1Xya2LgAc63XpPeOtLmtmTsPnVNp3dmuKe0vLmWbRBxOVU5tNrcCT95h7yPSP/AA6IAmgAAVWZL10uqsvG6f5W+JakXMMLrjbnyYGjJaajTUbbrZ/qWJQUcXKm9NT1Xyk+D8X17/PqWlLGr8St38vj0Alg8T6HoAAAAeNmmpiormBvBUVs6inZNN9Fv59CLPNJvhFsDoHJdTF1Y9UUCq13whYydHES7gLqWIj1uR6uZRXNLxZWfwqtL2pvzZIo5GlxkwNn8Sb9m/lZeb2+Z5rm+aXi2/oSqWXQXK5JjSiuCQFW4y95f6WexU+Ul8U0WuldBpXQbTSuVeouKv3p6l+v7Rvo4xPj5o3uijRiMLfdcev69QJSd+B6VtGu4v6xv8/6lhCSaugrIAAAAAAAAELFYyUZqEYp+rqbbttdqy8jZSxibtZre13biBlicLGatJXKmrltSn/Zu8fdb4dyfLw4F5qR5rXVeYFBRzNwdpqUPhePj3EiOdw/vI/L+n7uWNWNN8dPyI8svoPlHzQRqjnNP+8h5r9TVVz6mv8AiL4K/wBCT/CKD/CiixGe5VSrOhOvCM07NtS0RfuyqW0p/HYk2iPLOmO9/wCsTPs3Vs2lP+zhKXHdq3hx3PKOV1qu9SVl7p0dLDwXspG4rHSswuS04crk+FCK4JGwAeWPQAAAAAAAAAAAAh4/DXWqPtJO3f1i+5mGXVuC5NXXXhff4fRk8q5epOSXKWpeDer85FRaAAigAArsTnNGDalOKabTTkuTtw4lbX7SQb9R7eruk973urtb8uBNr5FTlNzsk27tpJNvq2bqeT0l+EI5uWPq1HeOrhxle3lz5dDVLNJtaLNS4NO/H819Ts6WFhHhFGt5fTb1aVcuzSgoVatlePx2/wDU3JVX1X+S/wD5L9s6FQXQ9sTZpz/oKnvv/t//AGPu9T3r/wDS+Pv9ToTyw2acB24zephMLKUJ6Z1JKlCSvFpyTcpW7oxk732dj40pa3a+3PwPvH2jdmnjcOoQlonCeuDaum9Mo6ZdzUuPcfC80yTEYK33iydTVpUW2rRtzst/W4Hl5FLTO3c+mZ8dK9HrM9/h2nZXt/iaWIpQr1nPD20yi4JuMY03p0aUne6it+PPqd72W7f0MXUqUnTlQlGE6l5TjKDpxaTbltpe6bXDjuz4FgsT6spuL3vplutk7Nrqr3XwZNympdzkqij/AC5ak5W1RUk/R97bSdu41VyXp58PVl4nHzd4jUz9vEfEeX6UyzNaGIi50K0KsU7NwknZ9H0ZMPzp2ezzEU4YulRbUa0IupJe1GENWrT0up2b6cN9zvfskzOq4Yii7uCqQlCblfTeL1wV/wDDC3+I30z9UxWYc7kfTf46WyVtuInt99PpwIOGxTeq+/rer4d/l8zZRxaeq/KVlbn+9/I37hy0oGqlXUk2uTad+pnGafBlGQCYbAA1068ZK8ZJrqmmtu9GrA4+jWi50asKsU3FypzU46kk9N4vjuvMbXU+UkABAqM0qKLm+5L9/MsMViFFdXyX5+BzuIqutUjTjulLVN9/QqS6XDu8YvuRsMacbJLuMiKAAAAAAAAAAAAABW5xktHEQcKtOM4v8MoqSuu5lkAPm3a/7NIYhU3Sm6ThFQtGKcfRp30qO1mruz+TOV7Zdg6lCnQ+6UHNKE41NLWtu6cZyvvJu8vlyPuZhUpKXFXMLUrLfj5OSkxMT4fm3N8grYGlRqVJP+bGSm07RVTj6NNcVp83FncfZw6uHw9SVWOhz1VIp+1paS3XJ+qnbvR9SxOX05x0uKt0sQcf2fpVIKNuHivoYxiiLdTZk5l74oxyqcrzlODlbZJtd64X8LpkrK8xhJN34Xu++yf5mOP7NXpqNOTi7W26dCFi8mq0qaVLf1XGzfi7+N2/Mz6Xl2ucBiE1e/Nt+K/3NuCrXTs/aldr9/A5d0atClvGUm4u9k3efW3JcF8DDD4urSpuVTa6bTvsnb2fJfUuk20dqe0lSnhcVGnxqVVFTX4Kc9Sk/KKS7535HEYPtfWoYWvg4P1ai9Wbb1U9T/mpddS8m2+ZcZvk9argatRQlKopxmof8qPFJWvr3btfutc4jLcorYpVZUd/RU9SVr65tq1JPk3FSfikudzyZK3649nd4mTBHHnqiO1on8fvutMD2krYehXw9JqMK8UpcnGWylKNuco3i/g+Re/Zt2hdDExpWvTrJqUV78YSlGaS5+rZ9z7jkcnyStjPSeiunThfdbOrypO/C61X6bdS9+z7I6tXExnUpTiqa4VION5yTjazW9ld+NjDHS26y9HJ5GGaZq9tz59/R9sebx93zdvqQcVn8V+JLuW7C7ORfF/Ik4fIKUeVzoPmVH6WtiHaCcIvi37T/Q6LKcsjSXf1JtKjGOyVjYRQAAAAAAAAAAAAAAAAAAAAAAAA8aPQBrqUYy2aNVfA05LS1sSQBHpYOEY6UtiLhMkoU23CCV3dpJJX67IsgBDpZZTi21HdmdLBQi9SW5J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318223"/>
            <a:ext cx="1733394" cy="1733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6660232" y="2934137"/>
            <a:ext cx="1152128"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6000" dirty="0" smtClean="0"/>
              <a:t>5</a:t>
            </a:r>
            <a:endParaRPr lang="en-GB" sz="6000" dirty="0"/>
          </a:p>
        </p:txBody>
      </p:sp>
      <p:sp>
        <p:nvSpPr>
          <p:cNvPr id="11" name="Content Placeholder 2"/>
          <p:cNvSpPr txBox="1">
            <a:spLocks/>
          </p:cNvSpPr>
          <p:nvPr/>
        </p:nvSpPr>
        <p:spPr>
          <a:xfrm>
            <a:off x="3961948" y="5349044"/>
            <a:ext cx="1152128"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6000" dirty="0" smtClean="0"/>
              <a:t>6</a:t>
            </a:r>
            <a:endParaRPr lang="en-GB" sz="6000" dirty="0"/>
          </a:p>
        </p:txBody>
      </p:sp>
      <p:sp>
        <p:nvSpPr>
          <p:cNvPr id="12" name="Content Placeholder 2"/>
          <p:cNvSpPr txBox="1">
            <a:spLocks/>
          </p:cNvSpPr>
          <p:nvPr/>
        </p:nvSpPr>
        <p:spPr>
          <a:xfrm>
            <a:off x="7524328" y="4511557"/>
            <a:ext cx="1152128"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6000" dirty="0" smtClean="0"/>
              <a:t>7</a:t>
            </a:r>
            <a:endParaRPr lang="en-GB" sz="6000" dirty="0"/>
          </a:p>
        </p:txBody>
      </p:sp>
      <p:sp>
        <p:nvSpPr>
          <p:cNvPr id="13" name="Content Placeholder 2"/>
          <p:cNvSpPr txBox="1">
            <a:spLocks/>
          </p:cNvSpPr>
          <p:nvPr/>
        </p:nvSpPr>
        <p:spPr>
          <a:xfrm>
            <a:off x="5746229" y="5047002"/>
            <a:ext cx="1152128"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6000" dirty="0" smtClean="0"/>
              <a:t>9</a:t>
            </a:r>
            <a:endParaRPr lang="en-GB" sz="6000" dirty="0"/>
          </a:p>
        </p:txBody>
      </p:sp>
      <p:sp>
        <p:nvSpPr>
          <p:cNvPr id="8" name="AutoShape 8" descr="data:image/jpeg;base64,/9j/4AAQSkZJRgABAQAAAQABAAD/2wCEAAkGBxQQEBUUEhQVFBQWFxcUGBUUGBkUFRcXFh4YGBQYFRwYHCogHxwnHh0UIjIhJSktLi4uFx8zODMsNygtLisBCgoKDg0OGhAQGy8lICQtLywvMCwvLSwtLCwsLC8sLCwsLCwsLCwsLCwsLCwsLCwsLCwsLCwsNCwsLCwsLCwsLP/AABEIAQsAvQMBEQACEQEDEQH/xAAcAAABBQEBAQAAAAAAAAAAAAAAAwQFBgcBAgj/xABWEAABAgMDBAkPBwkHBAMAAAABAgMABBEFEiEGEzFBBxUiUVJTYXKxFBYyMzRxc4GCkZOhwtLTIzVUkpSy0RckQlVidKTB4ghDRIOis8MlZOPwY6Ph/8QAGwEBAAIDAQEAAAAAAAAAAAAAAAQFAQMGAgf/xAA/EQACAQIBBgwEBQMEAwEAAAAAAQIDEQQFEiExQVEGExQVMjRSYXGRsdEigaHBFjNTcvBCouEjNYKyktLxwv/aAAwDAQACEQMRAD8A1+zpFsstktoJKUmt0b0AOdr2uLR9UQAbXtcWj6ogA2va4tH1RABte1xaPqiADa9ri0fVEAG17XFo+qIANr2uLR9UQAbXtcWj6ogA2va4tH1RABte1xaPqiADa9ri0fVEAG17XFo+qIANr2uLR9UQAbXtcWj6ogA2va4tH1RABte1xaPqiADa9ri0fVEAG17XFo+qIANr2uLR9UQAbXtcWj6ogA2va4tH1RABte1xaPqiAILKaWQjN3UpTW9oAHBgCdsztLfMT0CAGOUlvIkW0LcSVJU4GyU03CaKUpxVf0EhJJOoQAwOW8ulAKwsKpVSEpLhQRfvg3eCUOCv7MAJqy8lklwqvpQ2OyuKJKgoIUi7SoVeU3Qa74gBedywZbl8+lLi0l1thOF0rW4QkBFdNCaHlB3oA4MtpU9iXFVCSAltRJvZvACmkBxsneBJ1GgCSsu5UKpu7u5F+6QLy1XEpoRvhYJ1FNNcAO5nKthuYUwsLCkqQi9dqkqWEHChrQZxmpI/vBywB7XlAErmQUgCXSFVKjVdQdACTQXgU6Sag4aKgMF5eyqEkrKxdSVm6hSkgAtjTQanGlcgVXQCYAWcy5k0ldXcG1JQpVKpBVyjeAUTwQhRNAKwBIWLbzU2XEtXrzRSFhaSggqFRgf/AHCAJSACACACACACACACACACACAK9lXpb8r2YAmLM7S3zE9AgCs5e2ktlUuhAao7nUqzrYdFKJBABIwIUoHfEQsfiZYalxkVfSSsHh1XqZjdtBEIcfxUFSYKsSep01JNdO604nzxSc/1ewvNk55Ngtr8gOe3W6kt2LqvzdO6GGCt1iMBgd6HP1XsLzZjm6G+Xke3XZhaLilyakAlV0y4KampJoVUriceUw5+q9hebHN0N8vI5nH61vydSAK9TprRIKUjstABI7xMOfqvYXmxzdDfLyPJz1Sb0lUkKJ6nTUqT2KjutIqaHVWHP1XsLzY5uhvl5Ci35gqvlyUK7wXeLAKrwF0KrerWlBXewhz9V7C82Obob5eQnMKmHK3nZbdKStVGrt9SCCnOUXuhgMDhhDn6r2F5sc3Q3y8huiScDi13pQqWlKFBTN5N1FLoCSu6AKJ0D9Eb0OfqvYXmxzdDfLyJ3J1BVMutPolnNwHKtspRVSqpUSamtUkjxnfi2yfjZYnPzkla2rvIWJoRpqLjfTfX3FsZlkIKihCUlZvKKQAVHfVTSeUxZEUVgDP3spJpU0+2h1pCW3VIAU3ewFKVN/8AlFJj8q1MNVzFFMtMPgIVaKqNv5C22079Il/Rf1xC5+q9hebPfN0N8vINtp36RL+i/rhz9V7C82Obob5eQbbTv0iX9F/XDn6r2F5sc3Q3y8g22nfpEv6L+uHP1XsLzY5uhvl5BttO/SJf0X9cOfqvYXmxzdDfLyDbad+kS/ov64c/VewvNjm6G+XkG2079Il/Rf1w5+q9hebHN0N8vI9ItOdNfziXwBPat7e3cZWXarv8EfNmHgKatpl5FoyfmlPSzTjhBWpNSQKAnEVArhHR0Z59OM3tSfmisqRzZuO5tEdlXpb8r2Y2HgmLM7S3zE9AgCl7JvbZLnO9CIqssdWfj7llkrrHy9iMTHGnQnYARdbUt1htCijOOpQpQAJCSDWl4EViyyXhaeJrOFTVa/1RBx9edGmpR13LR1k/9099Vr3Iv+ZMLufmVXOdfu8jvWV/3Lv1WvdjHMmF7/Mc51+7yK/aEmZeaWyVlwBttYKgEmqy4CNzhTciKXKuCpYaUFTvpvr+RZ4DEzrqTnsPEVJYBAwTmSXdrvgU/ejpuD/RqeK+5RZT/o+Zc46EqggDJT3dOeHX/KORy31j5HS5M6v8x3FMTggAgD3Iybs06WmaC6AXHVC8hsHsRQEXlng1FBiToBtcnZMeK+OTtFfXw9yBjMaqHwrS/QsjeRLVN29MKO/eSj1JSBHQxyVhIq2Z9X7lO8fiG753oMLVyTdaSVy7inqYlly6FKG82sAC9pwUKHfTpiNiciUZx/0vhfmvr/O430cp1Iv/AFNK+pCMOhaQpOg74oeUEHEEaCDojlKlOVOThJWaL6E1OKlHUxdnX3jHgxPYXTJPuJnm/wAzH0HC/kQ/avQ5Sv8Amz8X6jXKvS35XsxvNRMWZ2lvmJ6BAFL2Te2yXOd6ERVZY6s/H3LLJXWPl7EamONOhOwMDixm707LjeUpX1UmLzIP58v2/dFXlb8qPj9mSuXwquWTVQHyqiEqUmtAgCt08sW2WK06WHUoOzul9GQMnU41KtpK6t7FczH7TnpHPejmeccV+o/Mu+SUOwjrbASSrEqNASpRUaCtBVRJoKnzxprYirWs6kr2NlOlCn0FYVjSbAgCcyTH5674FP3o6bg/0anivuUWU/6PmTM5lRLNLKL5WoGhDaVOXTvKKRQHkrWLmti6FF2qSSIFPD1aivGLY6sy2GZmuaXVQxKCChYG+UqANOWlI2U61Oqrwkmu48Tpyg7SVjM3FATs6SQAH1kk4AaNMcrlpN4iy7jocmu2GHrbbik3ksvKTwg2qh5UilVDlAMRo5Kxco52Z9Ume3j6Cds48NuBWg6MDqIOsEHEHkMQqlOdOWbNWfeSYTjNZ0XdHomPB6LfkNLXJJCz2T1Xzv8AymKAe8i4PFHf4SlxVCENy+u36nJ4ipxlWUu8p8/OuTjq3c86hskpaQ04pCQhJIC9ycVK7KuoECmBJ5/KOVKqrOFJ2UdHi9pb4PAwdNSmrtlryItFbjS2nVFa2SAFqxUttQqhSv2sFJO/drri7yfiuU0VN69T8SrxdDiaritWsrtsy4ZnX0DQu7MAavlapV/rQs+VFBl2lm11NbV9V/ixbZKqXpOO5+omzr7xijLGewumSJ/Mmeaekx9Bwv5EP2r0OUxH5s/F+o1yr0t+V7MbzUTFmdpb5iegQBS9k3tslznehEVWWOrPx9yyyV1j5exGpjjToTsDAvYsyhueYLikoSQ6kFRCQVEJCUgnWcaDXF7kC3Gz8PuVWVvy4+JacppeTUW1zi0pCbwSFuFsKvUvAgEXtAwxEdNUjCS+NK3eUsJST+G/yGrOTkhMt3pa6kaM5KrpQ8t0lJPIoHvRrnhaFWNpRTXh9z3GvVg7qTKzMS62Hlsu0Kk0UFgUDiFVuqA1HAgjfG8RHI5SwPJamjovV7HQYLFcfDTrWsIriYcgB088laRi624E3L7K1N3k6aLukVpvxNoY6pQhm09D37/MgVMEpTu9K3bvAbS1GqXAEgaMBhEOUnJ5zd2TXBNZr1Ducnath5ICZhk3kqTub6daFU1GlDyHfAidhMY6NSMlo02dtq71vWxlfWwl7wWlNaL7H7FllsmpVbnVIbJU4Q8bylFJURUEpJu4YHRgQDHaOjTc89xV9+0o1WnmZl3bcT0bDWVLLeRSm5MJFFXktLp+mlVQmvKFUod4qioyzh41MO6m2PptRYZOrOFVR2Mq08qjSyNSFHzAxyNNXml3o6CbtFs0aVOblElOF1kEeSnCPopx5m1kIuy7QGptA/0iPntd3qyfe/U6+n0F4FiyG7rmPAsfefjpMgN8TNd/2KXK35kfASyxH5+k6zLiviWunSY18IOjT+f2PeSdc/l9xgzr7xjmS4nsLlkd3Cz3lfeVH0HC/kQ/avQ5XEfmz8X6jfKvS35XsxvNJMWZ2lvmJ6BAFL2Te2yXOd6ERVZY6s/H3LLJXWPl7EamONOhOwMDWcmWk0S6pAv7kBdKK0CmPfA8cbKdOpK8oJ6Ndth4nOCspPWe2ZVKDUDGlKklRCRoSComiRqSMBWPVbE1a1uMk3YxTo06d8xWuSWTKii0G7n94hxLgGtKAFJUrfocAf2zvxd5AqTz5w2Wv8ysyrCObGW29h7l4KTUqRpLcwDygFgjzE+uJWXkuIi+/wCzNGSm+Na7iHjlC+OQAn1O+64US7YWpKb5ClhGFaACuuLHAZPlilJp2sRcRjYULXV7kbLW4gqUhyrbiDRbaxdUk7xBjXiMDVoys0bqVelVV4seyNZ5zMMVNcHFjsW0HsiTwqaE6SaaqkScn5OqVailJfCtPj3EfGYqFKDSd5PV7lsTlo0h9bBacShleaU5uSlNMAaA3rujGmGnRHTVMdRp1VSm7N+XmUUMJVnT4yKuvqWhl5K0hSFBSSKhSSCCN8ERLIxTsq7XQ+UstELShV9xYxTeTW6hJ0E1xJGi6Brwo8tYyMKToxfxPX3L/JaZNw0pT4x6l9WQTyLyVDfBHnwjlYuzTL1q6sX3J94PyLKj+mygKG8boCx4jUeKPokZKSUltOPlFxbTM7spJDKEq7NAzahvLb3Cx5wY4PGU3Trzi97Orw9RTpRktxacgmaqmHdRKGQdRzV5Sqd5SynvpMdPkWk4Ya72tv5avsUeU5qVey2KxHZUOX7QcI0IZab8qrjivUpuK/L8/jhDub8//hLyTH4ZS+X88xqzr7xjni1lsLlkd3Cz3lfeVH0HC/kQ/avQ5TEfmz8X6jfKvS35XsxvNRMWZ2lvmJ6BAFL2Te2yXOd6ERVZY6s/H3LLJXWPl7EamONOhOwMDrJ2dl2FvibAGdohLixeZLQHa1YUSbxWTewIIxwoOpyLXoRpcWnaW2+3wKLKVKq55zV47O4lzkc0rdS760NnEJF15sV4BVugOS9QahEyvknDVZZzVn3aP8Eelj60Fa9/EfWdZLFnhTzjtVEUU88UpATpupAolIrvYmgqTQUk4fC0sNDNpq2//JorV6laV5MqtpWiZuYL1ClsJzbQUKKKa1WtQOIvG7gcaITWhJA5rLGNjXmqcHdR273/AILrJ2GdOLnLWxKKYsggCbyS7td8Cn70dNwf6NTxX3KLKf8AR8yzT9ksTFM8y25TQVoSojvVEdCVQ4lpZDSQltKUJGhKAEgeIQBlR7unPDr/AJRyOW+sfI6XJvV/mel2c0okltBJ01SMe/vxWRxFWKzYyaXiyS6NNu7ir+A5SKaI0mwIAk8mLcTKFTLxusqUVtuHsW1KNVoWdQKqqCjhVRGGFeqyRj4zpqjN/EtC717oocoYSUZupFaHr7iwTuTMpMrLqkEqXSqmnXGgulACrNLAUaACpxwi2q4alVd5xTfeiBCvUpq0W0erQtSXs9kIAAIFG2G6X1bwSNQrpUcBWpMeqtWFGGdN2SPMISqSzYq7KO1eJUtwguOKLi6aLyv0RyJF1I5EiOGxmJeIrOo/l4bDqMNRVGmofy4uzr7xiKbZ7C6ZJ9xM83+Zj6DhfyIftXocpiPzZ+L9RrlXpb8r2Y3momLM7S3zE9AgCl7JvbZLnO9CIqssdWfj7llkrrHy9iLChHGnQ2Z2+ICzC8ICw3TKtpNUi4TpLalN179wisSYY3EQVozfmaJYWlJ3cV5HRLN3rxF5XCWStQ7xUSYxVxdeqrTm2vEzDD04O8YpfIXvCI5uswviAswvCAsycyRVWddpxKfvR03B/o1PFfcosqK2Z8y6R0JUhAGSKP59OeHX/KORy31j5HS5M6v8x3eEUxOswviAswviAswvCAsxr1A1qQlPN3I/00iTHG4iKspvzZolhaUndwXkKMMNt9glKa6aAAnvnXGqpVnUd5yb8Xc2QpRgrRVha8I1nuzPbKxjjqMYPMky7ZJ9xM83+Zj6DhfyIftXocniPzZ+L9RrlXpb8r2Y3momLM7S3zE9AgCrbIVmtzKpZClTAWC6pHU4aqQAi9ezpA1p0YxByhVw9KlnYh/Dfv1/I3UJzhK8NZW+tQ8O0f4P34o+WZH3/SXsTeW4oOtQ8O0f4P34csyPv+kvYctxQdah4do/wfvw5Zkff9Jew5big61Dw7R/g/fhyzI+/wCkvYctxQdah4do/wAH78OWZH3/AEl7DluKDrUPDtH+D9+HLMj7/pL2HLcUHWoeHaP8H78OWZH3/SXsOW4oOtQ8O0f4P34csyPv+kvYctxRYsibNEu+4CqZKy2nugM0uhR7HMqONd+LbJlTCTU+TPdfWvDWRsTXq1bcZsLpFoRQgDLbRydQ9NzDja56pdVezYlrgUKBV2+sKp34osfisnQrZuIfxeD+yJtDEV6cbQ1CfWoeHaPmk/iRC5Zkbf8ASXsbuW4reHWoeHaPmk/iQ5Zkbf8ASXsOW4reHWoeHaPmk/iQ5Zkbf9Jew5bit4dah4do+aT+JDlmRt/0l7DluK3h1qHh2j5pP4kOWZG3/SXsOW4reHWoeHaPmk/iQ5Zkbf8ASXsOW4reHWoeHaPmk/iQ5Zkbf9Jew5bit51OSxB7O0fNJ/EhyrI72vyl7GeXYo0LJlsJlGUpKyAmlXLoXUEg3rm5rWujCOmouDpxcNVlbwtoK2cnKTb1tjHKvS35XsxsPJMWZ2lvmJ6BAFeytP53Jf53/FFDwj6k/FejN1DpEkDHz1VJbyVYKw4ye8xYj9sHVOOIal3HQ2oJUpKmkipSldBfWDoUNUXmCyLisXRVaE0k7629jtuNcqkYuwvZ84XUklCmyFKQUqKSQUEg4pJHmMV2NoVsJWdGcrtW1d6ue4tSVxzWInGT3mbBWHGT3iwVhxk94sFYzxs94sJSJ/PT4D2xHa8GJynx0pO7vH0ZHrbCdjqjQEAUywj8vOfvC4+fcJHbGXW5ehMpdAm6xQcZPee7BWHGT3iwVhxk94sF6HGT3iwxctBRcU2y0t5SAL9woSlBOKUqK1AXiMaCtBiaVFbjAZJxeNg6kHZb3fT4aGeJVIx0AxPrL2acZW0ooLgvKbUCAQk9go41I0xjKOS8RgYRnUmnd20X+6EJqWofVio4ye892AKMe41qiTs9jFkL5P8AcyPK+8qPqeB6tS/bH0RClrZH5V6W/K9mJR5JizO0t8xPQIAruV3dcl/nf8UUPCPqT8V6M3UOmSUfOkSgjIPGTfbJvw6f9liPpHB7/b6f/L/syHV6bGtmHt37w/8AfMcjwi/3CfhH/qiRS6A9ikNgRkBABGAJyHdp8B7cdvwV6Nbxj6MjV9hMPzKEdmtKa8IhPTHWGg9oWFCoIIOsYiAKbYXdE5+8Lj57wl658l6Eyj0CVXNISaFaQd4qAPmihVOTV0mbLi0eAEZBHWw8pIbSlWbStYQt7AloKrQgHCpVRIJwBUCQdEWuRsLQxOKVOs7LYt73X/m48VJNK6JCy5thp7qNgGqEKcURUgGqKhajipw3wo6TiCdIj6TDMj/pxsrJaFsWzR8iH3je0+72/wB3c++3HMcK/wAmn+5+huoa2OY4gkhGVtA4yf7mR5X3lR9XwPVqX7Y+iIEtbI/KvS35XsxKMExZnaW+YnoEAV3K7uuS/wA7/iih4R9SfivRm6h0ySj50iUEZB5yc7Ob8On/AGGI+kcHv9vp/wDL/syHV6bGVk/337xMf7io5HhD/uE/+P8A1RIpdFEc9KOCzuqhNP38yHrvyVypFaUzVbvjryx1CyHgeIUszTm31vd4mjjJX1lgj54iWEZARgDd9lwOZxlxCFXC2QtsuClagpotND36x0WTsqxwdJumrydrp6NW1fc1ThnPSeJezkIxIziz2Tjm6cVzlHoFANQEVWIx9fEVM+tJvuvoXgj2opajzMNiXBfYF27unG04JcSMVbkYX6VorTUAE0i8yXlXiZQWc81tRcW75t9UovdvRqnC56YycN9xYf8Ak3ll0hKSldFY3UrC8ByhNd4jTHTYjJGHr4hV6t21s0ZvzVvualUko5qJlmzWUIuJabCeCEihrprhjFnFKKstCNZEzcmJVxGbwZcNwt/otroSkt7yTQgp0Vu0pjXlOEWS6fFPE01ZrXbatV/E30pu9mOI4gknh9lK0lKwFJUCCDiCDgQY9Rk4tSi7NAaWRKoZm2kNi6kS7+GnEuMEkk4kk1JJxJNY7XgzWnWnXqVHdvN0/wDkRqytZIWtLu9H7uv76IcK/wAqn4v0FDWxxHEkkIytoHGT/cyPK+8qPq+B6rS/bH0RBl0mR+VelvyvZiUeSYsztLfMT0CAK7ld3XJf53/FFDwj6k/FejN1DpklHzpEoIyDmTfZTX7wP9liPpPB/wD2+n8/+zIdXpsQ2geSpZbmUpStxbl1TIUQXFFRFb4riTqhi8hYbFVXVqN3e57lbcI1XFWQ6XYtZDqS/wD3IZzl3eAF67Xx0rFrxazMzZa32PF9NyOZDzcwpp1xDgzaXAUtlsglSkkHdqroEcFlzJVHAxpuk38V9fdbuW8lUpuV7j+OeNoRgDC0bVQxgoKJoVUQhSyEjSTdBoIl4XA4jFX4qN7azDklrYpIWi2+kKbUFA44GNFSlOlLNmrMz4CdqzYCLiMXXPk2076lA0ryDEk6gDEvJ2DqYqvGnFaLq73JazE3mq7JKSteXSQwl0FaCGaY9kkUuk0pXkrH1HjYZ+ZnLO3X0+RBs7XJaPZghLedC1tMjFQUHlfsoRW6T31UAGuit4xRcIcTGlg5QeueherNtJXkeo+dEsIAbSnd6P3d377MdlwT1Vv+P/6I9fYe7R7uT4BX30xs4V/lUvF+iMUNbFo4kkhGVtA4yf7mR5X3lR9WwHVaX7Y+iIMukyPyr0t+V7MSzyTFmdpb5iegQBXcru65L/O/4ooeEfUn4r0ZuodMko+dIlBGQM3LLaUpSindKNVEFSamgFTQ6aADxCJlLKGKpQUKdRpLYmeXCL1oTVZDVNC/SOD2o2rK+O/Vl5mOLjuOFxW0iDeVeMq3uryr9SlNTerWvLWsfSJTksO5bc2/zsQ9otKWc20oqSFXlAJJUtazQVIG7JoKk6N+Pl+IxuIxKSrTcrark1RS1DuIx6CMASkO7T4D247bgr0a3jH0ZGr7BKbyLlluFxGcZUo1VmVXUk790gpB5QBWOjrYKhWd6kUzUpyWpj+yLAZlSVNpJWRQuLUVrI3gToGAwTQYRso4elRVqcUjDk3rK5ZDSVvTqVAKSZhYIOIMcLwjnKGOUouzVtPyJdJf6ZJiVWBRMw+lPBqhf+pxCl/6o1R4R45RtnJ97SuY4mIrLSqWwbo0mqiSVKUdFVKUSSdGk6oqMRiauInn1ZXf88jYkloQtGkyEANpP5wT+7uffajs+CfRq/8AH7kevsPdod2jwHtx64Wfl0vF/YxQ1sWjiiSEZW0DjJ/uZHlfeVH1fA9Wpftj6Igy1sj8q9LflezEo8kxZnaW+YnoEAV3K7uuS/zv+KKHhH1J+K9GbqHTJKPnSJQRkBAHCIAiRYfyQa6omM0AlIbq3duppRPa60oANMXj4RYxw4v4bWtq+W81cTHWS8URtCMgIATkO7T4D2xHbcFejW8Y+jI1fYTsdYaAgCl2F3ROfvC4+e8JeufJehMo9Am4542BGQEAEANJmQC3A4FuNrCSirartUkgkGoOsCJ+CyniMGpKi0r69F9R4lBS1hLSNxZWXHHFFIRVxQNACTQUA1mGNyniMYoqs07arK2sRgo6h3EA9hGVtA4yf7mR5X3lR9XwPVqX7Y+iIMtbI/KvS35XsxKPJMWZ2lvmJ6BAFdy4kXlrl3GFsJU2XK59wtA3rnYkJVXR64hZQwaxdHim7aT3TnmO5FZ+f4dnfaVfCjnvwrDtm7lC3Hc/P8OzvtKvhQ/CsO2OULcGfn+HZ32lXwofhWHbHKFuDPz/AA7O+0q+FD8Kw7Y5QtwZ+f4dnfaVfCh+FYdscoW4M/P8OzvtKvhQ/CsO2OULcGfn+HZ32lXwofhWHbHKFuDPz/Ds77Sr4UPwrDtjlHcTGTKHlPqceVLGjYQAw6XTiqpKqoTTVFxkrJfIFNZ18630NVSpnlni2NYQBnj8rNsTUwWnJG446pYDj6kLFaYKTmzQ+OKHKORI4yrxjlY3QrZqse+qZ7jLO+0q+FFf+FYds98o7g6pnuMs77Sr4UPwrDtjlHcHVM9xlnfaVfCh+FYdsco7g6pnuMs77Sr4UPwrDtjlHcHVM9xlnfaVfCh+FYdsco7g6pnuMs77Sr4UPwrDtjlHcHVM9xlnfaVfCh+FYdsco7jrc1Og4rs4j95V8KMPgrG2iY5Qtxb7BbKZZsKKCqlSW1X0VJJN1VBUY6aR1VCnxVKNPckvJWI7d3cjsq9LflezG0wTFmdpb5iegQBnezTT8zqAd27px1IjdQ6Zc5CtyrTu+6KUlpqnaUxaJx3HaOjp2eSO5pniUQvHcY4nw8kGaZ4lELx3Dif5ZCAelq0CGyRpoa079I8upTWuxHnVoQdpVIr/AMT20ZdfYttq7xrGVKD1JG2EYzV4yT8EhTNM8SiM3juPfE/yyDNM8SiF47hxPh5IA0zxKIXjuHE+Hki67GCECdmc2gNpzTdEjGmJ169cQsZrRyuX4ZvFX0u0tNrbUaZEI50IAwK3kpNpzl5CVDPq0jkET8K1m6jtchRUsJbvfqJ5priURLvHcXHE9/0QZpriUQvHcOJ7/ogzTXEoheO4cT3/AERwts8SiF47hxPf9EJtrYV2LSFc2quiPHGU+4iyr4aLtKpFf+J1tTCiQG2yRpFcR3xqj0pQepI20+LqK8JJ+FmKZpniURm8dxt4nv8AohRptndVYQdyaacDqMZVtx4lReiz27kbBkMP+nS3gkxTT6T8T57jFbEVP3S9WJ5V6W/K9mPJHJizO0t8xPQIAzvZp/wfPd6ExuodMuMhda+X3RSRFkd4dgYLXkHZkk6h56cKFKZVih4gNNt0vIXQmhrRWKtF0ga6wMROedbYcZlzE4nj3SbtHYlt8d/gWIbIck2QhtDpbGAU21RAH7IJCiO8mNaoVGr2IEckYyUc5U3b5J+TdyTtKxpS1WA4LpKk1bmECjid7HTgdKVbxBEeIycXdEWjWq4apnQdmv5Zox9TakKUhYotClIVTReQSlVOSowizhLOimfQ8HiFiKEaq2r66n9Qj2SQgC7bF3dkx4Jv7xiJjNaOR4R66XhL1RpkQjmggDAre+c53w6ugROw3RO34P8AVvP1EolF4EAEAXbILJRt5oTc0kKQalptfYXB/erBwNcSK4AUOk4V9eq5PNWo4nLGU51qjpQfwLR4v23eZNL2RZJCrqA6pAwzjbdW8ODjUjlApHhUZtXSIUMlYucM+NN2+S+l7ktaNlytqS6VEJWlSatvIwWiugoVpBB0g4aiI1puL0ESnUqUJ50G1Jfz+Ixx9hTTjjS+zbWptR0AlJoFDkUKKHfi0pzzopn0PA4nlOHjV2vX4rQwb194xsiSZbDYsh/m6W8GmKifSfifN8Z1ip+6XqxPKvS35Xsx5IxMWZ2lvmJ6BAGd7NP+D57vQmN1DplxkLrXy+6KSIsjvDsDAi+2nslCtMdFdGIw1ne7+EeZJa3sNFaFH82ol8Kbu9m1+g9RZ8wogCWmiT/8DoHnUkAeMx44+nvIksr4OKvxi+pqeSEqbOs4GaUlqhcdXUijYWoqCSdFaU0ayaVivqSz5No4jGVliMRKpFa3o/m8ymams8646QU5xxblDgQFqJSDy0pWLGlFxgkzu8mUJUMLCnLWvu2/pcTjYTggC15L2gmz1rmHEuLadbSlJaAWQtBJKV4ihxwrGjFU5TazTlcr0auKqRp01pje+pa7WtfWN5zLacfXUOJlkVwShIUQP2lKBqe8AI808LH+pm6jwepRheq3KXc7L0v/ADUWCxcrnmltpm1NvMOqCEzDYulCzSiXRgKctBTTiKka62GUU3HYVeNyXGEZSo3+HS4y123prQ0V+0cjZx60phSWrrbrxUl1RTcCcN0QDeOg4Ux5NMeaVZQj3m7J+VqWEwzjZuWxbPMtDOxpLhFFvPqWf0wpCaH9lN0infrHl4ipfWRZZdxjlfOS7rK31u/qU3KjJxyQcSFKzjS6hDlKGoxKFjRepUgjA0OikSaNbP0PWdDkrK3K/wDTqK01u1Ne5DRILsXRaL6Jdcsh0iXcpebNTRIxKWjXcpVoKcQQTQCtY0SoRcs4qK2RcPOvGslbTdrY/wCPXvG5NI3lua5scSqm7NavCl8uOgHCiXFqWjvYEHxxVVHebaPm+Pqxq4mc46m/4/nrMvtibD81MOp7Fby7p30p3CVeMJB8cT6CtBHaZGpung4X26fN6PoN29feMSIllLYbFkN83S3gxFRU6T8T5vjes1P3S9WJ5V6W/K9mPBGJizO0t8xPQIAzvZp/wfPd6ExuodMuMhda+X3RSRFkd4dgYPDoNMMTpporTGPMleLRoxVOVWhOnHW4teasaKxsnIqL8q4BrKFoXQb9DSILw00cdPg/i4q6s/B+6Q+tuwGbYZRMMzDgwq3UlTIIwotpWhVag0ooU8UaoScJXK/DYiphK2dZXWxr+WZmC21IUpCxdWhRQpNa0Uk0OOsbx1giLOElKKaPoGExMcTRjVjqf8ZyPRICADqkpFLxAOquEM6x5cY62cCqwPQPvkNKRpvUoP2tApy408cYlJKLuR8QoKEqk9Si7+FtKN9lEkNoCuyCUg9+grFQfNBaAKdsprSJEA0vF5sJ36ipVTyQqN1C/GIs8jKTxsM3v8rMy6LI+gBAFlyKyT6vVnXx+apOCdGfUMPRpOnhEU0A1h4it/TE5TLWVb3w9F+L+y+/kWfZEykDDRlWTR5xNFFOGaaNQVYaFHEJ8Z1Roo0s99xVZLyfLF1dPRWv2+ZmSEgCgwAwA5Iszv0klZCjevvGMxMS2GxZC/N0t4MfzipqdJ+J84xvWan7n6ieVelvyvZjwRSYsztLfMT0CAM72af8Hz3ehMbqHTLjIXWvl90UkRZHeApVBU4AYwMN20snWcjJtcsiYQAu+L2YwS4EaUKCiaFRH6JpSox0xE5Us7uOYXCKKrtNfBse3x8GQbiVJVdUhxK+ApCwuvNpU+KN6qwtrLmOUsJKOcqkfOz8npNY2OLOcl5L5VJQpxxToQrBSUqoBUaiaXqar0V9WSlNtHD5Rrwr4mdSGp/ZJfUznKl1K7Rm1I7EugCmiqG20L/1JVEzDL4DrMgRawab2tkbEguggCyZC2ExOTL6JhsOJS0ggEkUKiQSKHTyxExd01Y5XhDWnF081tXT1PvR20NiyZbWepX0LbJwS9VK0jeJSCFd/CNMa7Wsh4bLtalG0lcnck9jrMOpfm3EurQQpDaAQ2lQ0KJOKiNWAA04mlPM60paCPjsr1sVHM1RKfatsTDVqTRbfdGbfN1JWpTYFBuSgm7d04cuFDjG6jSjOOks8l5OoYrCvPWnftLQ1smrCd3Kgq30u0SfEUEj1xh4WV9DNMuDldStGaa+a+mn1KrbttOzroW8QLoIQhPYIB00riSaCpO9qiTSoqn4l7k7JdPBpu95PW/siPjaWhP5HZLqtBd5yqZVBoo4gvKGltBGISP0lDvDGpESvWt8MTmss5WzL0KL07Xu7l3793jqu2VtuPSiUsyUs4tdBu0srWy0kaAAgUUreAwGveMSCTel2OZw1KnUnapPNW+zfkkZmuz5kqUpbE0paiVKWpl0qUo6Sdz/APgoAInxq0oqyfqdjh8o5Ow9NU6c7Jdz9htiCUkKSpJopKklKgaA0IUAdBB8cbYyUldFpQxFOvDPpu6PbevvGPcTZLYbFkN83S3g0xU1Ok/E+b43rNT90vVieVelvyvZjwRiYsztLfMT0CAM72af8Hz3ehMbqHTLjIXWvl90UkRZHeHYGCbydysmJFObSEus6m3CUlHI2sA0Tp3JBG9TREWphlLTHQc9jsgwrSc6LzW9mz/Bam9k9qm7lZgK/YzKh4iXEn1RoeHmU0sg4xPUn8yLtrZEeeQUS7eYBwLiyFOgfsJTVIPKSab0bIYV/wBRMw3B2o5XrySW5a/8fUpiEUFB+PnJ0mJiVlZHWQhGEVGKskeoyeggC7bF3dkx4Jv7xiJjNaOR4R66XhL1RpkQjmggDAre+c53w6ugROw3RO34P9W8/USiUXgQAQBasn8unJSWaY6nQvNpu3s6U1040zeEQZYaTbd0chW4P4mdSUlKOlt63tfgSQ2TV/RR6b/xxjks96/nyNX4cxXaj5v/ANTv5TlfRP8A7v8Axw5LPev58h+HMV2o+b/9SlWnOmYmXnim5nVhV2t6gCUI00HB9cSqUHCNmdJkzCTwuHVOdr3er+ISb194xuiTpbDYsh/m6W8GmKifSfifN8Z1ip+6XqxPKvS35Xsx5IxMWZ2lvmJ6BAGebNLaymUKELXRblbiVLpgmlbojZSkoyuyyyVXhRxGfN2VvYz4PucQ/wCic92JnKInW884XtB1Q5xD/onPdhyiJjnnCdoOqHOIf9E57sOURHPOE7QdUOcQ/wCic92HKIjnnCdoOqHOIf8AROe7DlERzzhO0HVDnEP+ic92HKIjnnCdoOqHOIf9E57sOURHPOE7QdUOcQ/6Jz3YcoiOecJ2i+7ExWqZmFKbWj5JA3aFIxvK0XhGjEVFNqxz+XMVRrunxTvZP7GoRGKEIAwDKdLiLSmzmXlAvKIKW1qBFBoIFIlUasYqzOpyRlCjQoZs3pGPVDnEP+ic92N3KIlrzzhO0HVDnEP+ic92HKIjnnCdoOqHOIf9E57sOURHPOE7QdUOcQ/6Jz3YcoiZ55wnaDqhziH/AETnuw5RExzzhO0HVDnEP+ic92HKIjnnCdoOqHOIf9E57sOURHPOE7R6bmHOIfxw7U57sZWIiZ54wj/qNvyISRZ0sCCDmk4EEEd8GIEneTZw+KkpV5yWpyb+ollXpb8r2Y8mgmLM7S3zE9AgDOtnG2piUalTLvLaKluBRbUU1ACaVpFxkPC0cTiuLrK6s9rWnRuNdWTUboy9OWU7TGfmfOfxjrnkDBX/ACv7pe5o42W8714zn6wmfOfehzDgv0v7pe442W8OvGc/WEz5z70OYcF+l/dL3HGy3h14zn6wmfOfehzDgv0v7pe442W8OvGd/WEz5z70OYcF+l/dL3HGy3h14zn6wmfOfehzDgv0v7pe442W8OvGd/WEz5z70OYcF+l/dL3HGy3gMsZz9YTPnPvRjmHBfpf3S9xxst5pGw/bL0xNTaHJl2YQhDRQXd9VbxpU03tOqOZy5gqWG4ri4Zrad1dvU1bWbqUnK9zVYoDaEAfO+W2Vs61ak00ibfbbQ6QlKFGiRQYAVjssi5KwmJwiqVIXld7WvRkepOSlZEV14zn6wmfOfei05hwX6X90vc8cbLeHXjOfrCa8596HMOC/S/ul7jjZbw68Zz9YTXnPvQ5hwX6X90vccbLeHXjOfrCa8596HMOC/S/ul7jjZbw68Zz9YTXnPvQ5hwX6X90vccbLeHXjOfrCa8596HMOC/S/ul7jjZbw68Zz9YTXnPvQ5hwX6X90vccbLeKM5XTZCq2jNCiVEUqaqAwB3WA5Y8yyFg1a1Hb2pe442W83zIaZW7Zsq44orWplClKUakkjEkxwWKhGFecI6lJpeCZKjpSE8q9LflezGgyTFmdpb5iegQBlf9oftMn4Rz7qYv8Ag311eD9Uaq3RMZEfRCIEYBc9j7Y/ctW84pZZl0G6VgVUtWBUluuGA0qNaEjA4xzWWcuvCz4mik5bW9S/ybqdLO0s1RrIKxpW6h1DRWcB1Q8b6jyBSgPMI5CplPGVHeVWXydvSxIUIrYN8odiOSfbJlgZZ2lUlKlLbJ1XkqJw5tIkYXLeMw8k89yW6Wn66zzKnFmDz0mth1bTqbrjaihQ3iNPij6Hg8VDFUY1oan9N6Iko5rsIRJMHRAGs7AndU54NrpVHE8KulR8JeqJNDabTHJm8IA+WtkP53nPDHoEfQ+DXUvm/UiVukQMX5qCACANM2M9jhqfY6qmXKt3ilLTZunc4KzqtI7w1UNcY4vLGXcRCtKhR+HN0N7X4blu3kmnSVrsvMvYlgJVmUiRKxhdU6hblRpG6WVVjnZYvFtZ7nO2+7sbc2O4j8r9iSWdaUuRBZeAKgi8VNOU/Room6TqIw5InYHLuKw81nyco7U9Pk9d/oeZUoswtSSCQRQg0IOkEYEGPotKrGrCNSGpq6+ZEatoPTevmmPUthg+ntjv5qk/AI6I+UY7rNX90vVk6PRR3KvS35XsxFPRMWZ2lvmJ6BAGV/2h+0yfhHPupi/4N9dXg/VGqt0TGRH0QiBGAaJkZsomz5Iyy2L9xKswpsAbpVT8sCcReNSoY8muOLynwdrTr8ZRd1J6b61d6+9LzJEKqtZlBnppb7inXlFxxZKlKViST0DeGgR1WFwVHDUlSprR697NMpNu7PoTYafcXZLZcJVRbiUFVSbiTRIx1A1A5AI+cZWhTp42pGkrJP7afrcl023FXMf2U1pVbM2U6L7Yw30tNpX/AKgqOx4NJrBXfadv54ket0iqx0BqCANU2G5xuUmJlcy42ylxppSFOqSgLAKr128caa6RxHCZ58qSjptnJ+aJNHRclrU2aE525JyxdSDS+6vNXuUChw06SDyRow/BqvOGfVkod1m389xl1lfQWPJXZBRNOpl5hlcq+sXkBZCm3fBrwqeSkV2NyXUw0c9NSje11sfetaPcZp6DHcsrKembbmkMtqWpb5CQBgcBXHRQY1PJHR5Fyhh8LgG6kldN6NuvYtZpqRcpaCzy2wnMqbquZZQvgBKlpG8Cqo6PPGqfCz4vhpaO96fQzxHeUTKbJuYs57NTKQCRVK0m82sayg0HmIBG9HQZOypRx0W4aGtaev8A+GqcHHWREWJ4HstbD7TDjDbq0MukKcQk0CiBTE6aUpUa6CuiK3EZKw1fELEVFdpWtse5vfY9qbSshgSOSJ05U4x+NpLvtY86T6d2N86iyZbqmoWEEm/UEN1UW71ccEXdMfKcY6fKJ8V0bu3hf03E6N7K58420+lyafWjsFvOrTTRdUtSk08REfSskwlDBUoy15vrpIdTpMbN6+aYnvYeD6d2O/mqT8Ajoj5Rjus1f3S9WTo9FHcq9LflezEU9ExZnaW+YnoEAZX/AGh+0yfhHPupi/4N9dXg/VGqt0TGRH0QiBGAEATGSuTrtozKWGhpoXF6m267pZ5d4azFVlbKccFRv/W+ivv4L/B7pwzmfQdu2oxYdmi6BRtAaZbJxWum5HLrUo98x87oUauLrKEdMpP/AOt+pMbUVc+aH31OLUtxRUtZKlKOkqUaqPnj6lhsPDD0o0oakrfzx1kFu7uJxvMBAD02o4WQyohTaSSlKgDdJ03TpFY08ngqnGLQ3rtt8TN9FhnWNxgft2u4llKLxJbcS60daFjg7w0Gm+BEHFYSnNTb0Jxaf2fij1GTR9XSiyptCjgSlJI5SATHysnCsAZ9s4SqF2UVqG6bdbKDrBUbqh4wT5hvRcZBqShj6ebtun4W/jNdVfCz59j6UQyVyVmWWp2XcmaZlLgU5VJWLuOlIBJ80VOXKU6uBnCCu3m6F+5M2UnaRu9jZVWKtXyDkshX7TWYPiLiEx88rYLEUVepBpb2nbzJSknqY32T7EtGbYWJV9BZKaql0JKHHBrGcvEKB4NEg6MY25OrYelXUsRDOXp322+HqJptaD57pTk5DgRyGPqVOcakVODunpRBasKNa+aYy9gPpzY5+aZPwKI+U4/rVX90vUnR6KPWVelvyvZiIeiYsztLfMT0CAMr/tD9pk/COfdTF/wb66vB+qNVbomMiPohECMAlcnMnn7QezUui8cCpRwQ2kml5Z/lpNDQRWZTypSwMLy0yepfd7ke4QcjepKWk8nJCq1YnFS/7x92mhAryYJ0AYnWY+eVJ4jH4i7+KUv5buS/yyWkoow3LHKh205kvO7lKapabGIbQdXKo4VOvvAR32SMkxwNO70zet/Zd3qRalTOZBRcGsIAIAuOxzkU3arr6HXHG80hCklu7iVVG6vA4YDejmsvZUr4R01Ra+JO+jdY3UoKV7je2dja0pVwpDCn0V3LjG7Chyp7JJ7488a8JwnpSj/rqzMyovYWPY/2LJhx9D08jMtIUFhpRBccIoQCAdymumuOFKY1iHlXhFGtSdGgtD0N925eJ6hSs7sf29sqTUnajzJQ25LtOlN0JuuFFNSq0rjvaoiZPyEsZhHVjK0ti2e5mdXNlYuMvsrWYpF4vqQaVuKbcvDk3KSPXFfLI+OjLNdJ/LSvNaD3xkd5luyZl9tmpLTKVIlm1XhewU4vEBShqABNBy1OqnVZDyJPCy4+v0ti3f5NFWpnaEUWOmNJKzeTky1KNza2iJd3sVjGg/RKx+iFaicDFPRy3hauIlQva2pvU99v5p2Gx05JXIoxcGs+kNiEuGyJfO1/TCK6c1eOb8VKU5KR8qykqSxdTiujfR9/qToXzVcw7L5pCLUnA32OfWcOEqilj6xVHd8HpN4CF+/1ZFq9IhG9feMXL2Gs+nNjof8ASZPwCOiPlGO61V/dL1ZOj0Uesq9LflezEU9ExZnaW+YnoEAZX/aH7TJ+Ec+6mL/g311eD9Uaq3RMZEfRCIEYBuOxRbNnSVnIC5lht9wqW8HHEhV4EpSCCcAEhOEfMsqqvWxdSUot6WloepOyJkLKKJ22rQsSeUlUy/JPFAISVuo3IOmm6iAqNVaovyZ7uiN2sybOuzvTIHtxnMr7pfUaDIMuWpZFovpks31OM3czKgtvFtBXdIJB3V6uOmsd1waUlhXnX6T1+CItbpEFHQmo6IA1nYF7qnPBtdKo4nhT0qPhL1RJobTaY5M3hAHy1sh/O854Y9Aj6Hwa6l836kSt0iBi/NQQBxQqKR5nBTi4vU1YI3LIzZRlX2BLz91lYSEFRHyDiaU0/ommkHDeO985yjkPEYWTcU5Q2NK/mtnoTIVFIds5J5PFWcSZRQ5Jm83vdjnLsV0sVXzOKcnbce7LWPcptkySk2SGHETLt2iG2VBaAabm+tO5CRhrryRvweS8TipqMIu29qyXz+y0nmU1HWfPc1MKdcW4s1W4tTijoqpZKlHzkx9LwuHjh6MaUdUVYhyd3c8t6+8Y3S2GD6e2O/mqT8Ajoj5Rjus1f3S9WTo9FHcq9LflezEU9ExZnaW+YnoEAZV/aI7TJ+Ec+6mL7g40sam9z9Uaq3RMXDgj6JnLeRDucEYut4DOCM3W8BnBGLreAzgjN1vAZwRi63gM4IXW8BnBC63g1rYBXemZwji2ulUcXwqVpUfCXqiTQ2m1xyRvCAPlnZEVS15zwx6BH0Hg1Jcjtfa/UiVukQGcEdDdbzUGcEYut4DOCF1vAZwRm63g5eEebQ7gdzgjN1vAZwRm63g9IdArygiMaHqYPqHY7+apPwCOiPlGO6zV/dL1ZOj0Udyr0t+V7MRT0TFmdpb5iegQBGZT5PS08G0zTGfCCopF5abpIx7BQ08seoTlB3i7CxV+sGy6gbXOVwxC3qY8pWD6tUbuV1+2/NmM1HhrIOzFJKhZixQYAreBJCgmg3enSd6grohyuv235sZqHTGxvZiq1kCmgqPlHt1roN2PXSHK6/bfmxmoTGx7ZeP/AE5zQTit3GgqB23SemHK6/bfmxmoR6xLMIqLMdOFezdHe0uafxEOV1+2/NjNQozsf2WoVNmuJwrQre5cMHNOr/3Fyuv235sZqFG9juy1KSna9YvVqSt4BNK0vfKa/wCcOV1+2/NjNQ9/JZZX0Qeke+JDldftvzYzUS+T2SUpZ6lqlWQ0VgBRClqqE1I7NR3zojXUrVKls+Tdt4SSJuNZkIAq1pbHdnTLy3npYLccN5Ss46KnfoFgeaNsK9WCtGTXzMWQ2/JZZX0Qeke+JHvldftvzYzUH5LLK+iD0j3xIcrr9t+bGag/JZZX0Qeke+JDldftvzYzUH5LLK+iD0j3xIcrr9t+bGag/JZZX0Qeke+JDldftvzYzUH5LLK+iD0j3xIcrr9t+bGag/JZZX0Qeke+JDldftvzYzUH5LLK+iD0j3xILF11/W/NjNW4tNnSLcu0hppN1ttIQlNSaJGgVJJPjjQ25O71mSHyr0t+V7MYBMWZ2lvmJ6BADmACACACACACACACACACACACACACACACACACACACACACAK9lXpb8r2YAjZe1nkoSAvAAAYJ/CAFNuXuH6k/hABty9w/Un8IANuXuH6k/hABty9w/Un8IANuXuH6k/hABty9w/Un8IANuXuH6k/hABty9w/Un8IANuXuH6k/hABty9w/Un8IANuXuH6k/hABty9w/Un8IANuXuH6k/hABty9w/Un8IANuXuH6k/hABty9w/Un8IANuXuH6k/hABty9w/Un8IANuXuH6k/hABty9w/Un8IANuXuH6k/hABty9w/Un8IAY2lPuOXbyq0rTADTTeEAf/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936" y="2730473"/>
            <a:ext cx="1052912" cy="148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2887" y="5647189"/>
            <a:ext cx="1437697" cy="118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9444" y="5349044"/>
            <a:ext cx="2029767" cy="135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ontent Placeholder 2"/>
          <p:cNvSpPr txBox="1">
            <a:spLocks/>
          </p:cNvSpPr>
          <p:nvPr/>
        </p:nvSpPr>
        <p:spPr>
          <a:xfrm>
            <a:off x="4075621" y="2792232"/>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6 + 2</a:t>
            </a:r>
            <a:endParaRPr lang="en-GB" sz="2000" dirty="0">
              <a:solidFill>
                <a:srgbClr val="FF0000"/>
              </a:solidFill>
            </a:endParaRPr>
          </a:p>
        </p:txBody>
      </p:sp>
      <p:sp>
        <p:nvSpPr>
          <p:cNvPr id="19" name="Content Placeholder 2"/>
          <p:cNvSpPr txBox="1">
            <a:spLocks/>
          </p:cNvSpPr>
          <p:nvPr/>
        </p:nvSpPr>
        <p:spPr>
          <a:xfrm>
            <a:off x="1120166" y="3294290"/>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7 + 3</a:t>
            </a:r>
            <a:endParaRPr lang="en-GB" sz="2000" dirty="0">
              <a:solidFill>
                <a:srgbClr val="FF0000"/>
              </a:solidFill>
            </a:endParaRPr>
          </a:p>
        </p:txBody>
      </p:sp>
      <p:sp>
        <p:nvSpPr>
          <p:cNvPr id="20" name="Content Placeholder 2"/>
          <p:cNvSpPr txBox="1">
            <a:spLocks/>
          </p:cNvSpPr>
          <p:nvPr/>
        </p:nvSpPr>
        <p:spPr>
          <a:xfrm>
            <a:off x="1696230" y="4201478"/>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6 + 4</a:t>
            </a:r>
            <a:endParaRPr lang="en-GB" sz="2000" dirty="0">
              <a:solidFill>
                <a:srgbClr val="FF0000"/>
              </a:solidFill>
            </a:endParaRPr>
          </a:p>
        </p:txBody>
      </p:sp>
      <p:sp>
        <p:nvSpPr>
          <p:cNvPr id="21" name="Content Placeholder 2"/>
          <p:cNvSpPr txBox="1">
            <a:spLocks/>
          </p:cNvSpPr>
          <p:nvPr/>
        </p:nvSpPr>
        <p:spPr>
          <a:xfrm>
            <a:off x="4538012" y="3300720"/>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5 + 3</a:t>
            </a:r>
            <a:endParaRPr lang="en-GB" sz="2000" dirty="0">
              <a:solidFill>
                <a:srgbClr val="FF0000"/>
              </a:solidFill>
            </a:endParaRPr>
          </a:p>
        </p:txBody>
      </p:sp>
      <p:sp>
        <p:nvSpPr>
          <p:cNvPr id="22" name="Content Placeholder 2"/>
          <p:cNvSpPr txBox="1">
            <a:spLocks/>
          </p:cNvSpPr>
          <p:nvPr/>
        </p:nvSpPr>
        <p:spPr>
          <a:xfrm>
            <a:off x="6372200" y="3796735"/>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1 + 4</a:t>
            </a:r>
            <a:endParaRPr lang="en-GB" sz="2000" dirty="0">
              <a:solidFill>
                <a:srgbClr val="FF0000"/>
              </a:solidFill>
            </a:endParaRPr>
          </a:p>
        </p:txBody>
      </p:sp>
      <p:sp>
        <p:nvSpPr>
          <p:cNvPr id="23" name="Content Placeholder 2"/>
          <p:cNvSpPr txBox="1">
            <a:spLocks/>
          </p:cNvSpPr>
          <p:nvPr/>
        </p:nvSpPr>
        <p:spPr>
          <a:xfrm>
            <a:off x="6312015" y="2792232"/>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3 + 2</a:t>
            </a:r>
            <a:endParaRPr lang="en-GB" sz="2000" dirty="0">
              <a:solidFill>
                <a:srgbClr val="FF0000"/>
              </a:solidFill>
            </a:endParaRPr>
          </a:p>
        </p:txBody>
      </p:sp>
      <p:sp>
        <p:nvSpPr>
          <p:cNvPr id="24" name="Content Placeholder 2"/>
          <p:cNvSpPr txBox="1">
            <a:spLocks/>
          </p:cNvSpPr>
          <p:nvPr/>
        </p:nvSpPr>
        <p:spPr>
          <a:xfrm>
            <a:off x="4075620" y="6240894"/>
            <a:ext cx="787013"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3 + 3</a:t>
            </a:r>
            <a:endParaRPr lang="en-GB" sz="2000" dirty="0">
              <a:solidFill>
                <a:srgbClr val="FF0000"/>
              </a:solidFill>
            </a:endParaRPr>
          </a:p>
        </p:txBody>
      </p:sp>
      <p:sp>
        <p:nvSpPr>
          <p:cNvPr id="25" name="Content Placeholder 2"/>
          <p:cNvSpPr txBox="1">
            <a:spLocks/>
          </p:cNvSpPr>
          <p:nvPr/>
        </p:nvSpPr>
        <p:spPr>
          <a:xfrm>
            <a:off x="4856524" y="5349044"/>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5 + 4</a:t>
            </a:r>
            <a:endParaRPr lang="en-GB" sz="2000" dirty="0">
              <a:solidFill>
                <a:srgbClr val="FF0000"/>
              </a:solidFill>
            </a:endParaRPr>
          </a:p>
        </p:txBody>
      </p:sp>
      <p:sp>
        <p:nvSpPr>
          <p:cNvPr id="26" name="Content Placeholder 2"/>
          <p:cNvSpPr txBox="1">
            <a:spLocks/>
          </p:cNvSpPr>
          <p:nvPr/>
        </p:nvSpPr>
        <p:spPr>
          <a:xfrm>
            <a:off x="5508104" y="4789420"/>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6 + 3</a:t>
            </a:r>
            <a:endParaRPr lang="en-GB" sz="2000" dirty="0">
              <a:solidFill>
                <a:srgbClr val="FF0000"/>
              </a:solidFill>
            </a:endParaRPr>
          </a:p>
        </p:txBody>
      </p:sp>
      <p:sp>
        <p:nvSpPr>
          <p:cNvPr id="27" name="Content Placeholder 2"/>
          <p:cNvSpPr txBox="1">
            <a:spLocks/>
          </p:cNvSpPr>
          <p:nvPr/>
        </p:nvSpPr>
        <p:spPr>
          <a:xfrm>
            <a:off x="7745754" y="4413205"/>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6 + 1</a:t>
            </a:r>
            <a:endParaRPr lang="en-GB" sz="2000" dirty="0">
              <a:solidFill>
                <a:srgbClr val="FF0000"/>
              </a:solidFill>
            </a:endParaRPr>
          </a:p>
        </p:txBody>
      </p:sp>
      <p:sp>
        <p:nvSpPr>
          <p:cNvPr id="28" name="Content Placeholder 2"/>
          <p:cNvSpPr txBox="1">
            <a:spLocks/>
          </p:cNvSpPr>
          <p:nvPr/>
        </p:nvSpPr>
        <p:spPr>
          <a:xfrm>
            <a:off x="7991872" y="4882775"/>
            <a:ext cx="1152128" cy="3376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0000"/>
                </a:solidFill>
              </a:rPr>
              <a:t>3 + 4</a:t>
            </a:r>
            <a:endParaRPr lang="en-GB" sz="2000" dirty="0">
              <a:solidFill>
                <a:srgbClr val="FF0000"/>
              </a:solidFill>
            </a:endParaRPr>
          </a:p>
        </p:txBody>
      </p:sp>
    </p:spTree>
    <p:extLst>
      <p:ext uri="{BB962C8B-B14F-4D97-AF65-F5344CB8AC3E}">
        <p14:creationId xmlns:p14="http://schemas.microsoft.com/office/powerpoint/2010/main" val="1166461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 Value</a:t>
            </a:r>
            <a:endParaRPr lang="en-GB" dirty="0"/>
          </a:p>
        </p:txBody>
      </p:sp>
      <p:sp>
        <p:nvSpPr>
          <p:cNvPr id="3" name="Content Placeholder 2"/>
          <p:cNvSpPr>
            <a:spLocks noGrp="1"/>
          </p:cNvSpPr>
          <p:nvPr>
            <p:ph idx="1"/>
          </p:nvPr>
        </p:nvSpPr>
        <p:spPr>
          <a:xfrm>
            <a:off x="467544" y="2276872"/>
            <a:ext cx="8229600" cy="2692896"/>
          </a:xfrm>
        </p:spPr>
        <p:txBody>
          <a:bodyPr/>
          <a:lstStyle/>
          <a:p>
            <a:r>
              <a:rPr lang="en-GB" dirty="0" smtClean="0"/>
              <a:t>Place value is at the heart of the number system. All digits have a value and a secure understanding of this will enable children to use and understand different calculation methods.</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1719634" cy="171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509120"/>
            <a:ext cx="20955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881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dirty="0" smtClean="0"/>
              <a:t>Year 2 maths test (2016)</a:t>
            </a:r>
          </a:p>
        </p:txBody>
      </p:sp>
      <p:sp>
        <p:nvSpPr>
          <p:cNvPr id="2" name="Rectangle 1"/>
          <p:cNvSpPr/>
          <p:nvPr/>
        </p:nvSpPr>
        <p:spPr>
          <a:xfrm>
            <a:off x="1390389" y="2152431"/>
            <a:ext cx="5686816" cy="2308324"/>
          </a:xfrm>
          <a:prstGeom prst="rect">
            <a:avLst/>
          </a:prstGeom>
        </p:spPr>
        <p:txBody>
          <a:bodyPr wrap="square">
            <a:spAutoFit/>
          </a:bodyPr>
          <a:lstStyle/>
          <a:p>
            <a:r>
              <a:rPr lang="en-US" dirty="0">
                <a:hlinkClick r:id="rId2"/>
              </a:rPr>
              <a:t>https://</a:t>
            </a:r>
            <a:r>
              <a:rPr lang="en-US" dirty="0" smtClean="0">
                <a:hlinkClick r:id="rId2"/>
              </a:rPr>
              <a:t>www.gov.uk/government/publications/2016-key-stage-1-mathematics-sample-test-materials-mark-schemes-and-test-administration-instructions</a:t>
            </a:r>
            <a:endParaRPr lang="en-US" dirty="0" smtClean="0"/>
          </a:p>
          <a:p>
            <a:endParaRPr lang="en-US" dirty="0"/>
          </a:p>
          <a:p>
            <a:endParaRPr lang="en-US" dirty="0" smtClean="0"/>
          </a:p>
          <a:p>
            <a:r>
              <a:rPr lang="en-US" dirty="0" smtClean="0"/>
              <a:t>There are two </a:t>
            </a:r>
            <a:r>
              <a:rPr lang="en-US" dirty="0" err="1" smtClean="0"/>
              <a:t>Maths</a:t>
            </a:r>
            <a:r>
              <a:rPr lang="en-US" dirty="0" smtClean="0"/>
              <a:t> papers for every child to complete. One is arithmetic only and one is a reasoning paper. There are examples of both on the tables. </a:t>
            </a:r>
            <a:endParaRPr lang="en-US" dirty="0"/>
          </a:p>
        </p:txBody>
      </p:sp>
    </p:spTree>
    <p:extLst>
      <p:ext uri="{BB962C8B-B14F-4D97-AF65-F5344CB8AC3E}">
        <p14:creationId xmlns:p14="http://schemas.microsoft.com/office/powerpoint/2010/main" val="713020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GB" altLang="en-US" dirty="0" smtClean="0"/>
              <a:t>In maths sessions...</a:t>
            </a:r>
          </a:p>
        </p:txBody>
      </p:sp>
      <p:sp>
        <p:nvSpPr>
          <p:cNvPr id="3076" name="Rectangle 3"/>
          <p:cNvSpPr>
            <a:spLocks noGrp="1" noChangeArrowheads="1"/>
          </p:cNvSpPr>
          <p:nvPr>
            <p:ph type="body" idx="1"/>
          </p:nvPr>
        </p:nvSpPr>
        <p:spPr>
          <a:xfrm>
            <a:off x="770021" y="1594599"/>
            <a:ext cx="7772400" cy="4495800"/>
          </a:xfrm>
        </p:spPr>
        <p:txBody>
          <a:bodyPr>
            <a:normAutofit fontScale="47500" lnSpcReduction="20000"/>
          </a:bodyPr>
          <a:lstStyle/>
          <a:p>
            <a:r>
              <a:rPr lang="en-GB" altLang="en-US" dirty="0" smtClean="0">
                <a:latin typeface="Arial" panose="020B0604020202020204" pitchFamily="34" charset="0"/>
              </a:rPr>
              <a:t>The teacher has an explicit </a:t>
            </a:r>
            <a:r>
              <a:rPr lang="en-GB" altLang="en-US" i="1" dirty="0" smtClean="0">
                <a:latin typeface="Arial" panose="020B0604020202020204" pitchFamily="34" charset="0"/>
              </a:rPr>
              <a:t>teaching</a:t>
            </a:r>
            <a:r>
              <a:rPr lang="en-GB" altLang="en-US" dirty="0" smtClean="0">
                <a:latin typeface="Arial" panose="020B0604020202020204" pitchFamily="34" charset="0"/>
              </a:rPr>
              <a:t> role</a:t>
            </a:r>
          </a:p>
          <a:p>
            <a:r>
              <a:rPr lang="en-GB" altLang="en-US" dirty="0" smtClean="0">
                <a:latin typeface="Arial" panose="020B0604020202020204" pitchFamily="34" charset="0"/>
              </a:rPr>
              <a:t>The lesson usually begins a warm up activity. These are generally to improve and increase fluency.</a:t>
            </a:r>
          </a:p>
          <a:p>
            <a:endParaRPr lang="en-GB" altLang="en-US" dirty="0" smtClean="0">
              <a:latin typeface="Arial" panose="020B0604020202020204" pitchFamily="34" charset="0"/>
            </a:endParaRPr>
          </a:p>
          <a:p>
            <a:pPr marL="0" indent="0">
              <a:buNone/>
            </a:pPr>
            <a:r>
              <a:rPr lang="en-US" b="1" dirty="0"/>
              <a:t>Pairs of Numbers</a:t>
            </a:r>
          </a:p>
          <a:p>
            <a:r>
              <a:rPr lang="en-US" dirty="0" smtClean="0"/>
              <a:t>If </a:t>
            </a:r>
            <a:r>
              <a:rPr lang="en-US" dirty="0"/>
              <a:t>you have ten counters numbered 1 to 10 , how many can you put into pairs that add to 10 ?</a:t>
            </a:r>
            <a:br>
              <a:rPr lang="en-US" dirty="0"/>
            </a:br>
            <a:r>
              <a:rPr lang="en-US" dirty="0"/>
              <a:t/>
            </a:r>
            <a:br>
              <a:rPr lang="en-US" dirty="0"/>
            </a:br>
            <a:r>
              <a:rPr lang="en-US" dirty="0"/>
              <a:t>Can you use them all?</a:t>
            </a:r>
            <a:br>
              <a:rPr lang="en-US" dirty="0"/>
            </a:br>
            <a:r>
              <a:rPr lang="en-US" dirty="0"/>
              <a:t>Say how you got your answer.</a:t>
            </a:r>
            <a:br>
              <a:rPr lang="en-US" dirty="0"/>
            </a:br>
            <a:r>
              <a:rPr lang="en-US" dirty="0"/>
              <a:t> </a:t>
            </a:r>
            <a:br>
              <a:rPr lang="en-US" dirty="0"/>
            </a:br>
            <a:r>
              <a:rPr lang="en-US" dirty="0"/>
              <a:t> </a:t>
            </a:r>
          </a:p>
          <a:p>
            <a:r>
              <a:rPr lang="en-US" dirty="0"/>
              <a:t>Now put the counters into pairs to make 12 . Can you use them all?</a:t>
            </a:r>
          </a:p>
          <a:p>
            <a:r>
              <a:rPr lang="en-US" dirty="0"/>
              <a:t>Say how you got your answer.</a:t>
            </a:r>
          </a:p>
          <a:p>
            <a:r>
              <a:rPr lang="en-US" dirty="0"/>
              <a:t>Now put the counters into pairs to make 13 . Can you use them all?</a:t>
            </a:r>
          </a:p>
          <a:p>
            <a:r>
              <a:rPr lang="en-US" dirty="0"/>
              <a:t>Say how you got your answer.</a:t>
            </a:r>
          </a:p>
          <a:p>
            <a:r>
              <a:rPr lang="en-US" dirty="0"/>
              <a:t/>
            </a:r>
            <a:br>
              <a:rPr lang="en-US" dirty="0"/>
            </a:br>
            <a:r>
              <a:rPr lang="en-US" dirty="0"/>
              <a:t>Now put the counters into pairs to make 11 . Can you use them all?</a:t>
            </a:r>
          </a:p>
          <a:p>
            <a:r>
              <a:rPr lang="en-US" dirty="0"/>
              <a:t>Say how you got your answer.</a:t>
            </a:r>
          </a:p>
          <a:p>
            <a:endParaRPr lang="en-GB" altLang="en-US" dirty="0" smtClean="0">
              <a:latin typeface="Arial" panose="020B0604020202020204" pitchFamily="34" charset="0"/>
            </a:endParaRPr>
          </a:p>
        </p:txBody>
      </p:sp>
      <p:grpSp>
        <p:nvGrpSpPr>
          <p:cNvPr id="5" name="Group 4"/>
          <p:cNvGrpSpPr/>
          <p:nvPr/>
        </p:nvGrpSpPr>
        <p:grpSpPr>
          <a:xfrm>
            <a:off x="99100" y="102377"/>
            <a:ext cx="8970752" cy="6658115"/>
            <a:chOff x="99100" y="102377"/>
            <a:chExt cx="8970752" cy="6658115"/>
          </a:xfrm>
        </p:grpSpPr>
        <p:cxnSp>
          <p:nvCxnSpPr>
            <p:cNvPr id="6" name="Straight Connector 5"/>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15" name="Picture 14"/>
            <p:cNvPicPr>
              <a:picLocks noChangeAspect="1"/>
            </p:cNvPicPr>
            <p:nvPr/>
          </p:nvPicPr>
          <p:blipFill>
            <a:blip r:embed="rId3"/>
            <a:stretch>
              <a:fillRect/>
            </a:stretch>
          </p:blipFill>
          <p:spPr>
            <a:xfrm>
              <a:off x="99100" y="6168435"/>
              <a:ext cx="1440942" cy="59205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00" y="5600062"/>
              <a:ext cx="1440942" cy="568372"/>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grpSp>
    </p:spTree>
    <p:extLst>
      <p:ext uri="{BB962C8B-B14F-4D97-AF65-F5344CB8AC3E}">
        <p14:creationId xmlns:p14="http://schemas.microsoft.com/office/powerpoint/2010/main" val="4150961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90433" y="609600"/>
            <a:ext cx="7772400" cy="918575"/>
          </a:xfrm>
        </p:spPr>
        <p:txBody>
          <a:bodyPr>
            <a:normAutofit/>
          </a:bodyPr>
          <a:lstStyle/>
          <a:p>
            <a:r>
              <a:rPr lang="en-GB" altLang="en-US" b="1" dirty="0" smtClean="0"/>
              <a:t>Independent Learning...</a:t>
            </a:r>
          </a:p>
        </p:txBody>
      </p:sp>
      <p:sp>
        <p:nvSpPr>
          <p:cNvPr id="4100" name="Rectangle 3"/>
          <p:cNvSpPr>
            <a:spLocks noGrp="1" noChangeArrowheads="1"/>
          </p:cNvSpPr>
          <p:nvPr>
            <p:ph type="body" idx="1"/>
          </p:nvPr>
        </p:nvSpPr>
        <p:spPr>
          <a:xfrm>
            <a:off x="1196060" y="914400"/>
            <a:ext cx="7772400" cy="613775"/>
          </a:xfrm>
        </p:spPr>
        <p:txBody>
          <a:bodyPr/>
          <a:lstStyle/>
          <a:p>
            <a:endParaRPr lang="en-GB" altLang="en-US" dirty="0" smtClean="0"/>
          </a:p>
        </p:txBody>
      </p:sp>
      <p:grpSp>
        <p:nvGrpSpPr>
          <p:cNvPr id="5" name="Group 4"/>
          <p:cNvGrpSpPr/>
          <p:nvPr/>
        </p:nvGrpSpPr>
        <p:grpSpPr>
          <a:xfrm>
            <a:off x="99100" y="102377"/>
            <a:ext cx="8970752" cy="6658115"/>
            <a:chOff x="99100" y="102377"/>
            <a:chExt cx="8970752" cy="6658115"/>
          </a:xfrm>
        </p:grpSpPr>
        <p:cxnSp>
          <p:nvCxnSpPr>
            <p:cNvPr id="6" name="Straight Connector 5"/>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15" name="Picture 14"/>
            <p:cNvPicPr>
              <a:picLocks noChangeAspect="1"/>
            </p:cNvPicPr>
            <p:nvPr/>
          </p:nvPicPr>
          <p:blipFill>
            <a:blip r:embed="rId3"/>
            <a:stretch>
              <a:fillRect/>
            </a:stretch>
          </p:blipFill>
          <p:spPr>
            <a:xfrm>
              <a:off x="99100" y="6168435"/>
              <a:ext cx="1440942" cy="59205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00" y="5600062"/>
              <a:ext cx="1440942" cy="568372"/>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grpSp>
      <p:pic>
        <p:nvPicPr>
          <p:cNvPr id="19" name="Picture 18" descr="61HW0G4Wn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301" y="2248406"/>
            <a:ext cx="3351656" cy="335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pp4cccab97_1b"/>
          <p:cNvPicPr>
            <a:picLocks noChangeAspect="1" noChangeArrowheads="1"/>
          </p:cNvPicPr>
          <p:nvPr/>
        </p:nvPicPr>
        <p:blipFill>
          <a:blip r:embed="rId8">
            <a:extLst>
              <a:ext uri="{28A0092B-C50C-407E-A947-70E740481C1C}">
                <a14:useLocalDpi xmlns:a14="http://schemas.microsoft.com/office/drawing/2010/main" val="0"/>
              </a:ext>
            </a:extLst>
          </a:blip>
          <a:srcRect l="1360" t="2623" r="1360" b="65617"/>
          <a:stretch>
            <a:fillRect/>
          </a:stretch>
        </p:blipFill>
        <p:spPr bwMode="auto">
          <a:xfrm>
            <a:off x="3992358" y="1432836"/>
            <a:ext cx="4976102" cy="84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1_5cf69792d6989a72d974e182a2b26b1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4499" y="5775489"/>
            <a:ext cx="5576170" cy="66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470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20085"/>
            <a:ext cx="8220075" cy="994306"/>
          </a:xfrm>
        </p:spPr>
        <p:txBody>
          <a:bodyPr/>
          <a:lstStyle/>
          <a:p>
            <a:pPr algn="ctr"/>
            <a:r>
              <a:rPr lang="en-GB" sz="3200" dirty="0" smtClean="0"/>
              <a:t>Year 1 Reasoning Question</a:t>
            </a:r>
            <a:endParaRPr lang="en-GB" sz="3200" dirty="0"/>
          </a:p>
        </p:txBody>
      </p:sp>
      <p:sp>
        <p:nvSpPr>
          <p:cNvPr id="4" name="Content Placeholder 3"/>
          <p:cNvSpPr>
            <a:spLocks noGrp="1"/>
          </p:cNvSpPr>
          <p:nvPr>
            <p:ph idx="1"/>
          </p:nvPr>
        </p:nvSpPr>
        <p:spPr>
          <a:xfrm>
            <a:off x="755651" y="1513946"/>
            <a:ext cx="7632700" cy="581554"/>
          </a:xfrm>
        </p:spPr>
        <p:txBody>
          <a:bodyPr>
            <a:normAutofit fontScale="55000" lnSpcReduction="20000"/>
          </a:bodyPr>
          <a:lstStyle/>
          <a:p>
            <a:pPr algn="ctr"/>
            <a:r>
              <a:rPr lang="en-GB" dirty="0" smtClean="0"/>
              <a:t>Imogen </a:t>
            </a:r>
            <a:r>
              <a:rPr lang="en-GB" dirty="0"/>
              <a:t>and </a:t>
            </a:r>
            <a:r>
              <a:rPr lang="en-GB" dirty="0" err="1"/>
              <a:t>Bartek</a:t>
            </a:r>
            <a:r>
              <a:rPr lang="en-GB" dirty="0"/>
              <a:t> are using cubes to help their counting. </a:t>
            </a:r>
            <a:r>
              <a:rPr lang="en-GB" dirty="0" smtClean="0"/>
              <a:t>They’re </a:t>
            </a:r>
            <a:r>
              <a:rPr lang="en-GB" dirty="0"/>
              <a:t>working out the answer to 13 + 7. Who has the correct </a:t>
            </a:r>
            <a:r>
              <a:rPr lang="en-GB" dirty="0" smtClean="0"/>
              <a:t>answer</a:t>
            </a:r>
            <a:r>
              <a:rPr lang="en-GB" dirty="0"/>
              <a:t>? Explain your </a:t>
            </a:r>
            <a:r>
              <a:rPr lang="en-GB" dirty="0" smtClean="0"/>
              <a:t>answer.</a:t>
            </a:r>
            <a:endParaRPr lang="en-GB" dirty="0"/>
          </a:p>
          <a:p>
            <a:pPr algn="ctr"/>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476" t="-734" r="24460" b="32204"/>
          <a:stretch/>
        </p:blipFill>
        <p:spPr>
          <a:xfrm>
            <a:off x="2761828" y="3871913"/>
            <a:ext cx="3683000" cy="2540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8442"/>
          <a:stretch/>
        </p:blipFill>
        <p:spPr>
          <a:xfrm>
            <a:off x="6895255" y="2250366"/>
            <a:ext cx="1243331" cy="30078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391" y="2539979"/>
            <a:ext cx="2529777" cy="1574800"/>
          </a:xfrm>
          <a:prstGeom prst="rect">
            <a:avLst/>
          </a:prstGeom>
        </p:spPr>
      </p:pic>
      <p:sp>
        <p:nvSpPr>
          <p:cNvPr id="12" name="Content Placeholder 3"/>
          <p:cNvSpPr txBox="1">
            <a:spLocks/>
          </p:cNvSpPr>
          <p:nvPr/>
        </p:nvSpPr>
        <p:spPr>
          <a:xfrm>
            <a:off x="1544078" y="5835075"/>
            <a:ext cx="1359322" cy="471486"/>
          </a:xfrm>
          <a:prstGeom prst="roundRect">
            <a:avLst>
              <a:gd name="adj" fmla="val 2585"/>
            </a:avLst>
          </a:prstGeom>
          <a:noFill/>
          <a:ln w="25400">
            <a:noFill/>
          </a:ln>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smtClean="0"/>
              <a:t>Imogen</a:t>
            </a:r>
            <a:endParaRPr lang="en-GB" sz="2800" dirty="0"/>
          </a:p>
        </p:txBody>
      </p:sp>
      <p:sp>
        <p:nvSpPr>
          <p:cNvPr id="13" name="Content Placeholder 3"/>
          <p:cNvSpPr txBox="1">
            <a:spLocks/>
          </p:cNvSpPr>
          <p:nvPr/>
        </p:nvSpPr>
        <p:spPr>
          <a:xfrm>
            <a:off x="6652264" y="5835075"/>
            <a:ext cx="1359322" cy="471486"/>
          </a:xfrm>
          <a:prstGeom prst="roundRect">
            <a:avLst>
              <a:gd name="adj" fmla="val 2585"/>
            </a:avLst>
          </a:prstGeom>
          <a:noFill/>
          <a:ln w="25400">
            <a:noFill/>
          </a:ln>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err="1" smtClean="0"/>
              <a:t>Bartek</a:t>
            </a:r>
            <a:endParaRPr lang="en-GB" sz="2800" dirty="0"/>
          </a:p>
        </p:txBody>
      </p:sp>
    </p:spTree>
    <p:extLst>
      <p:ext uri="{BB962C8B-B14F-4D97-AF65-F5344CB8AC3E}">
        <p14:creationId xmlns:p14="http://schemas.microsoft.com/office/powerpoint/2010/main" val="1743286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755650" y="1433513"/>
            <a:ext cx="7632700" cy="3698875"/>
          </a:xfrm>
        </p:spPr>
        <p:txBody>
          <a:bodyPr>
            <a:normAutofit fontScale="55000" lnSpcReduction="20000"/>
          </a:bodyPr>
          <a:lstStyle/>
          <a:p>
            <a:pPr algn="ctr"/>
            <a:r>
              <a:rPr lang="en-GB" altLang="en-US" dirty="0" smtClean="0"/>
              <a:t>The number 36 can be split in many different ways:</a:t>
            </a:r>
          </a:p>
          <a:p>
            <a:pPr algn="ctr"/>
            <a:endParaRPr lang="en-GB" altLang="en-US" dirty="0" smtClean="0"/>
          </a:p>
          <a:p>
            <a:pPr algn="ctr"/>
            <a:endParaRPr lang="en-GB" altLang="en-US" dirty="0" smtClean="0"/>
          </a:p>
          <a:p>
            <a:pPr algn="ctr"/>
            <a:endParaRPr lang="en-GB" altLang="en-US" dirty="0" smtClean="0"/>
          </a:p>
          <a:p>
            <a:pPr algn="ctr"/>
            <a:endParaRPr lang="en-GB" altLang="en-US" dirty="0" smtClean="0"/>
          </a:p>
          <a:p>
            <a:pPr algn="ctr"/>
            <a:endParaRPr lang="en-GB" altLang="en-US" dirty="0" smtClean="0"/>
          </a:p>
          <a:p>
            <a:pPr algn="ctr"/>
            <a:r>
              <a:rPr lang="en-GB" altLang="en-US" dirty="0" smtClean="0"/>
              <a:t>How many different ways can you make the number 36?</a:t>
            </a:r>
          </a:p>
          <a:p>
            <a:pPr algn="ctr"/>
            <a:endParaRPr lang="en-GB" altLang="en-US" dirty="0" smtClean="0"/>
          </a:p>
          <a:p>
            <a:pPr algn="ctr"/>
            <a:endParaRPr lang="en-GB" altLang="en-US" dirty="0" smtClean="0"/>
          </a:p>
          <a:p>
            <a:pPr algn="ctr"/>
            <a:endParaRPr lang="en-GB" altLang="en-US" dirty="0" smtClean="0"/>
          </a:p>
          <a:p>
            <a:pPr algn="ctr"/>
            <a:r>
              <a:rPr lang="en-GB" altLang="en-US" dirty="0" smtClean="0"/>
              <a:t>Try it with the number 24! How many different ways can you make 24?</a:t>
            </a:r>
          </a:p>
          <a:p>
            <a:pPr algn="ctr"/>
            <a:r>
              <a:rPr lang="en-GB" altLang="en-US" dirty="0" smtClean="0"/>
              <a:t>Can you find more ways than your partner?</a:t>
            </a:r>
          </a:p>
          <a:p>
            <a:pPr algn="ctr"/>
            <a:endParaRPr lang="en-GB" altLang="en-US" dirty="0" smtClean="0"/>
          </a:p>
        </p:txBody>
      </p:sp>
      <p:sp>
        <p:nvSpPr>
          <p:cNvPr id="22531" name="Title 20"/>
          <p:cNvSpPr>
            <a:spLocks noGrp="1"/>
          </p:cNvSpPr>
          <p:nvPr>
            <p:ph type="title"/>
          </p:nvPr>
        </p:nvSpPr>
        <p:spPr>
          <a:xfrm>
            <a:off x="457200" y="520700"/>
            <a:ext cx="8220075" cy="993775"/>
          </a:xfrm>
        </p:spPr>
        <p:txBody>
          <a:bodyPr/>
          <a:lstStyle/>
          <a:p>
            <a:pPr algn="ctr" eaLnBrk="1" hangingPunct="1"/>
            <a:r>
              <a:rPr lang="en-GB" altLang="en-US" sz="3200" smtClean="0"/>
              <a:t>Making Numbers</a:t>
            </a:r>
          </a:p>
        </p:txBody>
      </p:sp>
      <p:graphicFrame>
        <p:nvGraphicFramePr>
          <p:cNvPr id="11" name="Table 10"/>
          <p:cNvGraphicFramePr>
            <a:graphicFrameLocks noGrp="1"/>
          </p:cNvGraphicFramePr>
          <p:nvPr>
            <p:extLst>
              <p:ext uri="{D42A27DB-BD31-4B8C-83A1-F6EECF244321}">
                <p14:modId xmlns:p14="http://schemas.microsoft.com/office/powerpoint/2010/main" val="2996272683"/>
              </p:ext>
            </p:extLst>
          </p:nvPr>
        </p:nvGraphicFramePr>
        <p:xfrm>
          <a:off x="576263" y="1847851"/>
          <a:ext cx="2417763" cy="1158876"/>
        </p:xfrm>
        <a:graphic>
          <a:graphicData uri="http://schemas.openxmlformats.org/drawingml/2006/table">
            <a:tbl>
              <a:tblPr firstRow="1" bandRow="1">
                <a:tableStyleId>{5940675A-B579-460E-94D1-54222C63F5DA}</a:tableStyleId>
              </a:tblPr>
              <a:tblGrid>
                <a:gridCol w="1969740"/>
                <a:gridCol w="448023"/>
              </a:tblGrid>
              <a:tr h="579438">
                <a:tc gridSpan="2">
                  <a:txBody>
                    <a:bodyPr/>
                    <a:lstStyle/>
                    <a:p>
                      <a:pPr algn="ctr"/>
                      <a:r>
                        <a:rPr lang="en-GB" sz="3200" dirty="0" smtClean="0"/>
                        <a:t>36</a:t>
                      </a:r>
                      <a:endParaRPr lang="en-GB" sz="3200" dirty="0"/>
                    </a:p>
                  </a:txBody>
                  <a:tcPr marL="91462" marR="91462" marT="45745" marB="45745">
                    <a:lnL w="38100" cap="flat" cmpd="sng" algn="ctr">
                      <a:solidFill>
                        <a:schemeClr val="accent5"/>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GB" dirty="0"/>
                    </a:p>
                  </a:txBody>
                  <a:tcPr/>
                </a:tc>
              </a:tr>
              <a:tr h="579438">
                <a:tc>
                  <a:txBody>
                    <a:bodyPr/>
                    <a:lstStyle/>
                    <a:p>
                      <a:pPr algn="ctr"/>
                      <a:r>
                        <a:rPr lang="en-GB" sz="3200" b="0" dirty="0" smtClean="0">
                          <a:latin typeface="+mj-lt"/>
                        </a:rPr>
                        <a:t>30</a:t>
                      </a:r>
                      <a:endParaRPr lang="en-GB" sz="3200" b="0" dirty="0">
                        <a:latin typeface="+mj-lt"/>
                      </a:endParaRPr>
                    </a:p>
                  </a:txBody>
                  <a:tcPr marL="91462" marR="91462" marT="45745" marB="45745">
                    <a:lnL w="38100" cap="flat" cmpd="sng" algn="ctr">
                      <a:solidFill>
                        <a:schemeClr val="accent5"/>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accent5"/>
                      </a:solidFill>
                      <a:prstDash val="solid"/>
                      <a:round/>
                      <a:headEnd type="none" w="med" len="med"/>
                      <a:tailEnd type="none" w="med" len="med"/>
                    </a:lnB>
                    <a:solidFill>
                      <a:schemeClr val="accent5">
                        <a:lumMod val="40000"/>
                        <a:lumOff val="60000"/>
                      </a:schemeClr>
                    </a:solidFill>
                  </a:tcPr>
                </a:tc>
                <a:tc>
                  <a:txBody>
                    <a:bodyPr/>
                    <a:lstStyle/>
                    <a:p>
                      <a:pPr algn="ctr"/>
                      <a:r>
                        <a:rPr lang="en-GB" sz="3200" b="0" dirty="0" smtClean="0">
                          <a:latin typeface="+mj-lt"/>
                        </a:rPr>
                        <a:t>6</a:t>
                      </a:r>
                      <a:endParaRPr lang="en-GB" sz="3200" b="0" dirty="0">
                        <a:latin typeface="+mj-lt"/>
                      </a:endParaRPr>
                    </a:p>
                  </a:txBody>
                  <a:tcPr marL="91462" marR="91462" marT="45745" marB="45745">
                    <a:lnL w="38100" cap="flat" cmpd="sng" algn="ctr">
                      <a:solidFill>
                        <a:schemeClr val="accent5"/>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accent5"/>
                      </a:solidFill>
                      <a:prstDash val="solid"/>
                      <a:round/>
                      <a:headEnd type="none" w="med" len="med"/>
                      <a:tailEnd type="none" w="med" len="med"/>
                    </a:lnB>
                    <a:solidFill>
                      <a:schemeClr val="accent5">
                        <a:lumMod val="60000"/>
                        <a:lumOff val="4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243481170"/>
              </p:ext>
            </p:extLst>
          </p:nvPr>
        </p:nvGraphicFramePr>
        <p:xfrm>
          <a:off x="3405188" y="1848119"/>
          <a:ext cx="2416175" cy="1158608"/>
        </p:xfrm>
        <a:graphic>
          <a:graphicData uri="http://schemas.openxmlformats.org/drawingml/2006/table">
            <a:tbl>
              <a:tblPr firstRow="1" bandRow="1">
                <a:tableStyleId>{5940675A-B579-460E-94D1-54222C63F5DA}</a:tableStyleId>
              </a:tblPr>
              <a:tblGrid>
                <a:gridCol w="1204459"/>
                <a:gridCol w="1211716"/>
              </a:tblGrid>
              <a:tr h="473228">
                <a:tc gridSpan="2">
                  <a:txBody>
                    <a:bodyPr/>
                    <a:lstStyle/>
                    <a:p>
                      <a:pPr algn="ctr"/>
                      <a:r>
                        <a:rPr lang="en-GB" sz="3200" dirty="0" smtClean="0"/>
                        <a:t>36</a:t>
                      </a:r>
                      <a:endParaRPr lang="en-GB" sz="3200" dirty="0"/>
                    </a:p>
                  </a:txBody>
                  <a:tcPr marL="91402" marR="91402" marT="45745" marB="45745">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GB" dirty="0"/>
                    </a:p>
                  </a:txBody>
                  <a:tcPr/>
                </a:tc>
              </a:tr>
              <a:tr h="579438">
                <a:tc>
                  <a:txBody>
                    <a:bodyPr/>
                    <a:lstStyle/>
                    <a:p>
                      <a:pPr algn="ctr"/>
                      <a:r>
                        <a:rPr lang="en-GB" sz="3200" b="0" dirty="0" smtClean="0">
                          <a:latin typeface="+mj-lt"/>
                        </a:rPr>
                        <a:t>18</a:t>
                      </a:r>
                      <a:endParaRPr lang="en-GB" sz="3200" b="0" dirty="0">
                        <a:latin typeface="+mj-lt"/>
                      </a:endParaRPr>
                    </a:p>
                  </a:txBody>
                  <a:tcPr marL="91402" marR="91402" marT="45745" marB="45745">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3">
                        <a:lumMod val="40000"/>
                        <a:lumOff val="60000"/>
                      </a:schemeClr>
                    </a:solidFill>
                  </a:tcPr>
                </a:tc>
                <a:tc>
                  <a:txBody>
                    <a:bodyPr/>
                    <a:lstStyle/>
                    <a:p>
                      <a:pPr algn="ctr"/>
                      <a:r>
                        <a:rPr lang="en-GB" sz="3200" b="0" dirty="0" smtClean="0">
                          <a:latin typeface="+mj-lt"/>
                        </a:rPr>
                        <a:t>18</a:t>
                      </a:r>
                      <a:endParaRPr lang="en-GB" sz="3200" b="0" dirty="0">
                        <a:latin typeface="+mj-lt"/>
                      </a:endParaRPr>
                    </a:p>
                  </a:txBody>
                  <a:tcPr marL="91402" marR="91402" marT="45745" marB="45745">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034660429"/>
              </p:ext>
            </p:extLst>
          </p:nvPr>
        </p:nvGraphicFramePr>
        <p:xfrm>
          <a:off x="6016604" y="1847851"/>
          <a:ext cx="2417762" cy="1158608"/>
        </p:xfrm>
        <a:graphic>
          <a:graphicData uri="http://schemas.openxmlformats.org/drawingml/2006/table">
            <a:tbl>
              <a:tblPr firstRow="1" bandRow="1">
                <a:tableStyleId>{5940675A-B579-460E-94D1-54222C63F5DA}</a:tableStyleId>
              </a:tblPr>
              <a:tblGrid>
                <a:gridCol w="1484427"/>
                <a:gridCol w="933335"/>
              </a:tblGrid>
              <a:tr h="322915">
                <a:tc gridSpan="2">
                  <a:txBody>
                    <a:bodyPr/>
                    <a:lstStyle/>
                    <a:p>
                      <a:pPr algn="ctr"/>
                      <a:r>
                        <a:rPr lang="en-GB" sz="3200" dirty="0" smtClean="0"/>
                        <a:t>36</a:t>
                      </a:r>
                      <a:endParaRPr lang="en-GB" sz="3200" dirty="0"/>
                    </a:p>
                  </a:txBody>
                  <a:tcPr marL="91462" marR="91462" marT="45745" marB="45745">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a:tc>
              </a:tr>
              <a:tr h="579438">
                <a:tc>
                  <a:txBody>
                    <a:bodyPr/>
                    <a:lstStyle/>
                    <a:p>
                      <a:pPr algn="ctr"/>
                      <a:r>
                        <a:rPr lang="en-GB" sz="3200" b="0" dirty="0" smtClean="0">
                          <a:latin typeface="+mj-lt"/>
                        </a:rPr>
                        <a:t>20</a:t>
                      </a:r>
                      <a:endParaRPr lang="en-GB" sz="3200" b="0" dirty="0">
                        <a:latin typeface="+mj-lt"/>
                      </a:endParaRPr>
                    </a:p>
                  </a:txBody>
                  <a:tcPr marL="91462" marR="91462" marT="45745" marB="45745">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GB" sz="3200" b="0" dirty="0" smtClean="0">
                          <a:latin typeface="+mj-lt"/>
                        </a:rPr>
                        <a:t>16</a:t>
                      </a:r>
                      <a:endParaRPr lang="en-GB" sz="3200" b="0" dirty="0">
                        <a:latin typeface="+mj-lt"/>
                      </a:endParaRPr>
                    </a:p>
                  </a:txBody>
                  <a:tcPr marL="91462" marR="91462" marT="45745" marB="45745">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chemeClr val="accent6">
                        <a:lumMod val="60000"/>
                        <a:lumOff val="40000"/>
                      </a:schemeClr>
                    </a:solidFill>
                  </a:tcPr>
                </a:tc>
              </a:tr>
            </a:tbl>
          </a:graphicData>
        </a:graphic>
      </p:graphicFrame>
      <p:grpSp>
        <p:nvGrpSpPr>
          <p:cNvPr id="5" name="Group 4"/>
          <p:cNvGrpSpPr>
            <a:grpSpLocks/>
          </p:cNvGrpSpPr>
          <p:nvPr/>
        </p:nvGrpSpPr>
        <p:grpSpPr bwMode="auto">
          <a:xfrm>
            <a:off x="1565753" y="3629622"/>
            <a:ext cx="6449534" cy="911225"/>
            <a:chOff x="1235675" y="4006939"/>
            <a:chExt cx="6779740" cy="1255841"/>
          </a:xfrm>
        </p:grpSpPr>
        <p:sp>
          <p:nvSpPr>
            <p:cNvPr id="4" name="Rectangle 3"/>
            <p:cNvSpPr/>
            <p:nvPr/>
          </p:nvSpPr>
          <p:spPr>
            <a:xfrm>
              <a:off x="1235675" y="4006939"/>
              <a:ext cx="6779740" cy="6890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p:cNvSpPr txBox="1"/>
            <p:nvPr/>
          </p:nvSpPr>
          <p:spPr>
            <a:xfrm>
              <a:off x="1663701" y="4062451"/>
              <a:ext cx="5626786" cy="1200329"/>
            </a:xfrm>
            <a:prstGeom prst="rect">
              <a:avLst/>
            </a:prstGeom>
            <a:noFill/>
          </p:spPr>
          <p:txBody>
            <a:bodyPr numCol="3">
              <a:spAutoFit/>
            </a:bodyPr>
            <a:lstStyle/>
            <a:p>
              <a:pPr algn="ctr">
                <a:defRPr/>
              </a:pPr>
              <a:r>
                <a:rPr lang="en-GB" dirty="0"/>
                <a:t>36 = 35 + 1</a:t>
              </a:r>
            </a:p>
            <a:p>
              <a:pPr algn="ctr">
                <a:defRPr/>
              </a:pPr>
              <a:r>
                <a:rPr lang="en-GB" dirty="0"/>
                <a:t>36 = 34 + 2</a:t>
              </a:r>
            </a:p>
            <a:p>
              <a:pPr algn="ctr">
                <a:defRPr/>
              </a:pPr>
              <a:endParaRPr lang="en-GB" dirty="0"/>
            </a:p>
            <a:p>
              <a:pPr algn="ctr">
                <a:defRPr/>
              </a:pPr>
              <a:endParaRPr lang="en-GB" dirty="0"/>
            </a:p>
            <a:p>
              <a:pPr algn="ctr">
                <a:defRPr/>
              </a:pPr>
              <a:r>
                <a:rPr lang="en-GB" dirty="0"/>
                <a:t>36 = 33 + 3</a:t>
              </a:r>
            </a:p>
            <a:p>
              <a:pPr algn="ctr">
                <a:defRPr/>
              </a:pPr>
              <a:r>
                <a:rPr lang="en-GB" dirty="0"/>
                <a:t>36 = 32 + 4</a:t>
              </a:r>
            </a:p>
            <a:p>
              <a:pPr algn="ctr">
                <a:defRPr/>
              </a:pPr>
              <a:endParaRPr lang="en-GB" dirty="0"/>
            </a:p>
            <a:p>
              <a:pPr algn="ctr">
                <a:defRPr/>
              </a:pPr>
              <a:endParaRPr lang="en-GB" dirty="0"/>
            </a:p>
            <a:p>
              <a:pPr algn="ctr">
                <a:defRPr/>
              </a:pPr>
              <a:r>
                <a:rPr lang="en-GB" dirty="0"/>
                <a:t>36 = 31 + 5</a:t>
              </a:r>
            </a:p>
            <a:p>
              <a:pPr algn="ctr">
                <a:defRPr/>
              </a:pPr>
              <a:r>
                <a:rPr lang="en-GB" dirty="0"/>
                <a:t>36 = 29 + 7</a:t>
              </a:r>
            </a:p>
          </p:txBody>
        </p:sp>
      </p:grpSp>
      <p:sp>
        <p:nvSpPr>
          <p:cNvPr id="14" name="Rounded Rectangle 13"/>
          <p:cNvSpPr/>
          <p:nvPr/>
        </p:nvSpPr>
        <p:spPr>
          <a:xfrm>
            <a:off x="576263" y="6038850"/>
            <a:ext cx="1647825" cy="287338"/>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Show Answers</a:t>
            </a:r>
          </a:p>
        </p:txBody>
      </p:sp>
      <p:sp>
        <p:nvSpPr>
          <p:cNvPr id="15" name="Rounded Rectangle 14"/>
          <p:cNvSpPr/>
          <p:nvPr/>
        </p:nvSpPr>
        <p:spPr>
          <a:xfrm>
            <a:off x="576263" y="6038850"/>
            <a:ext cx="1647825" cy="28733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pSp>
        <p:nvGrpSpPr>
          <p:cNvPr id="16" name="Group 15"/>
          <p:cNvGrpSpPr>
            <a:grpSpLocks/>
          </p:cNvGrpSpPr>
          <p:nvPr/>
        </p:nvGrpSpPr>
        <p:grpSpPr bwMode="auto">
          <a:xfrm>
            <a:off x="1235075" y="5230813"/>
            <a:ext cx="6780213" cy="979487"/>
            <a:chOff x="1235675" y="4006939"/>
            <a:chExt cx="6779740" cy="978842"/>
          </a:xfrm>
        </p:grpSpPr>
        <p:sp>
          <p:nvSpPr>
            <p:cNvPr id="17" name="Rectangle 16"/>
            <p:cNvSpPr/>
            <p:nvPr/>
          </p:nvSpPr>
          <p:spPr>
            <a:xfrm>
              <a:off x="1235675" y="4006939"/>
              <a:ext cx="6779740" cy="6885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TextBox 17"/>
            <p:cNvSpPr txBox="1"/>
            <p:nvPr/>
          </p:nvSpPr>
          <p:spPr>
            <a:xfrm>
              <a:off x="1663701" y="4062451"/>
              <a:ext cx="5626786" cy="923330"/>
            </a:xfrm>
            <a:prstGeom prst="rect">
              <a:avLst/>
            </a:prstGeom>
            <a:noFill/>
          </p:spPr>
          <p:txBody>
            <a:bodyPr numCol="3">
              <a:spAutoFit/>
            </a:bodyPr>
            <a:lstStyle/>
            <a:p>
              <a:pPr>
                <a:defRPr/>
              </a:pPr>
              <a:r>
                <a:rPr lang="en-GB" dirty="0"/>
                <a:t>24 = 24 + 0</a:t>
              </a:r>
            </a:p>
            <a:p>
              <a:pPr>
                <a:defRPr/>
              </a:pPr>
              <a:r>
                <a:rPr lang="en-GB" dirty="0"/>
                <a:t>24 = 23 + 1</a:t>
              </a:r>
            </a:p>
            <a:p>
              <a:pPr>
                <a:defRPr/>
              </a:pPr>
              <a:endParaRPr lang="en-GB" dirty="0"/>
            </a:p>
            <a:p>
              <a:pPr>
                <a:defRPr/>
              </a:pPr>
              <a:r>
                <a:rPr lang="en-GB" dirty="0"/>
                <a:t>24 = 22 + 2</a:t>
              </a:r>
            </a:p>
            <a:p>
              <a:pPr>
                <a:defRPr/>
              </a:pPr>
              <a:r>
                <a:rPr lang="en-GB" dirty="0"/>
                <a:t>24 = 21 + 3</a:t>
              </a:r>
            </a:p>
            <a:p>
              <a:pPr>
                <a:defRPr/>
              </a:pPr>
              <a:endParaRPr lang="en-GB" dirty="0"/>
            </a:p>
            <a:p>
              <a:pPr>
                <a:defRPr/>
              </a:pPr>
              <a:r>
                <a:rPr lang="en-GB" dirty="0"/>
                <a:t>24 = 20 + 4</a:t>
              </a:r>
            </a:p>
            <a:p>
              <a:pPr>
                <a:defRPr/>
              </a:pPr>
              <a:r>
                <a:rPr lang="en-GB" dirty="0"/>
                <a:t>24 = 19 + 5</a:t>
              </a:r>
            </a:p>
          </p:txBody>
        </p:sp>
      </p:grpSp>
    </p:spTree>
    <p:extLst>
      <p:ext uri="{BB962C8B-B14F-4D97-AF65-F5344CB8AC3E}">
        <p14:creationId xmlns:p14="http://schemas.microsoft.com/office/powerpoint/2010/main" val="2016439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4326"/>
            <a:ext cx="8229600" cy="1143000"/>
          </a:xfrm>
        </p:spPr>
        <p:txBody>
          <a:bodyPr/>
          <a:lstStyle/>
          <a:p>
            <a:r>
              <a:rPr lang="en-GB" dirty="0" smtClean="0"/>
              <a:t>Year 2 Arithmetic Questions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878171"/>
              </p:ext>
            </p:extLst>
          </p:nvPr>
        </p:nvGraphicFramePr>
        <p:xfrm>
          <a:off x="286602" y="1327326"/>
          <a:ext cx="4148806" cy="2302977"/>
        </p:xfrm>
        <a:graphic>
          <a:graphicData uri="http://schemas.openxmlformats.org/drawingml/2006/table">
            <a:tbl>
              <a:tblPr firstRow="1" firstCol="1" bandRow="1">
                <a:tableStyleId>{5C22544A-7EE6-4342-B048-85BDC9FD1C3A}</a:tableStyleId>
              </a:tblPr>
              <a:tblGrid>
                <a:gridCol w="422418"/>
                <a:gridCol w="3726388"/>
              </a:tblGrid>
              <a:tr h="2302977">
                <a:tc>
                  <a:txBody>
                    <a:bodyPr/>
                    <a:lstStyle/>
                    <a:p>
                      <a:pPr marL="86995">
                        <a:lnSpc>
                          <a:spcPct val="107000"/>
                        </a:lnSpc>
                        <a:spcAft>
                          <a:spcPts val="0"/>
                        </a:spcAft>
                      </a:pPr>
                      <a:r>
                        <a:rPr lang="en-GB" sz="1800" dirty="0" smtClean="0">
                          <a:effectLst/>
                        </a:rPr>
                        <a:t>1</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6685" marR="99060" marT="296545" marB="218440"/>
                </a:tc>
                <a:tc>
                  <a:txBody>
                    <a:bodyPr/>
                    <a:lstStyle/>
                    <a:p>
                      <a:pPr marL="69215">
                        <a:lnSpc>
                          <a:spcPct val="107000"/>
                        </a:lnSpc>
                        <a:spcAft>
                          <a:spcPts val="0"/>
                        </a:spcAft>
                      </a:pPr>
                      <a:r>
                        <a:rPr lang="en-GB" sz="3000" dirty="0" smtClean="0">
                          <a:effectLst/>
                        </a:rPr>
                        <a:t>5 + 7 =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6685" marR="99060" marT="296545" marB="218440"/>
                </a:tc>
              </a:tr>
            </a:tbl>
          </a:graphicData>
        </a:graphic>
      </p:graphicFrame>
      <p:grpSp>
        <p:nvGrpSpPr>
          <p:cNvPr id="5" name="Group 4"/>
          <p:cNvGrpSpPr/>
          <p:nvPr/>
        </p:nvGrpSpPr>
        <p:grpSpPr>
          <a:xfrm>
            <a:off x="-2797584" y="-2026831"/>
            <a:ext cx="1105241" cy="346153"/>
            <a:chOff x="0" y="0"/>
            <a:chExt cx="1774596" cy="622605"/>
          </a:xfrm>
        </p:grpSpPr>
        <p:sp>
          <p:nvSpPr>
            <p:cNvPr id="6" name="Shape 228"/>
            <p:cNvSpPr/>
            <p:nvPr/>
          </p:nvSpPr>
          <p:spPr>
            <a:xfrm>
              <a:off x="0" y="0"/>
              <a:ext cx="1774596" cy="622605"/>
            </a:xfrm>
            <a:custGeom>
              <a:avLst/>
              <a:gdLst/>
              <a:ahLst/>
              <a:cxnLst/>
              <a:rect l="0" t="0" r="0" b="0"/>
              <a:pathLst>
                <a:path w="1774596" h="622605">
                  <a:moveTo>
                    <a:pt x="0" y="622605"/>
                  </a:moveTo>
                  <a:lnTo>
                    <a:pt x="1774596" y="622605"/>
                  </a:lnTo>
                  <a:lnTo>
                    <a:pt x="1774596" y="0"/>
                  </a:lnTo>
                  <a:lnTo>
                    <a:pt x="0" y="0"/>
                  </a:lnTo>
                  <a:close/>
                </a:path>
              </a:pathLst>
            </a:custGeom>
            <a:ln w="25400" cap="flat">
              <a:miter lim="100000"/>
            </a:ln>
          </p:spPr>
          <p:style>
            <a:lnRef idx="1">
              <a:srgbClr val="2159A7"/>
            </a:lnRef>
            <a:fillRef idx="0">
              <a:srgbClr val="000000">
                <a:alpha val="0"/>
              </a:srgbClr>
            </a:fillRef>
            <a:effectRef idx="0">
              <a:scrgbClr r="0" g="0" b="0"/>
            </a:effectRef>
            <a:fontRef idx="none"/>
          </p:style>
          <p:txBody>
            <a:bodyPr/>
            <a:lstStyle/>
            <a:p>
              <a:endParaRPr lang="en-GB"/>
            </a:p>
          </p:txBody>
        </p:sp>
      </p:grpSp>
      <p:graphicFrame>
        <p:nvGraphicFramePr>
          <p:cNvPr id="7" name="Table 6"/>
          <p:cNvGraphicFramePr>
            <a:graphicFrameLocks noGrp="1"/>
          </p:cNvGraphicFramePr>
          <p:nvPr>
            <p:extLst>
              <p:ext uri="{D42A27DB-BD31-4B8C-83A1-F6EECF244321}">
                <p14:modId xmlns:p14="http://schemas.microsoft.com/office/powerpoint/2010/main" val="3905466222"/>
              </p:ext>
            </p:extLst>
          </p:nvPr>
        </p:nvGraphicFramePr>
        <p:xfrm>
          <a:off x="4740812" y="3630302"/>
          <a:ext cx="4149969" cy="2980223"/>
        </p:xfrm>
        <a:graphic>
          <a:graphicData uri="http://schemas.openxmlformats.org/drawingml/2006/table">
            <a:tbl>
              <a:tblPr firstRow="1" firstCol="1" bandRow="1">
                <a:tableStyleId>{5C22544A-7EE6-4342-B048-85BDC9FD1C3A}</a:tableStyleId>
              </a:tblPr>
              <a:tblGrid>
                <a:gridCol w="422536"/>
                <a:gridCol w="3727433"/>
              </a:tblGrid>
              <a:tr h="2980223">
                <a:tc>
                  <a:txBody>
                    <a:bodyPr/>
                    <a:lstStyle/>
                    <a:p>
                      <a:pPr marL="86995">
                        <a:lnSpc>
                          <a:spcPct val="107000"/>
                        </a:lnSpc>
                        <a:spcAft>
                          <a:spcPts val="0"/>
                        </a:spcAft>
                      </a:pPr>
                      <a:r>
                        <a:rPr lang="en-GB" sz="1800">
                          <a:effectLst/>
                        </a:rPr>
                        <a:t>2</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6685" marR="99060" marT="296545" marB="218440"/>
                </a:tc>
                <a:tc>
                  <a:txBody>
                    <a:bodyPr/>
                    <a:lstStyle/>
                    <a:p>
                      <a:pPr marL="69215">
                        <a:lnSpc>
                          <a:spcPct val="107000"/>
                        </a:lnSpc>
                        <a:spcAft>
                          <a:spcPts val="0"/>
                        </a:spcAft>
                      </a:pPr>
                      <a:r>
                        <a:rPr lang="en-GB" sz="3000" dirty="0">
                          <a:effectLst/>
                        </a:rPr>
                        <a:t>19 − 9 =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6685" marR="99060" marT="296545" marB="218440"/>
                </a:tc>
              </a:tr>
            </a:tbl>
          </a:graphicData>
        </a:graphic>
      </p:graphicFrame>
      <p:grpSp>
        <p:nvGrpSpPr>
          <p:cNvPr id="8" name="Group 7"/>
          <p:cNvGrpSpPr/>
          <p:nvPr/>
        </p:nvGrpSpPr>
        <p:grpSpPr>
          <a:xfrm>
            <a:off x="2899146" y="2643885"/>
            <a:ext cx="1105946" cy="447948"/>
            <a:chOff x="0" y="0"/>
            <a:chExt cx="1774596" cy="622605"/>
          </a:xfrm>
        </p:grpSpPr>
        <p:sp>
          <p:nvSpPr>
            <p:cNvPr id="9" name="Shape 309"/>
            <p:cNvSpPr/>
            <p:nvPr/>
          </p:nvSpPr>
          <p:spPr>
            <a:xfrm>
              <a:off x="0" y="0"/>
              <a:ext cx="1774596" cy="622605"/>
            </a:xfrm>
            <a:custGeom>
              <a:avLst/>
              <a:gdLst/>
              <a:ahLst/>
              <a:cxnLst/>
              <a:rect l="0" t="0" r="0" b="0"/>
              <a:pathLst>
                <a:path w="1774596" h="622605">
                  <a:moveTo>
                    <a:pt x="0" y="622605"/>
                  </a:moveTo>
                  <a:lnTo>
                    <a:pt x="1774596" y="622605"/>
                  </a:lnTo>
                  <a:lnTo>
                    <a:pt x="1774596" y="0"/>
                  </a:lnTo>
                  <a:lnTo>
                    <a:pt x="0" y="0"/>
                  </a:lnTo>
                  <a:close/>
                </a:path>
              </a:pathLst>
            </a:custGeom>
            <a:ln w="25400" cap="flat">
              <a:miter lim="100000"/>
            </a:ln>
          </p:spPr>
          <p:style>
            <a:lnRef idx="1">
              <a:srgbClr val="2159A7"/>
            </a:lnRef>
            <a:fillRef idx="0">
              <a:srgbClr val="000000">
                <a:alpha val="0"/>
              </a:srgbClr>
            </a:fillRef>
            <a:effectRef idx="0">
              <a:scrgbClr r="0" g="0" b="0"/>
            </a:effectRef>
            <a:fontRef idx="none"/>
          </p:style>
          <p:txBody>
            <a:bodyPr/>
            <a:lstStyle/>
            <a:p>
              <a:endParaRPr lang="en-GB"/>
            </a:p>
          </p:txBody>
        </p:sp>
      </p:grpSp>
      <p:graphicFrame>
        <p:nvGraphicFramePr>
          <p:cNvPr id="10" name="Table 9"/>
          <p:cNvGraphicFramePr>
            <a:graphicFrameLocks noGrp="1"/>
          </p:cNvGraphicFramePr>
          <p:nvPr>
            <p:extLst>
              <p:ext uri="{D42A27DB-BD31-4B8C-83A1-F6EECF244321}">
                <p14:modId xmlns:p14="http://schemas.microsoft.com/office/powerpoint/2010/main" val="2330356565"/>
              </p:ext>
            </p:extLst>
          </p:nvPr>
        </p:nvGraphicFramePr>
        <p:xfrm>
          <a:off x="309392" y="3786204"/>
          <a:ext cx="3695700" cy="2964998"/>
        </p:xfrm>
        <a:graphic>
          <a:graphicData uri="http://schemas.openxmlformats.org/drawingml/2006/table">
            <a:tbl>
              <a:tblPr firstRow="1" firstCol="1" bandRow="1">
                <a:tableStyleId>{5C22544A-7EE6-4342-B048-85BDC9FD1C3A}</a:tableStyleId>
              </a:tblPr>
              <a:tblGrid>
                <a:gridCol w="376284"/>
                <a:gridCol w="3319416"/>
              </a:tblGrid>
              <a:tr h="2964998">
                <a:tc>
                  <a:txBody>
                    <a:bodyPr/>
                    <a:lstStyle/>
                    <a:p>
                      <a:pPr marL="86995">
                        <a:lnSpc>
                          <a:spcPct val="107000"/>
                        </a:lnSpc>
                        <a:spcAft>
                          <a:spcPts val="0"/>
                        </a:spcAft>
                      </a:pPr>
                      <a:r>
                        <a:rPr lang="en-GB" sz="1800">
                          <a:effectLst/>
                        </a:rPr>
                        <a:t>3</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6685" marR="99060" marT="296545" marB="218440"/>
                </a:tc>
                <a:tc>
                  <a:txBody>
                    <a:bodyPr/>
                    <a:lstStyle/>
                    <a:p>
                      <a:pPr marL="69215">
                        <a:lnSpc>
                          <a:spcPct val="107000"/>
                        </a:lnSpc>
                        <a:spcAft>
                          <a:spcPts val="0"/>
                        </a:spcAft>
                      </a:pPr>
                      <a:r>
                        <a:rPr lang="en-GB" sz="3000" dirty="0">
                          <a:effectLst/>
                        </a:rPr>
                        <a:t>89 + 10 =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6685" marR="99060" marT="296545" marB="218440"/>
                </a:tc>
              </a:tr>
            </a:tbl>
          </a:graphicData>
        </a:graphic>
      </p:graphicFrame>
      <p:grpSp>
        <p:nvGrpSpPr>
          <p:cNvPr id="11" name="Group 10"/>
          <p:cNvGrpSpPr/>
          <p:nvPr/>
        </p:nvGrpSpPr>
        <p:grpSpPr>
          <a:xfrm>
            <a:off x="-1865484" y="2786849"/>
            <a:ext cx="984886" cy="445659"/>
            <a:chOff x="0" y="0"/>
            <a:chExt cx="1774597" cy="622605"/>
          </a:xfrm>
        </p:grpSpPr>
        <p:sp>
          <p:nvSpPr>
            <p:cNvPr id="12" name="Shape 400"/>
            <p:cNvSpPr/>
            <p:nvPr/>
          </p:nvSpPr>
          <p:spPr>
            <a:xfrm>
              <a:off x="0" y="0"/>
              <a:ext cx="1774597" cy="622605"/>
            </a:xfrm>
            <a:custGeom>
              <a:avLst/>
              <a:gdLst/>
              <a:ahLst/>
              <a:cxnLst/>
              <a:rect l="0" t="0" r="0" b="0"/>
              <a:pathLst>
                <a:path w="1774597" h="622605">
                  <a:moveTo>
                    <a:pt x="0" y="622605"/>
                  </a:moveTo>
                  <a:lnTo>
                    <a:pt x="1774597" y="622605"/>
                  </a:lnTo>
                  <a:lnTo>
                    <a:pt x="1774597" y="0"/>
                  </a:lnTo>
                  <a:lnTo>
                    <a:pt x="0" y="0"/>
                  </a:lnTo>
                  <a:close/>
                </a:path>
              </a:pathLst>
            </a:custGeom>
            <a:ln w="25400" cap="flat">
              <a:miter lim="100000"/>
            </a:ln>
          </p:spPr>
          <p:style>
            <a:lnRef idx="1">
              <a:srgbClr val="2159A7"/>
            </a:lnRef>
            <a:fillRef idx="0">
              <a:srgbClr val="000000">
                <a:alpha val="0"/>
              </a:srgbClr>
            </a:fillRef>
            <a:effectRef idx="0">
              <a:scrgbClr r="0" g="0" b="0"/>
            </a:effectRef>
            <a:fontRef idx="none"/>
          </p:style>
          <p:txBody>
            <a:bodyPr/>
            <a:lstStyle/>
            <a:p>
              <a:endParaRPr lang="en-GB"/>
            </a:p>
          </p:txBody>
        </p:sp>
      </p:grpSp>
      <p:graphicFrame>
        <p:nvGraphicFramePr>
          <p:cNvPr id="15" name="Table 14"/>
          <p:cNvGraphicFramePr>
            <a:graphicFrameLocks noGrp="1"/>
          </p:cNvGraphicFramePr>
          <p:nvPr>
            <p:extLst>
              <p:ext uri="{D42A27DB-BD31-4B8C-83A1-F6EECF244321}">
                <p14:modId xmlns:p14="http://schemas.microsoft.com/office/powerpoint/2010/main" val="1448626333"/>
              </p:ext>
            </p:extLst>
          </p:nvPr>
        </p:nvGraphicFramePr>
        <p:xfrm>
          <a:off x="5359222" y="1359432"/>
          <a:ext cx="3466532" cy="1783312"/>
        </p:xfrm>
        <a:graphic>
          <a:graphicData uri="http://schemas.openxmlformats.org/drawingml/2006/table">
            <a:tbl>
              <a:tblPr firstRow="1" firstCol="1" bandRow="1">
                <a:tableStyleId>{5C22544A-7EE6-4342-B048-85BDC9FD1C3A}</a:tableStyleId>
              </a:tblPr>
              <a:tblGrid>
                <a:gridCol w="352951"/>
                <a:gridCol w="3113581"/>
              </a:tblGrid>
              <a:tr h="1783312">
                <a:tc>
                  <a:txBody>
                    <a:bodyPr/>
                    <a:lstStyle/>
                    <a:p>
                      <a:pPr marL="86995">
                        <a:lnSpc>
                          <a:spcPct val="107000"/>
                        </a:lnSpc>
                        <a:spcAft>
                          <a:spcPts val="0"/>
                        </a:spcAft>
                      </a:pPr>
                      <a:r>
                        <a:rPr lang="en-GB" sz="1800">
                          <a:effectLst/>
                        </a:rPr>
                        <a:t>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6685" marR="99060" marT="296545" marB="218440"/>
                </a:tc>
                <a:tc>
                  <a:txBody>
                    <a:bodyPr/>
                    <a:lstStyle/>
                    <a:p>
                      <a:pPr marL="69215">
                        <a:lnSpc>
                          <a:spcPct val="107000"/>
                        </a:lnSpc>
                        <a:spcAft>
                          <a:spcPts val="0"/>
                        </a:spcAft>
                      </a:pPr>
                      <a:r>
                        <a:rPr lang="en-GB" sz="3000" dirty="0">
                          <a:effectLst/>
                        </a:rPr>
                        <a:t>15 + 3 + 3 =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6685" marR="99060" marT="296545" marB="218440"/>
                </a:tc>
              </a:tr>
            </a:tbl>
          </a:graphicData>
        </a:graphic>
      </p:graphicFrame>
      <p:grpSp>
        <p:nvGrpSpPr>
          <p:cNvPr id="16" name="Group 15"/>
          <p:cNvGrpSpPr/>
          <p:nvPr/>
        </p:nvGrpSpPr>
        <p:grpSpPr>
          <a:xfrm>
            <a:off x="3016250" y="-643993"/>
            <a:ext cx="923814" cy="268044"/>
            <a:chOff x="0" y="0"/>
            <a:chExt cx="1774596" cy="622605"/>
          </a:xfrm>
        </p:grpSpPr>
        <p:sp>
          <p:nvSpPr>
            <p:cNvPr id="17" name="Shape 572"/>
            <p:cNvSpPr/>
            <p:nvPr/>
          </p:nvSpPr>
          <p:spPr>
            <a:xfrm>
              <a:off x="0" y="0"/>
              <a:ext cx="1774596" cy="622605"/>
            </a:xfrm>
            <a:custGeom>
              <a:avLst/>
              <a:gdLst/>
              <a:ahLst/>
              <a:cxnLst/>
              <a:rect l="0" t="0" r="0" b="0"/>
              <a:pathLst>
                <a:path w="1774596" h="622605">
                  <a:moveTo>
                    <a:pt x="0" y="622605"/>
                  </a:moveTo>
                  <a:lnTo>
                    <a:pt x="1774596" y="622605"/>
                  </a:lnTo>
                  <a:lnTo>
                    <a:pt x="1774596" y="0"/>
                  </a:lnTo>
                  <a:lnTo>
                    <a:pt x="0" y="0"/>
                  </a:lnTo>
                  <a:close/>
                </a:path>
              </a:pathLst>
            </a:custGeom>
            <a:ln w="25400" cap="flat">
              <a:miter lim="100000"/>
            </a:ln>
          </p:spPr>
          <p:style>
            <a:lnRef idx="1">
              <a:srgbClr val="2159A7"/>
            </a:lnRef>
            <a:fillRef idx="0">
              <a:srgbClr val="000000">
                <a:alpha val="0"/>
              </a:srgbClr>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3480464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2 Reasoning Questions</a:t>
            </a:r>
            <a:endParaRPr lang="en-GB" dirty="0"/>
          </a:p>
        </p:txBody>
      </p:sp>
      <p:grpSp>
        <p:nvGrpSpPr>
          <p:cNvPr id="4" name="Group 3"/>
          <p:cNvGrpSpPr/>
          <p:nvPr/>
        </p:nvGrpSpPr>
        <p:grpSpPr>
          <a:xfrm>
            <a:off x="584409" y="846138"/>
            <a:ext cx="2039786" cy="5617671"/>
            <a:chOff x="0" y="0"/>
            <a:chExt cx="2747301" cy="6956898"/>
          </a:xfrm>
        </p:grpSpPr>
        <p:sp>
          <p:nvSpPr>
            <p:cNvPr id="5" name="Rectangle 4"/>
            <p:cNvSpPr/>
            <p:nvPr/>
          </p:nvSpPr>
          <p:spPr>
            <a:xfrm>
              <a:off x="241618" y="345247"/>
              <a:ext cx="286303" cy="532574"/>
            </a:xfrm>
            <a:prstGeom prst="rect">
              <a:avLst/>
            </a:prstGeom>
            <a:ln>
              <a:noFill/>
            </a:ln>
          </p:spPr>
          <p:txBody>
            <a:bodyPr vert="horz" lIns="0" tIns="0" rIns="0" bIns="0" rtlCol="0">
              <a:noAutofit/>
            </a:bodyPr>
            <a:lstStyle/>
            <a:p>
              <a:pPr marL="6350" indent="-6350">
                <a:lnSpc>
                  <a:spcPct val="107000"/>
                </a:lnSpc>
                <a:spcAft>
                  <a:spcPts val="800"/>
                </a:spcAft>
              </a:pPr>
              <a:r>
                <a:rPr lang="en-GB" sz="3000">
                  <a:solidFill>
                    <a:srgbClr val="2C2A28"/>
                  </a:solidFill>
                  <a:effectLst/>
                  <a:latin typeface="Calibri" panose="020F0502020204030204" pitchFamily="34" charset="0"/>
                  <a:ea typeface="Calibri" panose="020F0502020204030204" pitchFamily="34" charset="0"/>
                  <a:cs typeface="Calibri" panose="020F0502020204030204" pitchFamily="34" charset="0"/>
                </a:rPr>
                <a:t>0</a:t>
              </a:r>
              <a:endParaRPr lang="en-GB" sz="1500">
                <a:solidFill>
                  <a:srgbClr val="2C2A2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Shape 2162"/>
            <p:cNvSpPr/>
            <p:nvPr/>
          </p:nvSpPr>
          <p:spPr>
            <a:xfrm>
              <a:off x="0" y="0"/>
              <a:ext cx="707301" cy="995299"/>
            </a:xfrm>
            <a:custGeom>
              <a:avLst/>
              <a:gdLst/>
              <a:ahLst/>
              <a:cxnLst/>
              <a:rect l="0" t="0" r="0" b="0"/>
              <a:pathLst>
                <a:path w="707301" h="995299">
                  <a:moveTo>
                    <a:pt x="65659" y="0"/>
                  </a:moveTo>
                  <a:cubicBezTo>
                    <a:pt x="62979" y="13"/>
                    <a:pt x="0" y="991"/>
                    <a:pt x="0" y="65646"/>
                  </a:cubicBezTo>
                  <a:lnTo>
                    <a:pt x="0" y="929653"/>
                  </a:lnTo>
                  <a:cubicBezTo>
                    <a:pt x="13" y="932320"/>
                    <a:pt x="991" y="995299"/>
                    <a:pt x="65646" y="995299"/>
                  </a:cubicBezTo>
                  <a:lnTo>
                    <a:pt x="641642" y="995299"/>
                  </a:lnTo>
                  <a:cubicBezTo>
                    <a:pt x="644322" y="995286"/>
                    <a:pt x="707301" y="994308"/>
                    <a:pt x="707301" y="929653"/>
                  </a:cubicBezTo>
                  <a:lnTo>
                    <a:pt x="707301" y="65646"/>
                  </a:lnTo>
                  <a:cubicBezTo>
                    <a:pt x="707288" y="62979"/>
                    <a:pt x="706311" y="0"/>
                    <a:pt x="641642" y="0"/>
                  </a:cubicBezTo>
                  <a:lnTo>
                    <a:pt x="65646" y="0"/>
                  </a:lnTo>
                  <a:lnTo>
                    <a:pt x="65659" y="0"/>
                  </a:lnTo>
                  <a:close/>
                </a:path>
              </a:pathLst>
            </a:custGeom>
            <a:ln w="127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sp>
          <p:nvSpPr>
            <p:cNvPr id="7" name="Shape 2163"/>
            <p:cNvSpPr/>
            <p:nvPr/>
          </p:nvSpPr>
          <p:spPr>
            <a:xfrm>
              <a:off x="276000" y="993600"/>
              <a:ext cx="707301" cy="995299"/>
            </a:xfrm>
            <a:custGeom>
              <a:avLst/>
              <a:gdLst/>
              <a:ahLst/>
              <a:cxnLst/>
              <a:rect l="0" t="0" r="0" b="0"/>
              <a:pathLst>
                <a:path w="707301" h="995299">
                  <a:moveTo>
                    <a:pt x="65659" y="0"/>
                  </a:moveTo>
                  <a:lnTo>
                    <a:pt x="641642" y="0"/>
                  </a:lnTo>
                  <a:cubicBezTo>
                    <a:pt x="706311" y="0"/>
                    <a:pt x="707288" y="62979"/>
                    <a:pt x="707301" y="65646"/>
                  </a:cubicBezTo>
                  <a:lnTo>
                    <a:pt x="707301" y="929653"/>
                  </a:lnTo>
                  <a:cubicBezTo>
                    <a:pt x="707301" y="994308"/>
                    <a:pt x="644322" y="995287"/>
                    <a:pt x="641642" y="995299"/>
                  </a:cubicBezTo>
                  <a:lnTo>
                    <a:pt x="65646" y="995299"/>
                  </a:lnTo>
                  <a:cubicBezTo>
                    <a:pt x="991" y="995299"/>
                    <a:pt x="13" y="932320"/>
                    <a:pt x="0" y="929653"/>
                  </a:cubicBezTo>
                  <a:lnTo>
                    <a:pt x="0" y="65646"/>
                  </a:lnTo>
                  <a:cubicBezTo>
                    <a:pt x="0" y="991"/>
                    <a:pt x="62979" y="13"/>
                    <a:pt x="65659" y="0"/>
                  </a:cubicBezTo>
                  <a:close/>
                </a:path>
              </a:pathLst>
            </a:custGeom>
            <a:ln w="0" cap="flat">
              <a:miter lim="100000"/>
            </a:ln>
          </p:spPr>
          <p:style>
            <a:lnRef idx="0">
              <a:srgbClr val="000000">
                <a:alpha val="0"/>
              </a:srgbClr>
            </a:lnRef>
            <a:fillRef idx="1">
              <a:srgbClr val="FFFFFE"/>
            </a:fillRef>
            <a:effectRef idx="0">
              <a:scrgbClr r="0" g="0" b="0"/>
            </a:effectRef>
            <a:fontRef idx="none"/>
          </p:style>
          <p:txBody>
            <a:bodyPr/>
            <a:lstStyle/>
            <a:p>
              <a:endParaRPr lang="en-GB"/>
            </a:p>
          </p:txBody>
        </p:sp>
        <p:sp>
          <p:nvSpPr>
            <p:cNvPr id="8" name="Shape 2164"/>
            <p:cNvSpPr/>
            <p:nvPr/>
          </p:nvSpPr>
          <p:spPr>
            <a:xfrm>
              <a:off x="341647" y="993600"/>
              <a:ext cx="13" cy="0"/>
            </a:xfrm>
            <a:custGeom>
              <a:avLst/>
              <a:gdLst/>
              <a:ahLst/>
              <a:cxnLst/>
              <a:rect l="0" t="0" r="0" b="0"/>
              <a:pathLst>
                <a:path w="13">
                  <a:moveTo>
                    <a:pt x="13" y="0"/>
                  </a:moveTo>
                  <a:lnTo>
                    <a:pt x="0" y="0"/>
                  </a:lnTo>
                  <a:close/>
                </a:path>
              </a:pathLst>
            </a:custGeom>
            <a:ln w="0" cap="flat">
              <a:miter lim="100000"/>
            </a:ln>
          </p:spPr>
          <p:style>
            <a:lnRef idx="0">
              <a:srgbClr val="000000">
                <a:alpha val="0"/>
              </a:srgbClr>
            </a:lnRef>
            <a:fillRef idx="1">
              <a:srgbClr val="FFFFFE"/>
            </a:fillRef>
            <a:effectRef idx="0">
              <a:scrgbClr r="0" g="0" b="0"/>
            </a:effectRef>
            <a:fontRef idx="none"/>
          </p:style>
          <p:txBody>
            <a:bodyPr/>
            <a:lstStyle/>
            <a:p>
              <a:endParaRPr lang="en-GB"/>
            </a:p>
          </p:txBody>
        </p:sp>
        <p:sp>
          <p:nvSpPr>
            <p:cNvPr id="9" name="Rectangle 8"/>
            <p:cNvSpPr/>
            <p:nvPr/>
          </p:nvSpPr>
          <p:spPr>
            <a:xfrm>
              <a:off x="517618" y="1338847"/>
              <a:ext cx="286302" cy="532574"/>
            </a:xfrm>
            <a:prstGeom prst="rect">
              <a:avLst/>
            </a:prstGeom>
            <a:ln>
              <a:noFill/>
            </a:ln>
          </p:spPr>
          <p:txBody>
            <a:bodyPr vert="horz" lIns="0" tIns="0" rIns="0" bIns="0" rtlCol="0">
              <a:noAutofit/>
            </a:bodyPr>
            <a:lstStyle/>
            <a:p>
              <a:pPr marL="6350" indent="-6350">
                <a:lnSpc>
                  <a:spcPct val="107000"/>
                </a:lnSpc>
                <a:spcAft>
                  <a:spcPts val="800"/>
                </a:spcAft>
              </a:pPr>
              <a:r>
                <a:rPr lang="en-GB" sz="3000">
                  <a:solidFill>
                    <a:srgbClr val="2C2A28"/>
                  </a:solidFill>
                  <a:effectLst/>
                  <a:latin typeface="Calibri" panose="020F0502020204030204" pitchFamily="34" charset="0"/>
                  <a:ea typeface="Calibri" panose="020F0502020204030204" pitchFamily="34" charset="0"/>
                  <a:cs typeface="Calibri" panose="020F0502020204030204" pitchFamily="34" charset="0"/>
                </a:rPr>
                <a:t>3</a:t>
              </a:r>
              <a:endParaRPr lang="en-GB" sz="1500">
                <a:solidFill>
                  <a:srgbClr val="2C2A2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Shape 2166"/>
            <p:cNvSpPr/>
            <p:nvPr/>
          </p:nvSpPr>
          <p:spPr>
            <a:xfrm>
              <a:off x="276000" y="993600"/>
              <a:ext cx="707301" cy="995299"/>
            </a:xfrm>
            <a:custGeom>
              <a:avLst/>
              <a:gdLst/>
              <a:ahLst/>
              <a:cxnLst/>
              <a:rect l="0" t="0" r="0" b="0"/>
              <a:pathLst>
                <a:path w="707301" h="995299">
                  <a:moveTo>
                    <a:pt x="65659" y="0"/>
                  </a:moveTo>
                  <a:cubicBezTo>
                    <a:pt x="62979" y="13"/>
                    <a:pt x="0" y="991"/>
                    <a:pt x="0" y="65646"/>
                  </a:cubicBezTo>
                  <a:lnTo>
                    <a:pt x="0" y="929653"/>
                  </a:lnTo>
                  <a:cubicBezTo>
                    <a:pt x="13" y="932320"/>
                    <a:pt x="991" y="995299"/>
                    <a:pt x="65646" y="995299"/>
                  </a:cubicBezTo>
                  <a:lnTo>
                    <a:pt x="641642" y="995299"/>
                  </a:lnTo>
                  <a:cubicBezTo>
                    <a:pt x="644322" y="995287"/>
                    <a:pt x="707301" y="994308"/>
                    <a:pt x="707301" y="929653"/>
                  </a:cubicBezTo>
                  <a:lnTo>
                    <a:pt x="707301" y="65646"/>
                  </a:lnTo>
                  <a:cubicBezTo>
                    <a:pt x="707288" y="62979"/>
                    <a:pt x="706311" y="0"/>
                    <a:pt x="641642" y="0"/>
                  </a:cubicBezTo>
                  <a:lnTo>
                    <a:pt x="65646" y="0"/>
                  </a:lnTo>
                  <a:lnTo>
                    <a:pt x="65659" y="0"/>
                  </a:lnTo>
                  <a:close/>
                </a:path>
              </a:pathLst>
            </a:custGeom>
            <a:ln w="127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sp>
          <p:nvSpPr>
            <p:cNvPr id="11" name="Shape 2167"/>
            <p:cNvSpPr/>
            <p:nvPr/>
          </p:nvSpPr>
          <p:spPr>
            <a:xfrm>
              <a:off x="600000" y="1987200"/>
              <a:ext cx="707301" cy="995299"/>
            </a:xfrm>
            <a:custGeom>
              <a:avLst/>
              <a:gdLst/>
              <a:ahLst/>
              <a:cxnLst/>
              <a:rect l="0" t="0" r="0" b="0"/>
              <a:pathLst>
                <a:path w="707301" h="995299">
                  <a:moveTo>
                    <a:pt x="65659" y="0"/>
                  </a:moveTo>
                  <a:lnTo>
                    <a:pt x="641642" y="0"/>
                  </a:lnTo>
                  <a:cubicBezTo>
                    <a:pt x="706310" y="0"/>
                    <a:pt x="707288" y="62979"/>
                    <a:pt x="707301" y="65646"/>
                  </a:cubicBezTo>
                  <a:lnTo>
                    <a:pt x="707301" y="929653"/>
                  </a:lnTo>
                  <a:cubicBezTo>
                    <a:pt x="707301" y="994308"/>
                    <a:pt x="644322" y="995287"/>
                    <a:pt x="641642" y="995299"/>
                  </a:cubicBezTo>
                  <a:lnTo>
                    <a:pt x="65646" y="995299"/>
                  </a:lnTo>
                  <a:cubicBezTo>
                    <a:pt x="991" y="995299"/>
                    <a:pt x="13" y="932320"/>
                    <a:pt x="0" y="929653"/>
                  </a:cubicBezTo>
                  <a:lnTo>
                    <a:pt x="0" y="65646"/>
                  </a:lnTo>
                  <a:cubicBezTo>
                    <a:pt x="0" y="991"/>
                    <a:pt x="62979" y="13"/>
                    <a:pt x="65659" y="0"/>
                  </a:cubicBezTo>
                  <a:close/>
                </a:path>
              </a:pathLst>
            </a:custGeom>
            <a:ln w="0" cap="flat">
              <a:miter lim="100000"/>
            </a:ln>
          </p:spPr>
          <p:style>
            <a:lnRef idx="0">
              <a:srgbClr val="000000">
                <a:alpha val="0"/>
              </a:srgbClr>
            </a:lnRef>
            <a:fillRef idx="1">
              <a:srgbClr val="FFFFFE"/>
            </a:fillRef>
            <a:effectRef idx="0">
              <a:scrgbClr r="0" g="0" b="0"/>
            </a:effectRef>
            <a:fontRef idx="none"/>
          </p:style>
          <p:txBody>
            <a:bodyPr/>
            <a:lstStyle/>
            <a:p>
              <a:endParaRPr lang="en-GB"/>
            </a:p>
          </p:txBody>
        </p:sp>
        <p:sp>
          <p:nvSpPr>
            <p:cNvPr id="12" name="Shape 2168"/>
            <p:cNvSpPr/>
            <p:nvPr/>
          </p:nvSpPr>
          <p:spPr>
            <a:xfrm>
              <a:off x="665646" y="1987200"/>
              <a:ext cx="13" cy="0"/>
            </a:xfrm>
            <a:custGeom>
              <a:avLst/>
              <a:gdLst/>
              <a:ahLst/>
              <a:cxnLst/>
              <a:rect l="0" t="0" r="0" b="0"/>
              <a:pathLst>
                <a:path w="13">
                  <a:moveTo>
                    <a:pt x="13" y="0"/>
                  </a:moveTo>
                  <a:lnTo>
                    <a:pt x="0" y="0"/>
                  </a:lnTo>
                  <a:close/>
                </a:path>
              </a:pathLst>
            </a:custGeom>
            <a:ln w="0" cap="flat">
              <a:miter lim="100000"/>
            </a:ln>
          </p:spPr>
          <p:style>
            <a:lnRef idx="0">
              <a:srgbClr val="000000">
                <a:alpha val="0"/>
              </a:srgbClr>
            </a:lnRef>
            <a:fillRef idx="1">
              <a:srgbClr val="FFFFFE"/>
            </a:fillRef>
            <a:effectRef idx="0">
              <a:scrgbClr r="0" g="0" b="0"/>
            </a:effectRef>
            <a:fontRef idx="none"/>
          </p:style>
          <p:txBody>
            <a:bodyPr/>
            <a:lstStyle/>
            <a:p>
              <a:endParaRPr lang="en-GB"/>
            </a:p>
          </p:txBody>
        </p:sp>
        <p:sp>
          <p:nvSpPr>
            <p:cNvPr id="13" name="Rectangle 12"/>
            <p:cNvSpPr/>
            <p:nvPr/>
          </p:nvSpPr>
          <p:spPr>
            <a:xfrm>
              <a:off x="841618" y="2332447"/>
              <a:ext cx="286302" cy="532573"/>
            </a:xfrm>
            <a:prstGeom prst="rect">
              <a:avLst/>
            </a:prstGeom>
            <a:ln>
              <a:noFill/>
            </a:ln>
          </p:spPr>
          <p:txBody>
            <a:bodyPr vert="horz" lIns="0" tIns="0" rIns="0" bIns="0" rtlCol="0">
              <a:noAutofit/>
            </a:bodyPr>
            <a:lstStyle/>
            <a:p>
              <a:pPr marL="6350" indent="-6350">
                <a:lnSpc>
                  <a:spcPct val="107000"/>
                </a:lnSpc>
                <a:spcAft>
                  <a:spcPts val="800"/>
                </a:spcAft>
              </a:pPr>
              <a:r>
                <a:rPr lang="en-GB" sz="3000">
                  <a:solidFill>
                    <a:srgbClr val="2C2A28"/>
                  </a:solidFill>
                  <a:effectLst/>
                  <a:latin typeface="Calibri" panose="020F0502020204030204" pitchFamily="34" charset="0"/>
                  <a:ea typeface="Calibri" panose="020F0502020204030204" pitchFamily="34" charset="0"/>
                  <a:cs typeface="Calibri" panose="020F0502020204030204" pitchFamily="34" charset="0"/>
                </a:rPr>
                <a:t>6</a:t>
              </a:r>
              <a:endParaRPr lang="en-GB" sz="1500">
                <a:solidFill>
                  <a:srgbClr val="2C2A2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Shape 2170"/>
            <p:cNvSpPr/>
            <p:nvPr/>
          </p:nvSpPr>
          <p:spPr>
            <a:xfrm>
              <a:off x="600000" y="1987200"/>
              <a:ext cx="707301" cy="995299"/>
            </a:xfrm>
            <a:custGeom>
              <a:avLst/>
              <a:gdLst/>
              <a:ahLst/>
              <a:cxnLst/>
              <a:rect l="0" t="0" r="0" b="0"/>
              <a:pathLst>
                <a:path w="707301" h="995299">
                  <a:moveTo>
                    <a:pt x="65659" y="0"/>
                  </a:moveTo>
                  <a:cubicBezTo>
                    <a:pt x="62979" y="13"/>
                    <a:pt x="0" y="991"/>
                    <a:pt x="0" y="65646"/>
                  </a:cubicBezTo>
                  <a:lnTo>
                    <a:pt x="0" y="929653"/>
                  </a:lnTo>
                  <a:cubicBezTo>
                    <a:pt x="13" y="932320"/>
                    <a:pt x="991" y="995299"/>
                    <a:pt x="65646" y="995299"/>
                  </a:cubicBezTo>
                  <a:lnTo>
                    <a:pt x="641642" y="995299"/>
                  </a:lnTo>
                  <a:cubicBezTo>
                    <a:pt x="644322" y="995287"/>
                    <a:pt x="707301" y="994308"/>
                    <a:pt x="707301" y="929653"/>
                  </a:cubicBezTo>
                  <a:lnTo>
                    <a:pt x="707301" y="65646"/>
                  </a:lnTo>
                  <a:cubicBezTo>
                    <a:pt x="707288" y="62979"/>
                    <a:pt x="706310" y="0"/>
                    <a:pt x="641642" y="0"/>
                  </a:cubicBezTo>
                  <a:lnTo>
                    <a:pt x="65646" y="0"/>
                  </a:lnTo>
                  <a:lnTo>
                    <a:pt x="65659" y="0"/>
                  </a:lnTo>
                  <a:close/>
                </a:path>
              </a:pathLst>
            </a:custGeom>
            <a:ln w="127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sp>
          <p:nvSpPr>
            <p:cNvPr id="15" name="Shape 2172"/>
            <p:cNvSpPr/>
            <p:nvPr/>
          </p:nvSpPr>
          <p:spPr>
            <a:xfrm>
              <a:off x="966344" y="2987150"/>
              <a:ext cx="694601" cy="982599"/>
            </a:xfrm>
            <a:custGeom>
              <a:avLst/>
              <a:gdLst/>
              <a:ahLst/>
              <a:cxnLst/>
              <a:rect l="0" t="0" r="0" b="0"/>
              <a:pathLst>
                <a:path w="694601" h="982599">
                  <a:moveTo>
                    <a:pt x="59334" y="0"/>
                  </a:moveTo>
                  <a:cubicBezTo>
                    <a:pt x="53175" y="51"/>
                    <a:pt x="0" y="2172"/>
                    <a:pt x="0" y="59296"/>
                  </a:cubicBezTo>
                  <a:lnTo>
                    <a:pt x="0" y="923303"/>
                  </a:lnTo>
                  <a:cubicBezTo>
                    <a:pt x="51" y="929322"/>
                    <a:pt x="2121" y="982599"/>
                    <a:pt x="59309" y="982599"/>
                  </a:cubicBezTo>
                  <a:lnTo>
                    <a:pt x="635305" y="982599"/>
                  </a:lnTo>
                  <a:cubicBezTo>
                    <a:pt x="641325" y="982548"/>
                    <a:pt x="694601" y="980491"/>
                    <a:pt x="694601" y="923303"/>
                  </a:cubicBezTo>
                  <a:lnTo>
                    <a:pt x="694601" y="59296"/>
                  </a:lnTo>
                  <a:cubicBezTo>
                    <a:pt x="694550" y="53277"/>
                    <a:pt x="692493" y="0"/>
                    <a:pt x="635305" y="0"/>
                  </a:cubicBezTo>
                  <a:lnTo>
                    <a:pt x="59334" y="0"/>
                  </a:lnTo>
                  <a:close/>
                </a:path>
              </a:pathLst>
            </a:custGeom>
            <a:ln w="254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sp>
          <p:nvSpPr>
            <p:cNvPr id="16" name="Rectangle 15"/>
            <p:cNvSpPr/>
            <p:nvPr/>
          </p:nvSpPr>
          <p:spPr>
            <a:xfrm>
              <a:off x="1477988" y="4319647"/>
              <a:ext cx="572605" cy="532573"/>
            </a:xfrm>
            <a:prstGeom prst="rect">
              <a:avLst/>
            </a:prstGeom>
            <a:ln>
              <a:noFill/>
            </a:ln>
          </p:spPr>
          <p:txBody>
            <a:bodyPr vert="horz" lIns="0" tIns="0" rIns="0" bIns="0" rtlCol="0">
              <a:noAutofit/>
            </a:bodyPr>
            <a:lstStyle/>
            <a:p>
              <a:pPr marL="6350" indent="-6350">
                <a:lnSpc>
                  <a:spcPct val="107000"/>
                </a:lnSpc>
                <a:spcAft>
                  <a:spcPts val="800"/>
                </a:spcAft>
              </a:pPr>
              <a:r>
                <a:rPr lang="en-GB" sz="3000">
                  <a:solidFill>
                    <a:srgbClr val="2C2A28"/>
                  </a:solidFill>
                  <a:effectLst/>
                  <a:latin typeface="Calibri" panose="020F0502020204030204" pitchFamily="34" charset="0"/>
                  <a:ea typeface="Calibri" panose="020F0502020204030204" pitchFamily="34" charset="0"/>
                  <a:cs typeface="Calibri" panose="020F0502020204030204" pitchFamily="34" charset="0"/>
                </a:rPr>
                <a:t>12</a:t>
              </a:r>
              <a:endParaRPr lang="en-GB" sz="1500">
                <a:solidFill>
                  <a:srgbClr val="2C2A2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Shape 2176"/>
            <p:cNvSpPr/>
            <p:nvPr/>
          </p:nvSpPr>
          <p:spPr>
            <a:xfrm>
              <a:off x="1344000" y="3974399"/>
              <a:ext cx="707301" cy="995299"/>
            </a:xfrm>
            <a:custGeom>
              <a:avLst/>
              <a:gdLst/>
              <a:ahLst/>
              <a:cxnLst/>
              <a:rect l="0" t="0" r="0" b="0"/>
              <a:pathLst>
                <a:path w="707301" h="995299">
                  <a:moveTo>
                    <a:pt x="65659" y="0"/>
                  </a:moveTo>
                  <a:cubicBezTo>
                    <a:pt x="62979" y="13"/>
                    <a:pt x="0" y="991"/>
                    <a:pt x="0" y="65646"/>
                  </a:cubicBezTo>
                  <a:lnTo>
                    <a:pt x="0" y="929653"/>
                  </a:lnTo>
                  <a:cubicBezTo>
                    <a:pt x="13" y="932320"/>
                    <a:pt x="991" y="995299"/>
                    <a:pt x="65646" y="995299"/>
                  </a:cubicBezTo>
                  <a:lnTo>
                    <a:pt x="641642" y="995299"/>
                  </a:lnTo>
                  <a:cubicBezTo>
                    <a:pt x="644322" y="995287"/>
                    <a:pt x="707301" y="994308"/>
                    <a:pt x="707301" y="929653"/>
                  </a:cubicBezTo>
                  <a:lnTo>
                    <a:pt x="707301" y="65646"/>
                  </a:lnTo>
                  <a:cubicBezTo>
                    <a:pt x="707288" y="62979"/>
                    <a:pt x="706310" y="0"/>
                    <a:pt x="641642" y="0"/>
                  </a:cubicBezTo>
                  <a:lnTo>
                    <a:pt x="65646" y="0"/>
                  </a:lnTo>
                  <a:lnTo>
                    <a:pt x="65659" y="0"/>
                  </a:lnTo>
                  <a:close/>
                </a:path>
              </a:pathLst>
            </a:custGeom>
            <a:ln w="127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sp>
          <p:nvSpPr>
            <p:cNvPr id="18" name="Shape 2178"/>
            <p:cNvSpPr/>
            <p:nvPr/>
          </p:nvSpPr>
          <p:spPr>
            <a:xfrm>
              <a:off x="1710345" y="4974349"/>
              <a:ext cx="694601" cy="982599"/>
            </a:xfrm>
            <a:custGeom>
              <a:avLst/>
              <a:gdLst/>
              <a:ahLst/>
              <a:cxnLst/>
              <a:rect l="0" t="0" r="0" b="0"/>
              <a:pathLst>
                <a:path w="694601" h="982599">
                  <a:moveTo>
                    <a:pt x="59334" y="0"/>
                  </a:moveTo>
                  <a:cubicBezTo>
                    <a:pt x="53175" y="51"/>
                    <a:pt x="0" y="2172"/>
                    <a:pt x="0" y="59296"/>
                  </a:cubicBezTo>
                  <a:lnTo>
                    <a:pt x="0" y="923303"/>
                  </a:lnTo>
                  <a:cubicBezTo>
                    <a:pt x="51" y="929322"/>
                    <a:pt x="2121" y="982599"/>
                    <a:pt x="59309" y="982599"/>
                  </a:cubicBezTo>
                  <a:lnTo>
                    <a:pt x="635305" y="982599"/>
                  </a:lnTo>
                  <a:cubicBezTo>
                    <a:pt x="641324" y="982548"/>
                    <a:pt x="694601" y="980491"/>
                    <a:pt x="694601" y="923303"/>
                  </a:cubicBezTo>
                  <a:lnTo>
                    <a:pt x="694601" y="59296"/>
                  </a:lnTo>
                  <a:cubicBezTo>
                    <a:pt x="694550" y="53277"/>
                    <a:pt x="692493" y="0"/>
                    <a:pt x="635305" y="0"/>
                  </a:cubicBezTo>
                  <a:lnTo>
                    <a:pt x="59334" y="0"/>
                  </a:lnTo>
                  <a:close/>
                </a:path>
              </a:pathLst>
            </a:custGeom>
            <a:ln w="254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sp>
          <p:nvSpPr>
            <p:cNvPr id="19" name="Rectangle 18"/>
            <p:cNvSpPr/>
            <p:nvPr/>
          </p:nvSpPr>
          <p:spPr>
            <a:xfrm>
              <a:off x="2173987" y="6306847"/>
              <a:ext cx="572605" cy="532574"/>
            </a:xfrm>
            <a:prstGeom prst="rect">
              <a:avLst/>
            </a:prstGeom>
            <a:ln>
              <a:noFill/>
            </a:ln>
          </p:spPr>
          <p:txBody>
            <a:bodyPr vert="horz" lIns="0" tIns="0" rIns="0" bIns="0" rtlCol="0">
              <a:noAutofit/>
            </a:bodyPr>
            <a:lstStyle/>
            <a:p>
              <a:pPr marL="6350" indent="-6350">
                <a:lnSpc>
                  <a:spcPct val="107000"/>
                </a:lnSpc>
                <a:spcAft>
                  <a:spcPts val="800"/>
                </a:spcAft>
              </a:pPr>
              <a:r>
                <a:rPr lang="en-GB" sz="3000">
                  <a:solidFill>
                    <a:srgbClr val="2C2A28"/>
                  </a:solidFill>
                  <a:effectLst/>
                  <a:latin typeface="Calibri" panose="020F0502020204030204" pitchFamily="34" charset="0"/>
                  <a:ea typeface="Calibri" panose="020F0502020204030204" pitchFamily="34" charset="0"/>
                  <a:cs typeface="Calibri" panose="020F0502020204030204" pitchFamily="34" charset="0"/>
                </a:rPr>
                <a:t>18</a:t>
              </a:r>
              <a:endParaRPr lang="en-GB" sz="1500">
                <a:solidFill>
                  <a:srgbClr val="2C2A2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Shape 2182"/>
            <p:cNvSpPr/>
            <p:nvPr/>
          </p:nvSpPr>
          <p:spPr>
            <a:xfrm>
              <a:off x="2040000" y="5961599"/>
              <a:ext cx="707301" cy="995299"/>
            </a:xfrm>
            <a:custGeom>
              <a:avLst/>
              <a:gdLst/>
              <a:ahLst/>
              <a:cxnLst/>
              <a:rect l="0" t="0" r="0" b="0"/>
              <a:pathLst>
                <a:path w="707301" h="995299">
                  <a:moveTo>
                    <a:pt x="65659" y="0"/>
                  </a:moveTo>
                  <a:cubicBezTo>
                    <a:pt x="62979" y="12"/>
                    <a:pt x="0" y="991"/>
                    <a:pt x="0" y="65646"/>
                  </a:cubicBezTo>
                  <a:lnTo>
                    <a:pt x="0" y="929653"/>
                  </a:lnTo>
                  <a:cubicBezTo>
                    <a:pt x="13" y="932320"/>
                    <a:pt x="991" y="995299"/>
                    <a:pt x="65646" y="995299"/>
                  </a:cubicBezTo>
                  <a:lnTo>
                    <a:pt x="641642" y="995299"/>
                  </a:lnTo>
                  <a:cubicBezTo>
                    <a:pt x="644322" y="995287"/>
                    <a:pt x="707301" y="994308"/>
                    <a:pt x="707301" y="929653"/>
                  </a:cubicBezTo>
                  <a:lnTo>
                    <a:pt x="707301" y="65646"/>
                  </a:lnTo>
                  <a:cubicBezTo>
                    <a:pt x="707289" y="62979"/>
                    <a:pt x="706311" y="0"/>
                    <a:pt x="641642" y="0"/>
                  </a:cubicBezTo>
                  <a:lnTo>
                    <a:pt x="65646" y="0"/>
                  </a:lnTo>
                  <a:lnTo>
                    <a:pt x="65659" y="0"/>
                  </a:lnTo>
                  <a:close/>
                </a:path>
              </a:pathLst>
            </a:custGeom>
            <a:ln w="127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grpSp>
      <p:grpSp>
        <p:nvGrpSpPr>
          <p:cNvPr id="21" name="Group 20"/>
          <p:cNvGrpSpPr/>
          <p:nvPr/>
        </p:nvGrpSpPr>
        <p:grpSpPr>
          <a:xfrm>
            <a:off x="3901242" y="2512567"/>
            <a:ext cx="3950336" cy="1422400"/>
            <a:chOff x="0" y="0"/>
            <a:chExt cx="3950353" cy="1422838"/>
          </a:xfrm>
        </p:grpSpPr>
        <p:sp>
          <p:nvSpPr>
            <p:cNvPr id="22" name="Shape 2211"/>
            <p:cNvSpPr/>
            <p:nvPr/>
          </p:nvSpPr>
          <p:spPr>
            <a:xfrm>
              <a:off x="5" y="0"/>
              <a:ext cx="3950348" cy="1261719"/>
            </a:xfrm>
            <a:custGeom>
              <a:avLst/>
              <a:gdLst/>
              <a:ahLst/>
              <a:cxnLst/>
              <a:rect l="0" t="0" r="0" b="0"/>
              <a:pathLst>
                <a:path w="3950348" h="1261719">
                  <a:moveTo>
                    <a:pt x="1569847" y="0"/>
                  </a:moveTo>
                  <a:lnTo>
                    <a:pt x="1569847" y="21221"/>
                  </a:lnTo>
                  <a:lnTo>
                    <a:pt x="1557452" y="65456"/>
                  </a:lnTo>
                  <a:lnTo>
                    <a:pt x="1422629" y="251168"/>
                  </a:lnTo>
                  <a:lnTo>
                    <a:pt x="1458100" y="281241"/>
                  </a:lnTo>
                  <a:lnTo>
                    <a:pt x="1530820" y="283007"/>
                  </a:lnTo>
                  <a:lnTo>
                    <a:pt x="1518412" y="237007"/>
                  </a:lnTo>
                  <a:lnTo>
                    <a:pt x="1507769" y="198094"/>
                  </a:lnTo>
                  <a:lnTo>
                    <a:pt x="1525499" y="185738"/>
                  </a:lnTo>
                  <a:lnTo>
                    <a:pt x="1546809" y="199872"/>
                  </a:lnTo>
                  <a:lnTo>
                    <a:pt x="1596466" y="281241"/>
                  </a:lnTo>
                  <a:lnTo>
                    <a:pt x="2112645" y="297142"/>
                  </a:lnTo>
                  <a:lnTo>
                    <a:pt x="2128622" y="270624"/>
                  </a:lnTo>
                  <a:lnTo>
                    <a:pt x="2162315" y="261785"/>
                  </a:lnTo>
                  <a:lnTo>
                    <a:pt x="2187156" y="270624"/>
                  </a:lnTo>
                  <a:lnTo>
                    <a:pt x="2194243" y="237007"/>
                  </a:lnTo>
                  <a:lnTo>
                    <a:pt x="2242134" y="224650"/>
                  </a:lnTo>
                  <a:lnTo>
                    <a:pt x="2437257" y="219342"/>
                  </a:lnTo>
                  <a:lnTo>
                    <a:pt x="2589822" y="206959"/>
                  </a:lnTo>
                  <a:lnTo>
                    <a:pt x="2792044" y="180416"/>
                  </a:lnTo>
                  <a:lnTo>
                    <a:pt x="2870086" y="164490"/>
                  </a:lnTo>
                  <a:lnTo>
                    <a:pt x="2889593" y="182181"/>
                  </a:lnTo>
                  <a:lnTo>
                    <a:pt x="2903779" y="217563"/>
                  </a:lnTo>
                  <a:lnTo>
                    <a:pt x="2903779" y="268859"/>
                  </a:lnTo>
                  <a:lnTo>
                    <a:pt x="3093568" y="323697"/>
                  </a:lnTo>
                  <a:lnTo>
                    <a:pt x="3210662" y="367919"/>
                  </a:lnTo>
                  <a:lnTo>
                    <a:pt x="3386252" y="443967"/>
                  </a:lnTo>
                  <a:lnTo>
                    <a:pt x="3560102" y="569252"/>
                  </a:lnTo>
                  <a:lnTo>
                    <a:pt x="3583166" y="569252"/>
                  </a:lnTo>
                  <a:lnTo>
                    <a:pt x="3609772" y="603148"/>
                  </a:lnTo>
                  <a:lnTo>
                    <a:pt x="3661207" y="663295"/>
                  </a:lnTo>
                  <a:lnTo>
                    <a:pt x="3689579" y="698652"/>
                  </a:lnTo>
                  <a:lnTo>
                    <a:pt x="3803117" y="753490"/>
                  </a:lnTo>
                  <a:lnTo>
                    <a:pt x="3819081" y="787095"/>
                  </a:lnTo>
                  <a:lnTo>
                    <a:pt x="3838601" y="817169"/>
                  </a:lnTo>
                  <a:lnTo>
                    <a:pt x="3877615" y="817169"/>
                  </a:lnTo>
                  <a:lnTo>
                    <a:pt x="3897135" y="840168"/>
                  </a:lnTo>
                  <a:cubicBezTo>
                    <a:pt x="3897135" y="840168"/>
                    <a:pt x="3929063" y="833082"/>
                    <a:pt x="3934384" y="833082"/>
                  </a:cubicBezTo>
                  <a:cubicBezTo>
                    <a:pt x="3939705" y="833082"/>
                    <a:pt x="3950348" y="879081"/>
                    <a:pt x="3950348" y="879081"/>
                  </a:cubicBezTo>
                  <a:lnTo>
                    <a:pt x="3950348" y="955129"/>
                  </a:lnTo>
                  <a:lnTo>
                    <a:pt x="3939705" y="992263"/>
                  </a:lnTo>
                  <a:lnTo>
                    <a:pt x="3895344" y="992263"/>
                  </a:lnTo>
                  <a:lnTo>
                    <a:pt x="3884727" y="979894"/>
                  </a:lnTo>
                  <a:lnTo>
                    <a:pt x="3822637" y="974598"/>
                  </a:lnTo>
                  <a:lnTo>
                    <a:pt x="3817303" y="992263"/>
                  </a:lnTo>
                  <a:lnTo>
                    <a:pt x="3741039" y="999363"/>
                  </a:lnTo>
                  <a:lnTo>
                    <a:pt x="3304680" y="1025868"/>
                  </a:lnTo>
                  <a:cubicBezTo>
                    <a:pt x="3304032" y="1025906"/>
                    <a:pt x="3300921" y="1036498"/>
                    <a:pt x="3300641" y="1037260"/>
                  </a:cubicBezTo>
                  <a:cubicBezTo>
                    <a:pt x="3295282" y="1052436"/>
                    <a:pt x="3289618" y="1067626"/>
                    <a:pt x="3284792" y="1082980"/>
                  </a:cubicBezTo>
                  <a:cubicBezTo>
                    <a:pt x="3278569" y="1102728"/>
                    <a:pt x="3267329" y="1116914"/>
                    <a:pt x="3254451" y="1132878"/>
                  </a:cubicBezTo>
                  <a:cubicBezTo>
                    <a:pt x="3221063" y="1174267"/>
                    <a:pt x="3182468" y="1220050"/>
                    <a:pt x="3130804" y="1238897"/>
                  </a:cubicBezTo>
                  <a:cubicBezTo>
                    <a:pt x="3110967" y="1246136"/>
                    <a:pt x="3092984" y="1254379"/>
                    <a:pt x="3071546" y="1257046"/>
                  </a:cubicBezTo>
                  <a:cubicBezTo>
                    <a:pt x="3053836" y="1259262"/>
                    <a:pt x="3035500" y="1260621"/>
                    <a:pt x="3017139" y="1261170"/>
                  </a:cubicBezTo>
                  <a:cubicBezTo>
                    <a:pt x="2998778" y="1261719"/>
                    <a:pt x="2980392" y="1261459"/>
                    <a:pt x="2962580" y="1260437"/>
                  </a:cubicBezTo>
                  <a:cubicBezTo>
                    <a:pt x="2926296" y="1258354"/>
                    <a:pt x="2889987" y="1250264"/>
                    <a:pt x="2858364" y="1231684"/>
                  </a:cubicBezTo>
                  <a:cubicBezTo>
                    <a:pt x="2830576" y="1215377"/>
                    <a:pt x="2805113" y="1195083"/>
                    <a:pt x="2781834" y="1172934"/>
                  </a:cubicBezTo>
                  <a:cubicBezTo>
                    <a:pt x="2763317" y="1155319"/>
                    <a:pt x="2728836" y="1111936"/>
                    <a:pt x="2719299" y="1087768"/>
                  </a:cubicBezTo>
                  <a:cubicBezTo>
                    <a:pt x="2719286" y="1087742"/>
                    <a:pt x="2699779" y="1038263"/>
                    <a:pt x="2699779" y="1038263"/>
                  </a:cubicBezTo>
                  <a:lnTo>
                    <a:pt x="1626616" y="1025868"/>
                  </a:lnTo>
                  <a:lnTo>
                    <a:pt x="1630172" y="1064793"/>
                  </a:lnTo>
                  <a:lnTo>
                    <a:pt x="1509535" y="1073645"/>
                  </a:lnTo>
                  <a:lnTo>
                    <a:pt x="1474064" y="1103706"/>
                  </a:lnTo>
                  <a:lnTo>
                    <a:pt x="1454557" y="1077175"/>
                  </a:lnTo>
                  <a:lnTo>
                    <a:pt x="1426159" y="1064793"/>
                  </a:lnTo>
                  <a:cubicBezTo>
                    <a:pt x="1367181" y="1063968"/>
                    <a:pt x="1308049" y="1064133"/>
                    <a:pt x="1249071" y="1062215"/>
                  </a:cubicBezTo>
                  <a:cubicBezTo>
                    <a:pt x="1199401" y="1060615"/>
                    <a:pt x="1149490" y="1060208"/>
                    <a:pt x="1099795" y="1059497"/>
                  </a:cubicBezTo>
                  <a:cubicBezTo>
                    <a:pt x="1058037" y="1058901"/>
                    <a:pt x="1013803" y="1055141"/>
                    <a:pt x="972287" y="1058316"/>
                  </a:cubicBezTo>
                  <a:cubicBezTo>
                    <a:pt x="957682" y="1059421"/>
                    <a:pt x="914311" y="1057834"/>
                    <a:pt x="906590" y="1067918"/>
                  </a:cubicBezTo>
                  <a:cubicBezTo>
                    <a:pt x="882460" y="1099414"/>
                    <a:pt x="855663" y="1132332"/>
                    <a:pt x="830479" y="1157706"/>
                  </a:cubicBezTo>
                  <a:cubicBezTo>
                    <a:pt x="804215" y="1184097"/>
                    <a:pt x="773913" y="1208977"/>
                    <a:pt x="738899" y="1222794"/>
                  </a:cubicBezTo>
                  <a:cubicBezTo>
                    <a:pt x="693801" y="1240600"/>
                    <a:pt x="651815" y="1241857"/>
                    <a:pt x="604419" y="1236243"/>
                  </a:cubicBezTo>
                  <a:cubicBezTo>
                    <a:pt x="570344" y="1232205"/>
                    <a:pt x="514185" y="1214844"/>
                    <a:pt x="478257" y="1198943"/>
                  </a:cubicBezTo>
                  <a:cubicBezTo>
                    <a:pt x="437896" y="1168959"/>
                    <a:pt x="423990" y="1160767"/>
                    <a:pt x="395770" y="1118223"/>
                  </a:cubicBezTo>
                  <a:cubicBezTo>
                    <a:pt x="385877" y="1103313"/>
                    <a:pt x="373761" y="1090828"/>
                    <a:pt x="366535" y="1074217"/>
                  </a:cubicBezTo>
                  <a:cubicBezTo>
                    <a:pt x="359042" y="1056957"/>
                    <a:pt x="355232" y="1038415"/>
                    <a:pt x="349453" y="1020584"/>
                  </a:cubicBezTo>
                  <a:lnTo>
                    <a:pt x="322834" y="1025868"/>
                  </a:lnTo>
                  <a:lnTo>
                    <a:pt x="271399" y="1024103"/>
                  </a:lnTo>
                  <a:lnTo>
                    <a:pt x="234150" y="1015276"/>
                  </a:lnTo>
                  <a:lnTo>
                    <a:pt x="212852" y="1006398"/>
                  </a:lnTo>
                  <a:lnTo>
                    <a:pt x="172060" y="944499"/>
                  </a:lnTo>
                  <a:lnTo>
                    <a:pt x="143675" y="940968"/>
                  </a:lnTo>
                  <a:lnTo>
                    <a:pt x="134811" y="960438"/>
                  </a:lnTo>
                  <a:lnTo>
                    <a:pt x="72733" y="962203"/>
                  </a:lnTo>
                  <a:lnTo>
                    <a:pt x="72733" y="985190"/>
                  </a:lnTo>
                  <a:lnTo>
                    <a:pt x="35484" y="971042"/>
                  </a:lnTo>
                  <a:lnTo>
                    <a:pt x="1791" y="956894"/>
                  </a:lnTo>
                  <a:cubicBezTo>
                    <a:pt x="1791" y="956894"/>
                    <a:pt x="0" y="806552"/>
                    <a:pt x="1791" y="811860"/>
                  </a:cubicBezTo>
                  <a:cubicBezTo>
                    <a:pt x="3556" y="817169"/>
                    <a:pt x="37262" y="801243"/>
                    <a:pt x="37262" y="801243"/>
                  </a:cubicBezTo>
                  <a:lnTo>
                    <a:pt x="113525" y="799478"/>
                  </a:lnTo>
                  <a:lnTo>
                    <a:pt x="113525" y="693344"/>
                  </a:lnTo>
                  <a:lnTo>
                    <a:pt x="125946" y="670357"/>
                  </a:lnTo>
                  <a:cubicBezTo>
                    <a:pt x="128118" y="666445"/>
                    <a:pt x="154407" y="664387"/>
                    <a:pt x="159665" y="663270"/>
                  </a:cubicBezTo>
                  <a:cubicBezTo>
                    <a:pt x="162001" y="630098"/>
                    <a:pt x="161455" y="596595"/>
                    <a:pt x="166256" y="563613"/>
                  </a:cubicBezTo>
                  <a:cubicBezTo>
                    <a:pt x="173927" y="511022"/>
                    <a:pt x="199860" y="456311"/>
                    <a:pt x="216421" y="406819"/>
                  </a:cubicBezTo>
                  <a:cubicBezTo>
                    <a:pt x="224727" y="381977"/>
                    <a:pt x="243319" y="341605"/>
                    <a:pt x="261874" y="323100"/>
                  </a:cubicBezTo>
                  <a:cubicBezTo>
                    <a:pt x="273545" y="311467"/>
                    <a:pt x="293243" y="302361"/>
                    <a:pt x="307137" y="293433"/>
                  </a:cubicBezTo>
                  <a:cubicBezTo>
                    <a:pt x="334328" y="275996"/>
                    <a:pt x="389039" y="270345"/>
                    <a:pt x="419672" y="269316"/>
                  </a:cubicBezTo>
                  <a:cubicBezTo>
                    <a:pt x="438506" y="268681"/>
                    <a:pt x="457416" y="267500"/>
                    <a:pt x="476415" y="267729"/>
                  </a:cubicBezTo>
                  <a:cubicBezTo>
                    <a:pt x="622491" y="269532"/>
                    <a:pt x="769328" y="262624"/>
                    <a:pt x="915441" y="260134"/>
                  </a:cubicBezTo>
                  <a:cubicBezTo>
                    <a:pt x="1012266" y="258458"/>
                    <a:pt x="1115454" y="266484"/>
                    <a:pt x="1211669" y="254698"/>
                  </a:cubicBezTo>
                  <a:cubicBezTo>
                    <a:pt x="1215695" y="254203"/>
                    <a:pt x="1312647" y="242329"/>
                    <a:pt x="1312647" y="242329"/>
                  </a:cubicBezTo>
                  <a:lnTo>
                    <a:pt x="1472298" y="38926"/>
                  </a:lnTo>
                  <a:lnTo>
                    <a:pt x="1498905" y="8839"/>
                  </a:lnTo>
                  <a:lnTo>
                    <a:pt x="1569847" y="0"/>
                  </a:lnTo>
                  <a:close/>
                </a:path>
              </a:pathLst>
            </a:custGeom>
            <a:ln w="0" cap="flat">
              <a:miter lim="100000"/>
            </a:ln>
          </p:spPr>
          <p:style>
            <a:lnRef idx="0">
              <a:srgbClr val="000000">
                <a:alpha val="0"/>
              </a:srgbClr>
            </a:lnRef>
            <a:fillRef idx="1">
              <a:srgbClr val="DCDAD9"/>
            </a:fillRef>
            <a:effectRef idx="0">
              <a:scrgbClr r="0" g="0" b="0"/>
            </a:effectRef>
            <a:fontRef idx="none"/>
          </p:style>
          <p:txBody>
            <a:bodyPr/>
            <a:lstStyle/>
            <a:p>
              <a:endParaRPr lang="en-GB"/>
            </a:p>
          </p:txBody>
        </p:sp>
        <p:sp>
          <p:nvSpPr>
            <p:cNvPr id="23" name="Shape 2212"/>
            <p:cNvSpPr/>
            <p:nvPr/>
          </p:nvSpPr>
          <p:spPr>
            <a:xfrm>
              <a:off x="0" y="2"/>
              <a:ext cx="3950351" cy="1262478"/>
            </a:xfrm>
            <a:custGeom>
              <a:avLst/>
              <a:gdLst/>
              <a:ahLst/>
              <a:cxnLst/>
              <a:rect l="0" t="0" r="0" b="0"/>
              <a:pathLst>
                <a:path w="3950351" h="1262478">
                  <a:moveTo>
                    <a:pt x="3934388" y="833079"/>
                  </a:moveTo>
                  <a:cubicBezTo>
                    <a:pt x="3929067" y="833079"/>
                    <a:pt x="3897141" y="840170"/>
                    <a:pt x="3897141" y="840170"/>
                  </a:cubicBezTo>
                  <a:lnTo>
                    <a:pt x="3877614" y="817162"/>
                  </a:lnTo>
                  <a:lnTo>
                    <a:pt x="3838610" y="817162"/>
                  </a:lnTo>
                  <a:lnTo>
                    <a:pt x="3819083" y="787096"/>
                  </a:lnTo>
                  <a:lnTo>
                    <a:pt x="3803120" y="753494"/>
                  </a:lnTo>
                  <a:lnTo>
                    <a:pt x="3689588" y="698651"/>
                  </a:lnTo>
                  <a:lnTo>
                    <a:pt x="3661210" y="663297"/>
                  </a:lnTo>
                  <a:lnTo>
                    <a:pt x="3609773" y="603149"/>
                  </a:lnTo>
                  <a:lnTo>
                    <a:pt x="3583168" y="569248"/>
                  </a:lnTo>
                  <a:lnTo>
                    <a:pt x="3560110" y="569248"/>
                  </a:lnTo>
                  <a:lnTo>
                    <a:pt x="3386257" y="443961"/>
                  </a:lnTo>
                  <a:lnTo>
                    <a:pt x="3210663" y="367912"/>
                  </a:lnTo>
                  <a:lnTo>
                    <a:pt x="3093568" y="323698"/>
                  </a:lnTo>
                  <a:lnTo>
                    <a:pt x="2903785" y="268856"/>
                  </a:lnTo>
                  <a:lnTo>
                    <a:pt x="2903785" y="217567"/>
                  </a:lnTo>
                  <a:lnTo>
                    <a:pt x="2889595" y="182179"/>
                  </a:lnTo>
                  <a:lnTo>
                    <a:pt x="2870085" y="164494"/>
                  </a:lnTo>
                  <a:lnTo>
                    <a:pt x="2792043" y="180411"/>
                  </a:lnTo>
                  <a:lnTo>
                    <a:pt x="2589828" y="206956"/>
                  </a:lnTo>
                  <a:lnTo>
                    <a:pt x="2437259" y="219336"/>
                  </a:lnTo>
                  <a:lnTo>
                    <a:pt x="2242138" y="224642"/>
                  </a:lnTo>
                  <a:lnTo>
                    <a:pt x="2194250" y="237005"/>
                  </a:lnTo>
                  <a:lnTo>
                    <a:pt x="2187155" y="270624"/>
                  </a:lnTo>
                  <a:lnTo>
                    <a:pt x="2162323" y="261782"/>
                  </a:lnTo>
                  <a:lnTo>
                    <a:pt x="2128623" y="270624"/>
                  </a:lnTo>
                  <a:lnTo>
                    <a:pt x="2112644" y="297136"/>
                  </a:lnTo>
                  <a:lnTo>
                    <a:pt x="1596472" y="281236"/>
                  </a:lnTo>
                  <a:lnTo>
                    <a:pt x="1546809" y="199865"/>
                  </a:lnTo>
                  <a:lnTo>
                    <a:pt x="1525508" y="185733"/>
                  </a:lnTo>
                  <a:lnTo>
                    <a:pt x="1507771" y="198096"/>
                  </a:lnTo>
                  <a:lnTo>
                    <a:pt x="1518413" y="237005"/>
                  </a:lnTo>
                  <a:lnTo>
                    <a:pt x="1530829" y="283004"/>
                  </a:lnTo>
                  <a:lnTo>
                    <a:pt x="1458109" y="281236"/>
                  </a:lnTo>
                  <a:lnTo>
                    <a:pt x="1422635" y="251170"/>
                  </a:lnTo>
                  <a:lnTo>
                    <a:pt x="1557451" y="65454"/>
                  </a:lnTo>
                  <a:lnTo>
                    <a:pt x="1569850" y="21223"/>
                  </a:lnTo>
                  <a:lnTo>
                    <a:pt x="1569850" y="0"/>
                  </a:lnTo>
                  <a:lnTo>
                    <a:pt x="1498903" y="8843"/>
                  </a:lnTo>
                  <a:lnTo>
                    <a:pt x="1472298" y="38925"/>
                  </a:lnTo>
                  <a:lnTo>
                    <a:pt x="1312651" y="242327"/>
                  </a:lnTo>
                  <a:cubicBezTo>
                    <a:pt x="1312651" y="242327"/>
                    <a:pt x="1215696" y="254195"/>
                    <a:pt x="1211667" y="254691"/>
                  </a:cubicBezTo>
                  <a:cubicBezTo>
                    <a:pt x="1115458" y="266476"/>
                    <a:pt x="1012270" y="258459"/>
                    <a:pt x="915447" y="260129"/>
                  </a:cubicBezTo>
                  <a:cubicBezTo>
                    <a:pt x="769327" y="262624"/>
                    <a:pt x="622493" y="269533"/>
                    <a:pt x="476422" y="267732"/>
                  </a:cubicBezTo>
                  <a:cubicBezTo>
                    <a:pt x="457426" y="267501"/>
                    <a:pt x="438512" y="268674"/>
                    <a:pt x="419681" y="269319"/>
                  </a:cubicBezTo>
                  <a:cubicBezTo>
                    <a:pt x="389048" y="270343"/>
                    <a:pt x="334329" y="275996"/>
                    <a:pt x="307144" y="293434"/>
                  </a:cubicBezTo>
                  <a:cubicBezTo>
                    <a:pt x="293253" y="302359"/>
                    <a:pt x="273544" y="311467"/>
                    <a:pt x="261874" y="323103"/>
                  </a:cubicBezTo>
                  <a:cubicBezTo>
                    <a:pt x="243325" y="341599"/>
                    <a:pt x="224726" y="381978"/>
                    <a:pt x="216421" y="406821"/>
                  </a:cubicBezTo>
                  <a:cubicBezTo>
                    <a:pt x="199861" y="456308"/>
                    <a:pt x="173936" y="511018"/>
                    <a:pt x="166261" y="563612"/>
                  </a:cubicBezTo>
                  <a:cubicBezTo>
                    <a:pt x="161454" y="596587"/>
                    <a:pt x="162001" y="630090"/>
                    <a:pt x="159664" y="663263"/>
                  </a:cubicBezTo>
                  <a:cubicBezTo>
                    <a:pt x="154409" y="664387"/>
                    <a:pt x="128119" y="666437"/>
                    <a:pt x="125947" y="670354"/>
                  </a:cubicBezTo>
                  <a:lnTo>
                    <a:pt x="113532" y="693346"/>
                  </a:lnTo>
                  <a:lnTo>
                    <a:pt x="113532" y="799476"/>
                  </a:lnTo>
                  <a:lnTo>
                    <a:pt x="37264" y="801245"/>
                  </a:lnTo>
                  <a:cubicBezTo>
                    <a:pt x="37264" y="801245"/>
                    <a:pt x="3564" y="817162"/>
                    <a:pt x="1791" y="811856"/>
                  </a:cubicBezTo>
                  <a:cubicBezTo>
                    <a:pt x="0" y="806551"/>
                    <a:pt x="1791" y="956896"/>
                    <a:pt x="1791" y="956896"/>
                  </a:cubicBezTo>
                  <a:lnTo>
                    <a:pt x="35490" y="971044"/>
                  </a:lnTo>
                  <a:lnTo>
                    <a:pt x="72737" y="985193"/>
                  </a:lnTo>
                  <a:lnTo>
                    <a:pt x="72737" y="962201"/>
                  </a:lnTo>
                  <a:lnTo>
                    <a:pt x="134816" y="960433"/>
                  </a:lnTo>
                  <a:lnTo>
                    <a:pt x="143684" y="940962"/>
                  </a:lnTo>
                  <a:lnTo>
                    <a:pt x="172063" y="944499"/>
                  </a:lnTo>
                  <a:lnTo>
                    <a:pt x="212858" y="1006399"/>
                  </a:lnTo>
                  <a:lnTo>
                    <a:pt x="234158" y="1015275"/>
                  </a:lnTo>
                  <a:lnTo>
                    <a:pt x="271405" y="1024101"/>
                  </a:lnTo>
                  <a:lnTo>
                    <a:pt x="322842" y="1025870"/>
                  </a:lnTo>
                  <a:lnTo>
                    <a:pt x="349464" y="1020581"/>
                  </a:lnTo>
                  <a:cubicBezTo>
                    <a:pt x="355232" y="1038415"/>
                    <a:pt x="359045" y="1056960"/>
                    <a:pt x="366537" y="1074216"/>
                  </a:cubicBezTo>
                  <a:cubicBezTo>
                    <a:pt x="373764" y="1090828"/>
                    <a:pt x="385882" y="1103307"/>
                    <a:pt x="395778" y="1118216"/>
                  </a:cubicBezTo>
                  <a:cubicBezTo>
                    <a:pt x="423991" y="1160761"/>
                    <a:pt x="437898" y="1168959"/>
                    <a:pt x="478262" y="1198942"/>
                  </a:cubicBezTo>
                  <a:cubicBezTo>
                    <a:pt x="514183" y="1214842"/>
                    <a:pt x="570344" y="1232198"/>
                    <a:pt x="604425" y="1236247"/>
                  </a:cubicBezTo>
                  <a:cubicBezTo>
                    <a:pt x="651817" y="1241850"/>
                    <a:pt x="693805" y="1240594"/>
                    <a:pt x="738909" y="1222793"/>
                  </a:cubicBezTo>
                  <a:cubicBezTo>
                    <a:pt x="773918" y="1208975"/>
                    <a:pt x="804220" y="1184099"/>
                    <a:pt x="830477" y="1157703"/>
                  </a:cubicBezTo>
                  <a:cubicBezTo>
                    <a:pt x="855673" y="1132331"/>
                    <a:pt x="882460" y="1099406"/>
                    <a:pt x="906596" y="1067919"/>
                  </a:cubicBezTo>
                  <a:cubicBezTo>
                    <a:pt x="914320" y="1057836"/>
                    <a:pt x="957684" y="1059423"/>
                    <a:pt x="972288" y="1058316"/>
                  </a:cubicBezTo>
                  <a:cubicBezTo>
                    <a:pt x="1013812" y="1055142"/>
                    <a:pt x="1058038" y="1058894"/>
                    <a:pt x="1099794" y="1059489"/>
                  </a:cubicBezTo>
                  <a:cubicBezTo>
                    <a:pt x="1149490" y="1060200"/>
                    <a:pt x="1199401" y="1060613"/>
                    <a:pt x="1249080" y="1062216"/>
                  </a:cubicBezTo>
                  <a:cubicBezTo>
                    <a:pt x="1308059" y="1064134"/>
                    <a:pt x="1367187" y="1063969"/>
                    <a:pt x="1426166" y="1064795"/>
                  </a:cubicBezTo>
                  <a:lnTo>
                    <a:pt x="1454561" y="1077175"/>
                  </a:lnTo>
                  <a:lnTo>
                    <a:pt x="1474072" y="1103703"/>
                  </a:lnTo>
                  <a:lnTo>
                    <a:pt x="1509545" y="1073638"/>
                  </a:lnTo>
                  <a:lnTo>
                    <a:pt x="1630171" y="1064795"/>
                  </a:lnTo>
                  <a:lnTo>
                    <a:pt x="1626624" y="1025870"/>
                  </a:lnTo>
                  <a:lnTo>
                    <a:pt x="2699779" y="1038266"/>
                  </a:lnTo>
                  <a:cubicBezTo>
                    <a:pt x="2699779" y="1038266"/>
                    <a:pt x="2719290" y="1087737"/>
                    <a:pt x="2719306" y="1087770"/>
                  </a:cubicBezTo>
                  <a:cubicBezTo>
                    <a:pt x="2728838" y="1111935"/>
                    <a:pt x="2763316" y="1155323"/>
                    <a:pt x="2781832" y="1172926"/>
                  </a:cubicBezTo>
                  <a:cubicBezTo>
                    <a:pt x="2805122" y="1195074"/>
                    <a:pt x="2830584" y="1215371"/>
                    <a:pt x="2858366" y="1231685"/>
                  </a:cubicBezTo>
                  <a:cubicBezTo>
                    <a:pt x="2889993" y="1250263"/>
                    <a:pt x="2926296" y="1258346"/>
                    <a:pt x="2962581" y="1260429"/>
                  </a:cubicBezTo>
                  <a:cubicBezTo>
                    <a:pt x="2998204" y="1262478"/>
                    <a:pt x="3036131" y="1261470"/>
                    <a:pt x="3071555" y="1257040"/>
                  </a:cubicBezTo>
                  <a:cubicBezTo>
                    <a:pt x="3092988" y="1254379"/>
                    <a:pt x="3110973" y="1246131"/>
                    <a:pt x="3130815" y="1238892"/>
                  </a:cubicBezTo>
                  <a:cubicBezTo>
                    <a:pt x="3182467" y="1220049"/>
                    <a:pt x="3221073" y="1174265"/>
                    <a:pt x="3254458" y="1132877"/>
                  </a:cubicBezTo>
                  <a:cubicBezTo>
                    <a:pt x="3267338" y="1116910"/>
                    <a:pt x="3278577" y="1102728"/>
                    <a:pt x="3284793" y="1082977"/>
                  </a:cubicBezTo>
                  <a:cubicBezTo>
                    <a:pt x="3289617" y="1067621"/>
                    <a:pt x="3295286" y="1052432"/>
                    <a:pt x="3300640" y="1037258"/>
                  </a:cubicBezTo>
                  <a:cubicBezTo>
                    <a:pt x="3300922" y="1036498"/>
                    <a:pt x="3304038" y="1025903"/>
                    <a:pt x="3304685" y="1025870"/>
                  </a:cubicBezTo>
                  <a:lnTo>
                    <a:pt x="3741041" y="999358"/>
                  </a:lnTo>
                  <a:lnTo>
                    <a:pt x="3817309" y="992267"/>
                  </a:lnTo>
                  <a:lnTo>
                    <a:pt x="3822647" y="974598"/>
                  </a:lnTo>
                  <a:lnTo>
                    <a:pt x="3884725" y="979887"/>
                  </a:lnTo>
                  <a:lnTo>
                    <a:pt x="3895351" y="992267"/>
                  </a:lnTo>
                  <a:lnTo>
                    <a:pt x="3939709" y="992267"/>
                  </a:lnTo>
                  <a:lnTo>
                    <a:pt x="3950351" y="955127"/>
                  </a:lnTo>
                  <a:lnTo>
                    <a:pt x="3950351" y="879079"/>
                  </a:lnTo>
                  <a:cubicBezTo>
                    <a:pt x="3950351" y="879079"/>
                    <a:pt x="3939709" y="833079"/>
                    <a:pt x="3934388" y="833079"/>
                  </a:cubicBezTo>
                  <a:close/>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24" name="Shape 2213"/>
            <p:cNvSpPr/>
            <p:nvPr/>
          </p:nvSpPr>
          <p:spPr>
            <a:xfrm>
              <a:off x="2867543" y="1024689"/>
              <a:ext cx="275742" cy="119063"/>
            </a:xfrm>
            <a:custGeom>
              <a:avLst/>
              <a:gdLst/>
              <a:ahLst/>
              <a:cxnLst/>
              <a:rect l="0" t="0" r="0" b="0"/>
              <a:pathLst>
                <a:path w="275742" h="119063">
                  <a:moveTo>
                    <a:pt x="275704" y="2959"/>
                  </a:moveTo>
                  <a:cubicBezTo>
                    <a:pt x="275742" y="15697"/>
                    <a:pt x="263652" y="42380"/>
                    <a:pt x="256934" y="54064"/>
                  </a:cubicBezTo>
                  <a:cubicBezTo>
                    <a:pt x="250253" y="65697"/>
                    <a:pt x="236321" y="80861"/>
                    <a:pt x="224612" y="88544"/>
                  </a:cubicBezTo>
                  <a:cubicBezTo>
                    <a:pt x="201574" y="103657"/>
                    <a:pt x="160363" y="114262"/>
                    <a:pt x="133578" y="115888"/>
                  </a:cubicBezTo>
                  <a:cubicBezTo>
                    <a:pt x="81102" y="119063"/>
                    <a:pt x="51130" y="97028"/>
                    <a:pt x="21907" y="53035"/>
                  </a:cubicBezTo>
                  <a:cubicBezTo>
                    <a:pt x="16396" y="44729"/>
                    <a:pt x="6718" y="30696"/>
                    <a:pt x="4165" y="21374"/>
                  </a:cubicBezTo>
                  <a:cubicBezTo>
                    <a:pt x="2578" y="15608"/>
                    <a:pt x="0" y="14275"/>
                    <a:pt x="4305" y="10033"/>
                  </a:cubicBezTo>
                  <a:cubicBezTo>
                    <a:pt x="9449" y="4928"/>
                    <a:pt x="42354" y="7709"/>
                    <a:pt x="49885" y="7391"/>
                  </a:cubicBezTo>
                  <a:cubicBezTo>
                    <a:pt x="65468" y="6693"/>
                    <a:pt x="96977" y="838"/>
                    <a:pt x="96558" y="6503"/>
                  </a:cubicBezTo>
                  <a:cubicBezTo>
                    <a:pt x="96253" y="10833"/>
                    <a:pt x="102400" y="20117"/>
                    <a:pt x="114236" y="25781"/>
                  </a:cubicBezTo>
                  <a:cubicBezTo>
                    <a:pt x="127571" y="32169"/>
                    <a:pt x="156934" y="31839"/>
                    <a:pt x="165849" y="26365"/>
                  </a:cubicBezTo>
                  <a:cubicBezTo>
                    <a:pt x="177406" y="19291"/>
                    <a:pt x="169278" y="8979"/>
                    <a:pt x="181965" y="6033"/>
                  </a:cubicBezTo>
                  <a:cubicBezTo>
                    <a:pt x="208076" y="0"/>
                    <a:pt x="249567" y="6033"/>
                    <a:pt x="273494" y="6033"/>
                  </a:cubicBezTo>
                  <a:lnTo>
                    <a:pt x="275704" y="2959"/>
                  </a:lnTo>
                  <a:close/>
                </a:path>
              </a:pathLst>
            </a:custGeom>
            <a:ln w="0" cap="flat">
              <a:miter lim="127000"/>
            </a:ln>
          </p:spPr>
          <p:style>
            <a:lnRef idx="0">
              <a:srgbClr val="000000">
                <a:alpha val="0"/>
              </a:srgbClr>
            </a:lnRef>
            <a:fillRef idx="1">
              <a:srgbClr val="5C5B5A"/>
            </a:fillRef>
            <a:effectRef idx="0">
              <a:scrgbClr r="0" g="0" b="0"/>
            </a:effectRef>
            <a:fontRef idx="none"/>
          </p:style>
          <p:txBody>
            <a:bodyPr/>
            <a:lstStyle/>
            <a:p>
              <a:endParaRPr lang="en-GB"/>
            </a:p>
          </p:txBody>
        </p:sp>
        <p:sp>
          <p:nvSpPr>
            <p:cNvPr id="25" name="Shape 2214"/>
            <p:cNvSpPr/>
            <p:nvPr/>
          </p:nvSpPr>
          <p:spPr>
            <a:xfrm>
              <a:off x="2708223" y="1024996"/>
              <a:ext cx="588721" cy="230607"/>
            </a:xfrm>
            <a:custGeom>
              <a:avLst/>
              <a:gdLst/>
              <a:ahLst/>
              <a:cxnLst/>
              <a:rect l="0" t="0" r="0" b="0"/>
              <a:pathLst>
                <a:path w="588721" h="230607">
                  <a:moveTo>
                    <a:pt x="574894" y="126"/>
                  </a:moveTo>
                  <a:cubicBezTo>
                    <a:pt x="577558" y="168"/>
                    <a:pt x="580949" y="404"/>
                    <a:pt x="585800" y="877"/>
                  </a:cubicBezTo>
                  <a:lnTo>
                    <a:pt x="588721" y="128"/>
                  </a:lnTo>
                  <a:cubicBezTo>
                    <a:pt x="581127" y="63767"/>
                    <a:pt x="519824" y="140920"/>
                    <a:pt x="470916" y="179134"/>
                  </a:cubicBezTo>
                  <a:cubicBezTo>
                    <a:pt x="414375" y="223279"/>
                    <a:pt x="363347" y="230328"/>
                    <a:pt x="295719" y="230442"/>
                  </a:cubicBezTo>
                  <a:cubicBezTo>
                    <a:pt x="185369" y="230607"/>
                    <a:pt x="160566" y="210351"/>
                    <a:pt x="105232" y="169825"/>
                  </a:cubicBezTo>
                  <a:cubicBezTo>
                    <a:pt x="80848" y="151943"/>
                    <a:pt x="9246" y="77547"/>
                    <a:pt x="0" y="13272"/>
                  </a:cubicBezTo>
                  <a:lnTo>
                    <a:pt x="86157" y="10758"/>
                  </a:lnTo>
                  <a:cubicBezTo>
                    <a:pt x="122504" y="151931"/>
                    <a:pt x="228727" y="176112"/>
                    <a:pt x="349009" y="177763"/>
                  </a:cubicBezTo>
                  <a:cubicBezTo>
                    <a:pt x="449199" y="179134"/>
                    <a:pt x="536118" y="35586"/>
                    <a:pt x="550723" y="3798"/>
                  </a:cubicBezTo>
                  <a:cubicBezTo>
                    <a:pt x="565448" y="1617"/>
                    <a:pt x="566901" y="0"/>
                    <a:pt x="574894" y="126"/>
                  </a:cubicBezTo>
                  <a:close/>
                </a:path>
              </a:pathLst>
            </a:custGeom>
            <a:ln w="0" cap="flat">
              <a:miter lim="127000"/>
            </a:ln>
          </p:spPr>
          <p:style>
            <a:lnRef idx="0">
              <a:srgbClr val="000000">
                <a:alpha val="0"/>
              </a:srgbClr>
            </a:lnRef>
            <a:fillRef idx="1">
              <a:srgbClr val="5C5B5A"/>
            </a:fillRef>
            <a:effectRef idx="0">
              <a:scrgbClr r="0" g="0" b="0"/>
            </a:effectRef>
            <a:fontRef idx="none"/>
          </p:style>
          <p:txBody>
            <a:bodyPr/>
            <a:lstStyle/>
            <a:p>
              <a:endParaRPr lang="en-GB"/>
            </a:p>
          </p:txBody>
        </p:sp>
        <p:sp>
          <p:nvSpPr>
            <p:cNvPr id="26" name="Shape 2215"/>
            <p:cNvSpPr/>
            <p:nvPr/>
          </p:nvSpPr>
          <p:spPr>
            <a:xfrm>
              <a:off x="546901" y="853366"/>
              <a:ext cx="172910" cy="192692"/>
            </a:xfrm>
            <a:custGeom>
              <a:avLst/>
              <a:gdLst/>
              <a:ahLst/>
              <a:cxnLst/>
              <a:rect l="0" t="0" r="0" b="0"/>
              <a:pathLst>
                <a:path w="172910" h="192692">
                  <a:moveTo>
                    <a:pt x="82704" y="1877"/>
                  </a:moveTo>
                  <a:cubicBezTo>
                    <a:pt x="101060" y="3003"/>
                    <a:pt x="120337" y="13965"/>
                    <a:pt x="138582" y="39797"/>
                  </a:cubicBezTo>
                  <a:cubicBezTo>
                    <a:pt x="166345" y="79141"/>
                    <a:pt x="172910" y="128328"/>
                    <a:pt x="133426" y="157780"/>
                  </a:cubicBezTo>
                  <a:cubicBezTo>
                    <a:pt x="86639" y="192692"/>
                    <a:pt x="28943" y="171572"/>
                    <a:pt x="6452" y="114574"/>
                  </a:cubicBezTo>
                  <a:cubicBezTo>
                    <a:pt x="0" y="98204"/>
                    <a:pt x="1892" y="79929"/>
                    <a:pt x="6096" y="59507"/>
                  </a:cubicBezTo>
                  <a:cubicBezTo>
                    <a:pt x="24282" y="39924"/>
                    <a:pt x="7544" y="55126"/>
                    <a:pt x="7658" y="54910"/>
                  </a:cubicBezTo>
                  <a:cubicBezTo>
                    <a:pt x="24081" y="25446"/>
                    <a:pt x="52112" y="0"/>
                    <a:pt x="82704" y="1877"/>
                  </a:cubicBezTo>
                  <a:close/>
                </a:path>
              </a:pathLst>
            </a:custGeom>
            <a:ln w="0" cap="flat">
              <a:miter lim="127000"/>
            </a:ln>
          </p:spPr>
          <p:style>
            <a:lnRef idx="0">
              <a:srgbClr val="000000">
                <a:alpha val="0"/>
              </a:srgbClr>
            </a:lnRef>
            <a:fillRef idx="1">
              <a:srgbClr val="5C5B5A"/>
            </a:fillRef>
            <a:effectRef idx="0">
              <a:scrgbClr r="0" g="0" b="0"/>
            </a:effectRef>
            <a:fontRef idx="none"/>
          </p:style>
          <p:txBody>
            <a:bodyPr/>
            <a:lstStyle/>
            <a:p>
              <a:endParaRPr lang="en-GB"/>
            </a:p>
          </p:txBody>
        </p:sp>
        <p:sp>
          <p:nvSpPr>
            <p:cNvPr id="27" name="Shape 2216"/>
            <p:cNvSpPr/>
            <p:nvPr/>
          </p:nvSpPr>
          <p:spPr>
            <a:xfrm>
              <a:off x="273214" y="662289"/>
              <a:ext cx="360893" cy="570311"/>
            </a:xfrm>
            <a:custGeom>
              <a:avLst/>
              <a:gdLst/>
              <a:ahLst/>
              <a:cxnLst/>
              <a:rect l="0" t="0" r="0" b="0"/>
              <a:pathLst>
                <a:path w="360893" h="570311">
                  <a:moveTo>
                    <a:pt x="360620" y="910"/>
                  </a:moveTo>
                  <a:lnTo>
                    <a:pt x="360893" y="944"/>
                  </a:lnTo>
                  <a:lnTo>
                    <a:pt x="360893" y="47925"/>
                  </a:lnTo>
                  <a:lnTo>
                    <a:pt x="350294" y="48129"/>
                  </a:lnTo>
                  <a:cubicBezTo>
                    <a:pt x="270284" y="55308"/>
                    <a:pt x="180142" y="102401"/>
                    <a:pt x="146139" y="192284"/>
                  </a:cubicBezTo>
                  <a:cubicBezTo>
                    <a:pt x="141630" y="197148"/>
                    <a:pt x="143802" y="197440"/>
                    <a:pt x="140970" y="204502"/>
                  </a:cubicBezTo>
                  <a:cubicBezTo>
                    <a:pt x="89630" y="332351"/>
                    <a:pt x="169178" y="487475"/>
                    <a:pt x="301926" y="514763"/>
                  </a:cubicBezTo>
                  <a:lnTo>
                    <a:pt x="360893" y="518125"/>
                  </a:lnTo>
                  <a:lnTo>
                    <a:pt x="360893" y="570311"/>
                  </a:lnTo>
                  <a:lnTo>
                    <a:pt x="321593" y="568046"/>
                  </a:lnTo>
                  <a:cubicBezTo>
                    <a:pt x="293326" y="564552"/>
                    <a:pt x="265471" y="557375"/>
                    <a:pt x="239319" y="546729"/>
                  </a:cubicBezTo>
                  <a:cubicBezTo>
                    <a:pt x="44463" y="467443"/>
                    <a:pt x="0" y="162706"/>
                    <a:pt x="230556" y="30080"/>
                  </a:cubicBezTo>
                  <a:cubicBezTo>
                    <a:pt x="266973" y="9125"/>
                    <a:pt x="313661" y="0"/>
                    <a:pt x="360620" y="910"/>
                  </a:cubicBezTo>
                  <a:close/>
                </a:path>
              </a:pathLst>
            </a:custGeom>
            <a:ln w="0" cap="flat">
              <a:miter lim="127000"/>
            </a:ln>
          </p:spPr>
          <p:style>
            <a:lnRef idx="0">
              <a:srgbClr val="000000">
                <a:alpha val="0"/>
              </a:srgbClr>
            </a:lnRef>
            <a:fillRef idx="1">
              <a:srgbClr val="5C5B5A"/>
            </a:fillRef>
            <a:effectRef idx="0">
              <a:scrgbClr r="0" g="0" b="0"/>
            </a:effectRef>
            <a:fontRef idx="none"/>
          </p:style>
          <p:txBody>
            <a:bodyPr/>
            <a:lstStyle/>
            <a:p>
              <a:endParaRPr lang="en-GB"/>
            </a:p>
          </p:txBody>
        </p:sp>
        <p:sp>
          <p:nvSpPr>
            <p:cNvPr id="28" name="Shape 2217"/>
            <p:cNvSpPr/>
            <p:nvPr/>
          </p:nvSpPr>
          <p:spPr>
            <a:xfrm>
              <a:off x="634106" y="663233"/>
              <a:ext cx="285512" cy="569555"/>
            </a:xfrm>
            <a:custGeom>
              <a:avLst/>
              <a:gdLst/>
              <a:ahLst/>
              <a:cxnLst/>
              <a:rect l="0" t="0" r="0" b="0"/>
              <a:pathLst>
                <a:path w="285512" h="569555">
                  <a:moveTo>
                    <a:pt x="0" y="0"/>
                  </a:moveTo>
                  <a:lnTo>
                    <a:pt x="69117" y="8632"/>
                  </a:lnTo>
                  <a:cubicBezTo>
                    <a:pt x="91480" y="13880"/>
                    <a:pt x="112662" y="21411"/>
                    <a:pt x="131410" y="31003"/>
                  </a:cubicBezTo>
                  <a:cubicBezTo>
                    <a:pt x="176940" y="54270"/>
                    <a:pt x="225873" y="110950"/>
                    <a:pt x="245164" y="166068"/>
                  </a:cubicBezTo>
                  <a:lnTo>
                    <a:pt x="242192" y="143309"/>
                  </a:lnTo>
                  <a:cubicBezTo>
                    <a:pt x="274882" y="181422"/>
                    <a:pt x="285512" y="294680"/>
                    <a:pt x="284750" y="344947"/>
                  </a:cubicBezTo>
                  <a:cubicBezTo>
                    <a:pt x="283721" y="414302"/>
                    <a:pt x="234750" y="446928"/>
                    <a:pt x="191468" y="493334"/>
                  </a:cubicBezTo>
                  <a:cubicBezTo>
                    <a:pt x="143597" y="544658"/>
                    <a:pt x="74146" y="568949"/>
                    <a:pt x="3250" y="569555"/>
                  </a:cubicBezTo>
                  <a:lnTo>
                    <a:pt x="0" y="569367"/>
                  </a:lnTo>
                  <a:lnTo>
                    <a:pt x="0" y="517181"/>
                  </a:lnTo>
                  <a:lnTo>
                    <a:pt x="956" y="517235"/>
                  </a:lnTo>
                  <a:cubicBezTo>
                    <a:pt x="191824" y="501068"/>
                    <a:pt x="223053" y="416347"/>
                    <a:pt x="234636" y="299011"/>
                  </a:cubicBezTo>
                  <a:cubicBezTo>
                    <a:pt x="245482" y="189283"/>
                    <a:pt x="169993" y="79822"/>
                    <a:pt x="58131" y="51729"/>
                  </a:cubicBezTo>
                  <a:cubicBezTo>
                    <a:pt x="47095" y="48956"/>
                    <a:pt x="35248" y="47223"/>
                    <a:pt x="22878" y="46543"/>
                  </a:cubicBezTo>
                  <a:lnTo>
                    <a:pt x="0" y="46982"/>
                  </a:lnTo>
                  <a:lnTo>
                    <a:pt x="0" y="0"/>
                  </a:lnTo>
                  <a:close/>
                </a:path>
              </a:pathLst>
            </a:custGeom>
            <a:ln w="0" cap="flat">
              <a:miter lim="127000"/>
            </a:ln>
          </p:spPr>
          <p:style>
            <a:lnRef idx="0">
              <a:srgbClr val="000000">
                <a:alpha val="0"/>
              </a:srgbClr>
            </a:lnRef>
            <a:fillRef idx="1">
              <a:srgbClr val="5C5B5A"/>
            </a:fillRef>
            <a:effectRef idx="0">
              <a:scrgbClr r="0" g="0" b="0"/>
            </a:effectRef>
            <a:fontRef idx="none"/>
          </p:style>
          <p:txBody>
            <a:bodyPr/>
            <a:lstStyle/>
            <a:p>
              <a:endParaRPr lang="en-GB"/>
            </a:p>
          </p:txBody>
        </p:sp>
        <p:sp>
          <p:nvSpPr>
            <p:cNvPr id="29" name="Shape 2218"/>
            <p:cNvSpPr/>
            <p:nvPr/>
          </p:nvSpPr>
          <p:spPr>
            <a:xfrm>
              <a:off x="167944" y="465205"/>
              <a:ext cx="1174868" cy="557133"/>
            </a:xfrm>
            <a:custGeom>
              <a:avLst/>
              <a:gdLst/>
              <a:ahLst/>
              <a:cxnLst/>
              <a:rect l="0" t="0" r="0" b="0"/>
              <a:pathLst>
                <a:path w="1174868" h="557133">
                  <a:moveTo>
                    <a:pt x="96027" y="557133"/>
                  </a:moveTo>
                  <a:cubicBezTo>
                    <a:pt x="73997" y="507993"/>
                    <a:pt x="49845" y="461845"/>
                    <a:pt x="24086" y="414506"/>
                  </a:cubicBezTo>
                  <a:cubicBezTo>
                    <a:pt x="10029" y="388639"/>
                    <a:pt x="0" y="335532"/>
                    <a:pt x="5901" y="305979"/>
                  </a:cubicBezTo>
                  <a:cubicBezTo>
                    <a:pt x="15018" y="260310"/>
                    <a:pt x="11173" y="214476"/>
                    <a:pt x="32821" y="171882"/>
                  </a:cubicBezTo>
                  <a:cubicBezTo>
                    <a:pt x="46944" y="144147"/>
                    <a:pt x="63256" y="117254"/>
                    <a:pt x="78622" y="90181"/>
                  </a:cubicBezTo>
                  <a:cubicBezTo>
                    <a:pt x="90242" y="69685"/>
                    <a:pt x="157360" y="53338"/>
                    <a:pt x="178710" y="46065"/>
                  </a:cubicBezTo>
                  <a:cubicBezTo>
                    <a:pt x="214813" y="33768"/>
                    <a:pt x="251878" y="24611"/>
                    <a:pt x="289391" y="17719"/>
                  </a:cubicBezTo>
                  <a:cubicBezTo>
                    <a:pt x="370416" y="2843"/>
                    <a:pt x="453232" y="0"/>
                    <a:pt x="535368" y="5008"/>
                  </a:cubicBezTo>
                  <a:cubicBezTo>
                    <a:pt x="582627" y="7884"/>
                    <a:pt x="629720" y="13289"/>
                    <a:pt x="676466" y="20793"/>
                  </a:cubicBezTo>
                  <a:cubicBezTo>
                    <a:pt x="755137" y="33421"/>
                    <a:pt x="834074" y="46181"/>
                    <a:pt x="910408" y="69404"/>
                  </a:cubicBezTo>
                  <a:cubicBezTo>
                    <a:pt x="986593" y="92544"/>
                    <a:pt x="1056247" y="130544"/>
                    <a:pt x="1128736" y="162708"/>
                  </a:cubicBezTo>
                  <a:lnTo>
                    <a:pt x="1174868" y="440391"/>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0" name="Shape 2219"/>
            <p:cNvSpPr/>
            <p:nvPr/>
          </p:nvSpPr>
          <p:spPr>
            <a:xfrm>
              <a:off x="1297691" y="633930"/>
              <a:ext cx="45121" cy="266360"/>
            </a:xfrm>
            <a:custGeom>
              <a:avLst/>
              <a:gdLst/>
              <a:ahLst/>
              <a:cxnLst/>
              <a:rect l="0" t="0" r="0" b="0"/>
              <a:pathLst>
                <a:path w="45121" h="266360">
                  <a:moveTo>
                    <a:pt x="0" y="0"/>
                  </a:moveTo>
                  <a:lnTo>
                    <a:pt x="16726" y="0"/>
                  </a:lnTo>
                  <a:lnTo>
                    <a:pt x="45121" y="266360"/>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1" name="Shape 2220"/>
            <p:cNvSpPr/>
            <p:nvPr/>
          </p:nvSpPr>
          <p:spPr>
            <a:xfrm>
              <a:off x="1140588" y="916232"/>
              <a:ext cx="1546792" cy="84875"/>
            </a:xfrm>
            <a:custGeom>
              <a:avLst/>
              <a:gdLst/>
              <a:ahLst/>
              <a:cxnLst/>
              <a:rect l="0" t="0" r="0" b="0"/>
              <a:pathLst>
                <a:path w="1546792" h="84875">
                  <a:moveTo>
                    <a:pt x="1490018" y="18297"/>
                  </a:moveTo>
                  <a:lnTo>
                    <a:pt x="792898" y="18297"/>
                  </a:lnTo>
                  <a:lnTo>
                    <a:pt x="221726" y="0"/>
                  </a:lnTo>
                  <a:lnTo>
                    <a:pt x="157094" y="8314"/>
                  </a:lnTo>
                  <a:lnTo>
                    <a:pt x="0" y="68247"/>
                  </a:lnTo>
                  <a:lnTo>
                    <a:pt x="108211" y="68247"/>
                  </a:lnTo>
                  <a:lnTo>
                    <a:pt x="537473" y="78230"/>
                  </a:lnTo>
                  <a:lnTo>
                    <a:pt x="1062530" y="84875"/>
                  </a:lnTo>
                  <a:lnTo>
                    <a:pt x="1546792" y="84875"/>
                  </a:lnTo>
                  <a:lnTo>
                    <a:pt x="1495339" y="42429"/>
                  </a:ln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2" name="Shape 2221"/>
            <p:cNvSpPr/>
            <p:nvPr/>
          </p:nvSpPr>
          <p:spPr>
            <a:xfrm>
              <a:off x="2630606" y="483031"/>
              <a:ext cx="517680" cy="442027"/>
            </a:xfrm>
            <a:custGeom>
              <a:avLst/>
              <a:gdLst/>
              <a:ahLst/>
              <a:cxnLst/>
              <a:rect l="0" t="0" r="0" b="0"/>
              <a:pathLst>
                <a:path w="517680" h="442027">
                  <a:moveTo>
                    <a:pt x="0" y="442027"/>
                  </a:moveTo>
                  <a:lnTo>
                    <a:pt x="0" y="366045"/>
                  </a:lnTo>
                  <a:cubicBezTo>
                    <a:pt x="0" y="268261"/>
                    <a:pt x="51917" y="177502"/>
                    <a:pt x="115852" y="107007"/>
                  </a:cubicBezTo>
                  <a:cubicBezTo>
                    <a:pt x="191888" y="23157"/>
                    <a:pt x="313891" y="876"/>
                    <a:pt x="422814" y="198"/>
                  </a:cubicBezTo>
                  <a:cubicBezTo>
                    <a:pt x="454889" y="0"/>
                    <a:pt x="486832" y="2264"/>
                    <a:pt x="517680" y="11620"/>
                  </a:cubicBezTo>
                  <a:cubicBezTo>
                    <a:pt x="453894" y="1984"/>
                    <a:pt x="387672" y="18991"/>
                    <a:pt x="324350" y="27768"/>
                  </a:cubicBezTo>
                  <a:cubicBezTo>
                    <a:pt x="267377" y="35669"/>
                    <a:pt x="212891" y="55867"/>
                    <a:pt x="167919" y="92164"/>
                  </a:cubicBezTo>
                  <a:cubicBezTo>
                    <a:pt x="119218" y="131486"/>
                    <a:pt x="77611" y="186378"/>
                    <a:pt x="56774" y="238658"/>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3" name="Shape 2222"/>
            <p:cNvSpPr/>
            <p:nvPr/>
          </p:nvSpPr>
          <p:spPr>
            <a:xfrm>
              <a:off x="2699000" y="626451"/>
              <a:ext cx="893036" cy="397647"/>
            </a:xfrm>
            <a:custGeom>
              <a:avLst/>
              <a:gdLst/>
              <a:ahLst/>
              <a:cxnLst/>
              <a:rect l="0" t="0" r="0" b="0"/>
              <a:pathLst>
                <a:path w="893036" h="397647">
                  <a:moveTo>
                    <a:pt x="14985" y="397647"/>
                  </a:moveTo>
                  <a:cubicBezTo>
                    <a:pt x="0" y="326078"/>
                    <a:pt x="15863" y="255666"/>
                    <a:pt x="43844" y="188840"/>
                  </a:cubicBezTo>
                  <a:cubicBezTo>
                    <a:pt x="61730" y="146180"/>
                    <a:pt x="97884" y="110544"/>
                    <a:pt x="134600" y="83371"/>
                  </a:cubicBezTo>
                  <a:cubicBezTo>
                    <a:pt x="207735" y="29239"/>
                    <a:pt x="301127" y="0"/>
                    <a:pt x="391252" y="23239"/>
                  </a:cubicBezTo>
                  <a:cubicBezTo>
                    <a:pt x="495004" y="50016"/>
                    <a:pt x="589837" y="93784"/>
                    <a:pt x="668426" y="167601"/>
                  </a:cubicBezTo>
                  <a:cubicBezTo>
                    <a:pt x="727189" y="222774"/>
                    <a:pt x="786367" y="277401"/>
                    <a:pt x="845826" y="331830"/>
                  </a:cubicBezTo>
                  <a:cubicBezTo>
                    <a:pt x="861491" y="346193"/>
                    <a:pt x="877388" y="360292"/>
                    <a:pt x="893036" y="374656"/>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4" name="Shape 2223"/>
            <p:cNvSpPr/>
            <p:nvPr/>
          </p:nvSpPr>
          <p:spPr>
            <a:xfrm>
              <a:off x="2721080" y="650302"/>
              <a:ext cx="859469" cy="350805"/>
            </a:xfrm>
            <a:custGeom>
              <a:avLst/>
              <a:gdLst/>
              <a:ahLst/>
              <a:cxnLst/>
              <a:rect l="0" t="0" r="0" b="0"/>
              <a:pathLst>
                <a:path w="859469" h="350805">
                  <a:moveTo>
                    <a:pt x="853203" y="350805"/>
                  </a:moveTo>
                  <a:cubicBezTo>
                    <a:pt x="859469" y="340409"/>
                    <a:pt x="686478" y="216394"/>
                    <a:pt x="686478" y="216394"/>
                  </a:cubicBezTo>
                  <a:cubicBezTo>
                    <a:pt x="626538" y="173419"/>
                    <a:pt x="574803" y="120891"/>
                    <a:pt x="510171" y="84412"/>
                  </a:cubicBezTo>
                  <a:cubicBezTo>
                    <a:pt x="426543" y="37206"/>
                    <a:pt x="318018" y="0"/>
                    <a:pt x="222339" y="29735"/>
                  </a:cubicBezTo>
                  <a:cubicBezTo>
                    <a:pt x="130754" y="58214"/>
                    <a:pt x="64068" y="134527"/>
                    <a:pt x="25246" y="219551"/>
                  </a:cubicBezTo>
                  <a:cubicBezTo>
                    <a:pt x="11173" y="250377"/>
                    <a:pt x="1939" y="274757"/>
                    <a:pt x="0" y="317202"/>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5" name="Shape 2224"/>
            <p:cNvSpPr/>
            <p:nvPr/>
          </p:nvSpPr>
          <p:spPr>
            <a:xfrm>
              <a:off x="3161001" y="498800"/>
              <a:ext cx="539595" cy="205171"/>
            </a:xfrm>
            <a:custGeom>
              <a:avLst/>
              <a:gdLst/>
              <a:ahLst/>
              <a:cxnLst/>
              <a:rect l="0" t="0" r="0" b="0"/>
              <a:pathLst>
                <a:path w="539595" h="205171">
                  <a:moveTo>
                    <a:pt x="0" y="0"/>
                  </a:moveTo>
                  <a:lnTo>
                    <a:pt x="539595" y="205171"/>
                  </a:ln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6" name="Shape 2225"/>
            <p:cNvSpPr/>
            <p:nvPr/>
          </p:nvSpPr>
          <p:spPr>
            <a:xfrm>
              <a:off x="3549468" y="569245"/>
              <a:ext cx="83346" cy="108941"/>
            </a:xfrm>
            <a:custGeom>
              <a:avLst/>
              <a:gdLst/>
              <a:ahLst/>
              <a:cxnLst/>
              <a:rect l="0" t="0" r="0" b="0"/>
              <a:pathLst>
                <a:path w="83346" h="108941">
                  <a:moveTo>
                    <a:pt x="10642" y="0"/>
                  </a:moveTo>
                  <a:lnTo>
                    <a:pt x="0" y="19752"/>
                  </a:lnTo>
                  <a:cubicBezTo>
                    <a:pt x="0" y="19752"/>
                    <a:pt x="37247" y="69288"/>
                    <a:pt x="42568" y="76363"/>
                  </a:cubicBezTo>
                  <a:cubicBezTo>
                    <a:pt x="47889" y="83420"/>
                    <a:pt x="83346" y="108941"/>
                    <a:pt x="83346" y="108941"/>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7" name="Shape 2226"/>
            <p:cNvSpPr/>
            <p:nvPr/>
          </p:nvSpPr>
          <p:spPr>
            <a:xfrm>
              <a:off x="3130832" y="341579"/>
              <a:ext cx="274356" cy="250062"/>
            </a:xfrm>
            <a:custGeom>
              <a:avLst/>
              <a:gdLst/>
              <a:ahLst/>
              <a:cxnLst/>
              <a:rect l="0" t="0" r="0" b="0"/>
              <a:pathLst>
                <a:path w="274356" h="250062">
                  <a:moveTo>
                    <a:pt x="10145" y="0"/>
                  </a:moveTo>
                  <a:lnTo>
                    <a:pt x="0" y="21024"/>
                  </a:lnTo>
                  <a:lnTo>
                    <a:pt x="10145" y="45784"/>
                  </a:lnTo>
                  <a:lnTo>
                    <a:pt x="44342" y="89999"/>
                  </a:lnTo>
                  <a:lnTo>
                    <a:pt x="83379" y="141304"/>
                  </a:lnTo>
                  <a:lnTo>
                    <a:pt x="152552" y="167816"/>
                  </a:lnTo>
                  <a:cubicBezTo>
                    <a:pt x="152552" y="167816"/>
                    <a:pt x="202215" y="181981"/>
                    <a:pt x="207536" y="185518"/>
                  </a:cubicBezTo>
                  <a:cubicBezTo>
                    <a:pt x="212857" y="189055"/>
                    <a:pt x="244784" y="204956"/>
                    <a:pt x="250104" y="210278"/>
                  </a:cubicBezTo>
                  <a:cubicBezTo>
                    <a:pt x="255426" y="215584"/>
                    <a:pt x="274356" y="250062"/>
                    <a:pt x="274356" y="250062"/>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8" name="Shape 2227"/>
            <p:cNvSpPr/>
            <p:nvPr/>
          </p:nvSpPr>
          <p:spPr>
            <a:xfrm>
              <a:off x="3278063" y="449280"/>
              <a:ext cx="271405" cy="152114"/>
            </a:xfrm>
            <a:custGeom>
              <a:avLst/>
              <a:gdLst/>
              <a:ahLst/>
              <a:cxnLst/>
              <a:rect l="0" t="0" r="0" b="0"/>
              <a:pathLst>
                <a:path w="271405" h="152114">
                  <a:moveTo>
                    <a:pt x="271405" y="152114"/>
                  </a:moveTo>
                  <a:lnTo>
                    <a:pt x="152718" y="93734"/>
                  </a:lnTo>
                  <a:cubicBezTo>
                    <a:pt x="152718" y="93734"/>
                    <a:pt x="12416" y="1752"/>
                    <a:pt x="0" y="0"/>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39" name="Shape 2228"/>
            <p:cNvSpPr/>
            <p:nvPr/>
          </p:nvSpPr>
          <p:spPr>
            <a:xfrm>
              <a:off x="597794" y="353744"/>
              <a:ext cx="2610615" cy="121502"/>
            </a:xfrm>
            <a:custGeom>
              <a:avLst/>
              <a:gdLst/>
              <a:ahLst/>
              <a:cxnLst/>
              <a:rect l="0" t="0" r="0" b="0"/>
              <a:pathLst>
                <a:path w="2610615" h="121502">
                  <a:moveTo>
                    <a:pt x="2610615" y="121502"/>
                  </a:moveTo>
                  <a:lnTo>
                    <a:pt x="2508206" y="95536"/>
                  </a:lnTo>
                  <a:cubicBezTo>
                    <a:pt x="2508206" y="95536"/>
                    <a:pt x="2444354" y="70776"/>
                    <a:pt x="2439016" y="68991"/>
                  </a:cubicBezTo>
                  <a:cubicBezTo>
                    <a:pt x="2433695" y="67222"/>
                    <a:pt x="2265196" y="35388"/>
                    <a:pt x="2265196" y="35388"/>
                  </a:cubicBezTo>
                  <a:lnTo>
                    <a:pt x="2123087" y="24760"/>
                  </a:lnTo>
                  <a:lnTo>
                    <a:pt x="1663871" y="0"/>
                  </a:lnTo>
                  <a:lnTo>
                    <a:pt x="1584040" y="0"/>
                  </a:lnTo>
                  <a:lnTo>
                    <a:pt x="1514850" y="0"/>
                  </a:lnTo>
                  <a:lnTo>
                    <a:pt x="0" y="0"/>
                  </a:ln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0" name="Shape 2229"/>
            <p:cNvSpPr/>
            <p:nvPr/>
          </p:nvSpPr>
          <p:spPr>
            <a:xfrm>
              <a:off x="194673" y="364372"/>
              <a:ext cx="376516" cy="283517"/>
            </a:xfrm>
            <a:custGeom>
              <a:avLst/>
              <a:gdLst/>
              <a:ahLst/>
              <a:cxnLst/>
              <a:rect l="0" t="0" r="0" b="0"/>
              <a:pathLst>
                <a:path w="376516" h="283517">
                  <a:moveTo>
                    <a:pt x="376516" y="0"/>
                  </a:moveTo>
                  <a:cubicBezTo>
                    <a:pt x="346347" y="2463"/>
                    <a:pt x="316012" y="4165"/>
                    <a:pt x="285910" y="7322"/>
                  </a:cubicBezTo>
                  <a:cubicBezTo>
                    <a:pt x="239927" y="12149"/>
                    <a:pt x="201685" y="31834"/>
                    <a:pt x="161106" y="52561"/>
                  </a:cubicBezTo>
                  <a:cubicBezTo>
                    <a:pt x="116350" y="75420"/>
                    <a:pt x="92214" y="93867"/>
                    <a:pt x="62112" y="135601"/>
                  </a:cubicBezTo>
                  <a:cubicBezTo>
                    <a:pt x="29340" y="181039"/>
                    <a:pt x="15847" y="231071"/>
                    <a:pt x="0" y="283517"/>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1" name="Shape 2230"/>
            <p:cNvSpPr/>
            <p:nvPr/>
          </p:nvSpPr>
          <p:spPr>
            <a:xfrm>
              <a:off x="675836" y="414503"/>
              <a:ext cx="489584" cy="121436"/>
            </a:xfrm>
            <a:custGeom>
              <a:avLst/>
              <a:gdLst/>
              <a:ahLst/>
              <a:cxnLst/>
              <a:rect l="0" t="0" r="0" b="0"/>
              <a:pathLst>
                <a:path w="489584" h="121436">
                  <a:moveTo>
                    <a:pt x="0" y="57751"/>
                  </a:moveTo>
                  <a:lnTo>
                    <a:pt x="0" y="27686"/>
                  </a:lnTo>
                  <a:lnTo>
                    <a:pt x="7095" y="0"/>
                  </a:lnTo>
                  <a:lnTo>
                    <a:pt x="55000" y="0"/>
                  </a:lnTo>
                  <a:lnTo>
                    <a:pt x="489584" y="0"/>
                  </a:lnTo>
                  <a:lnTo>
                    <a:pt x="489584" y="18843"/>
                  </a:lnTo>
                  <a:lnTo>
                    <a:pt x="473621" y="47156"/>
                  </a:lnTo>
                  <a:lnTo>
                    <a:pt x="438130" y="73668"/>
                  </a:lnTo>
                  <a:lnTo>
                    <a:pt x="407978" y="105519"/>
                  </a:lnTo>
                  <a:lnTo>
                    <a:pt x="413316" y="121436"/>
                  </a:ln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2" name="Shape 2231"/>
            <p:cNvSpPr/>
            <p:nvPr/>
          </p:nvSpPr>
          <p:spPr>
            <a:xfrm>
              <a:off x="821294" y="472255"/>
              <a:ext cx="275682" cy="33867"/>
            </a:xfrm>
            <a:custGeom>
              <a:avLst/>
              <a:gdLst/>
              <a:ahLst/>
              <a:cxnLst/>
              <a:rect l="0" t="0" r="0" b="0"/>
              <a:pathLst>
                <a:path w="275682" h="33867">
                  <a:moveTo>
                    <a:pt x="275682" y="33867"/>
                  </a:moveTo>
                  <a:lnTo>
                    <a:pt x="0" y="0"/>
                  </a:ln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3" name="Shape 2232"/>
            <p:cNvSpPr/>
            <p:nvPr/>
          </p:nvSpPr>
          <p:spPr>
            <a:xfrm>
              <a:off x="675836" y="414503"/>
              <a:ext cx="125947" cy="41834"/>
            </a:xfrm>
            <a:custGeom>
              <a:avLst/>
              <a:gdLst/>
              <a:ahLst/>
              <a:cxnLst/>
              <a:rect l="0" t="0" r="0" b="0"/>
              <a:pathLst>
                <a:path w="125947" h="41834">
                  <a:moveTo>
                    <a:pt x="0" y="41834"/>
                  </a:moveTo>
                  <a:lnTo>
                    <a:pt x="55000" y="41834"/>
                  </a:lnTo>
                  <a:lnTo>
                    <a:pt x="101116" y="41834"/>
                  </a:lnTo>
                  <a:lnTo>
                    <a:pt x="125947" y="22396"/>
                  </a:lnTo>
                  <a:lnTo>
                    <a:pt x="24848" y="0"/>
                  </a:ln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4" name="Shape 2233"/>
            <p:cNvSpPr/>
            <p:nvPr/>
          </p:nvSpPr>
          <p:spPr>
            <a:xfrm>
              <a:off x="507337" y="380289"/>
              <a:ext cx="1678044" cy="37140"/>
            </a:xfrm>
            <a:custGeom>
              <a:avLst/>
              <a:gdLst/>
              <a:ahLst/>
              <a:cxnLst/>
              <a:rect l="0" t="0" r="0" b="0"/>
              <a:pathLst>
                <a:path w="1678044" h="37140">
                  <a:moveTo>
                    <a:pt x="7078" y="15917"/>
                  </a:moveTo>
                  <a:cubicBezTo>
                    <a:pt x="0" y="17686"/>
                    <a:pt x="7078" y="7074"/>
                    <a:pt x="7078" y="7074"/>
                  </a:cubicBezTo>
                  <a:lnTo>
                    <a:pt x="113515" y="7074"/>
                  </a:lnTo>
                  <a:lnTo>
                    <a:pt x="1617722" y="0"/>
                  </a:lnTo>
                  <a:lnTo>
                    <a:pt x="1678044" y="0"/>
                  </a:lnTo>
                  <a:lnTo>
                    <a:pt x="1678044" y="16116"/>
                  </a:lnTo>
                  <a:lnTo>
                    <a:pt x="30152" y="34215"/>
                  </a:lnTo>
                  <a:cubicBezTo>
                    <a:pt x="30152" y="34215"/>
                    <a:pt x="795" y="37140"/>
                    <a:pt x="3945" y="26529"/>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5" name="Shape 2234"/>
            <p:cNvSpPr/>
            <p:nvPr/>
          </p:nvSpPr>
          <p:spPr>
            <a:xfrm>
              <a:off x="2185381" y="396409"/>
              <a:ext cx="901109" cy="78842"/>
            </a:xfrm>
            <a:custGeom>
              <a:avLst/>
              <a:gdLst/>
              <a:ahLst/>
              <a:cxnLst/>
              <a:rect l="0" t="0" r="0" b="0"/>
              <a:pathLst>
                <a:path w="901109" h="78842">
                  <a:moveTo>
                    <a:pt x="0" y="0"/>
                  </a:moveTo>
                  <a:lnTo>
                    <a:pt x="102889" y="10413"/>
                  </a:lnTo>
                  <a:lnTo>
                    <a:pt x="406204" y="18099"/>
                  </a:lnTo>
                  <a:lnTo>
                    <a:pt x="759198" y="52859"/>
                  </a:lnTo>
                  <a:lnTo>
                    <a:pt x="901109" y="78842"/>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6" name="Shape 2235"/>
            <p:cNvSpPr/>
            <p:nvPr/>
          </p:nvSpPr>
          <p:spPr>
            <a:xfrm>
              <a:off x="2192476" y="380277"/>
              <a:ext cx="945451" cy="102594"/>
            </a:xfrm>
            <a:custGeom>
              <a:avLst/>
              <a:gdLst/>
              <a:ahLst/>
              <a:cxnLst/>
              <a:rect l="0" t="0" r="0" b="0"/>
              <a:pathLst>
                <a:path w="945451" h="102594">
                  <a:moveTo>
                    <a:pt x="0" y="0"/>
                  </a:moveTo>
                  <a:lnTo>
                    <a:pt x="177384" y="17289"/>
                  </a:lnTo>
                  <a:lnTo>
                    <a:pt x="475378" y="24760"/>
                  </a:lnTo>
                  <a:lnTo>
                    <a:pt x="757425" y="55553"/>
                  </a:lnTo>
                  <a:lnTo>
                    <a:pt x="945451" y="102594"/>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7" name="Shape 2236"/>
            <p:cNvSpPr/>
            <p:nvPr/>
          </p:nvSpPr>
          <p:spPr>
            <a:xfrm>
              <a:off x="2187155" y="270626"/>
              <a:ext cx="12416" cy="645594"/>
            </a:xfrm>
            <a:custGeom>
              <a:avLst/>
              <a:gdLst/>
              <a:ahLst/>
              <a:cxnLst/>
              <a:rect l="0" t="0" r="0" b="0"/>
              <a:pathLst>
                <a:path w="12416" h="645594">
                  <a:moveTo>
                    <a:pt x="0" y="0"/>
                  </a:moveTo>
                  <a:lnTo>
                    <a:pt x="12416" y="645594"/>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8" name="Shape 2237"/>
            <p:cNvSpPr/>
            <p:nvPr/>
          </p:nvSpPr>
          <p:spPr>
            <a:xfrm>
              <a:off x="2172966" y="270626"/>
              <a:ext cx="0" cy="654421"/>
            </a:xfrm>
            <a:custGeom>
              <a:avLst/>
              <a:gdLst/>
              <a:ahLst/>
              <a:cxnLst/>
              <a:rect l="0" t="0" r="0" b="0"/>
              <a:pathLst>
                <a:path h="654421">
                  <a:moveTo>
                    <a:pt x="0" y="654421"/>
                  </a:moveTo>
                  <a:lnTo>
                    <a:pt x="0" y="0"/>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49" name="Shape 2238"/>
            <p:cNvSpPr/>
            <p:nvPr/>
          </p:nvSpPr>
          <p:spPr>
            <a:xfrm>
              <a:off x="1348207" y="307766"/>
              <a:ext cx="824758" cy="578372"/>
            </a:xfrm>
            <a:custGeom>
              <a:avLst/>
              <a:gdLst/>
              <a:ahLst/>
              <a:cxnLst/>
              <a:rect l="0" t="0" r="0" b="0"/>
              <a:pathLst>
                <a:path w="824758" h="578372">
                  <a:moveTo>
                    <a:pt x="21201" y="0"/>
                  </a:moveTo>
                  <a:lnTo>
                    <a:pt x="17654" y="106742"/>
                  </a:lnTo>
                  <a:lnTo>
                    <a:pt x="0" y="479332"/>
                  </a:lnTo>
                  <a:lnTo>
                    <a:pt x="21201" y="516472"/>
                  </a:lnTo>
                  <a:lnTo>
                    <a:pt x="46033" y="571298"/>
                  </a:lnTo>
                  <a:lnTo>
                    <a:pt x="824758" y="578372"/>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0" name="Shape 2239"/>
            <p:cNvSpPr/>
            <p:nvPr/>
          </p:nvSpPr>
          <p:spPr>
            <a:xfrm>
              <a:off x="1376503" y="21224"/>
              <a:ext cx="175610" cy="229947"/>
            </a:xfrm>
            <a:custGeom>
              <a:avLst/>
              <a:gdLst/>
              <a:ahLst/>
              <a:cxnLst/>
              <a:rect l="0" t="0" r="0" b="0"/>
              <a:pathLst>
                <a:path w="175610" h="229947">
                  <a:moveTo>
                    <a:pt x="175610" y="0"/>
                  </a:moveTo>
                  <a:lnTo>
                    <a:pt x="154326" y="30082"/>
                  </a:lnTo>
                  <a:cubicBezTo>
                    <a:pt x="154326" y="30082"/>
                    <a:pt x="0" y="229947"/>
                    <a:pt x="5338" y="226410"/>
                  </a:cubicBez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1" name="Shape 2240"/>
            <p:cNvSpPr/>
            <p:nvPr/>
          </p:nvSpPr>
          <p:spPr>
            <a:xfrm>
              <a:off x="1487946" y="21224"/>
              <a:ext cx="49331" cy="20975"/>
            </a:xfrm>
            <a:custGeom>
              <a:avLst/>
              <a:gdLst/>
              <a:ahLst/>
              <a:cxnLst/>
              <a:rect l="0" t="0" r="0" b="0"/>
              <a:pathLst>
                <a:path w="49331" h="20975">
                  <a:moveTo>
                    <a:pt x="49331" y="20975"/>
                  </a:moveTo>
                  <a:lnTo>
                    <a:pt x="21599" y="0"/>
                  </a:lnTo>
                  <a:lnTo>
                    <a:pt x="0" y="0"/>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2" name="Shape 2241"/>
            <p:cNvSpPr/>
            <p:nvPr/>
          </p:nvSpPr>
          <p:spPr>
            <a:xfrm>
              <a:off x="1487946" y="281965"/>
              <a:ext cx="161786" cy="909"/>
            </a:xfrm>
            <a:custGeom>
              <a:avLst/>
              <a:gdLst/>
              <a:ahLst/>
              <a:cxnLst/>
              <a:rect l="0" t="0" r="0" b="0"/>
              <a:pathLst>
                <a:path w="161786" h="909">
                  <a:moveTo>
                    <a:pt x="0" y="0"/>
                  </a:moveTo>
                  <a:lnTo>
                    <a:pt x="161786" y="909"/>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3" name="Shape 2242"/>
            <p:cNvSpPr/>
            <p:nvPr/>
          </p:nvSpPr>
          <p:spPr>
            <a:xfrm>
              <a:off x="336899" y="662124"/>
              <a:ext cx="583737" cy="405796"/>
            </a:xfrm>
            <a:custGeom>
              <a:avLst/>
              <a:gdLst/>
              <a:ahLst/>
              <a:cxnLst/>
              <a:rect l="0" t="0" r="0" b="0"/>
              <a:pathLst>
                <a:path w="583737" h="405796">
                  <a:moveTo>
                    <a:pt x="12565" y="358458"/>
                  </a:moveTo>
                  <a:cubicBezTo>
                    <a:pt x="1061" y="292938"/>
                    <a:pt x="0" y="227732"/>
                    <a:pt x="31230" y="166874"/>
                  </a:cubicBezTo>
                  <a:cubicBezTo>
                    <a:pt x="54918" y="120709"/>
                    <a:pt x="91270" y="78115"/>
                    <a:pt x="133274" y="47570"/>
                  </a:cubicBezTo>
                  <a:cubicBezTo>
                    <a:pt x="178561" y="14628"/>
                    <a:pt x="231124" y="0"/>
                    <a:pt x="286904" y="4248"/>
                  </a:cubicBezTo>
                  <a:cubicBezTo>
                    <a:pt x="337479" y="8099"/>
                    <a:pt x="403967" y="17520"/>
                    <a:pt x="447761" y="43702"/>
                  </a:cubicBezTo>
                  <a:cubicBezTo>
                    <a:pt x="508580" y="80049"/>
                    <a:pt x="583737" y="187799"/>
                    <a:pt x="581997" y="310591"/>
                  </a:cubicBezTo>
                  <a:cubicBezTo>
                    <a:pt x="581549" y="342871"/>
                    <a:pt x="572333" y="373449"/>
                    <a:pt x="569697" y="405796"/>
                  </a:cubicBez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4" name="Shape 2243"/>
            <p:cNvSpPr/>
            <p:nvPr/>
          </p:nvSpPr>
          <p:spPr>
            <a:xfrm>
              <a:off x="773604" y="699826"/>
              <a:ext cx="187827" cy="281831"/>
            </a:xfrm>
            <a:custGeom>
              <a:avLst/>
              <a:gdLst/>
              <a:ahLst/>
              <a:cxnLst/>
              <a:rect l="0" t="0" r="0" b="0"/>
              <a:pathLst>
                <a:path w="187827" h="281831">
                  <a:moveTo>
                    <a:pt x="187827" y="281831"/>
                  </a:moveTo>
                  <a:lnTo>
                    <a:pt x="187827" y="216410"/>
                  </a:lnTo>
                  <a:cubicBezTo>
                    <a:pt x="187827" y="190212"/>
                    <a:pt x="181942" y="165816"/>
                    <a:pt x="171914" y="140924"/>
                  </a:cubicBezTo>
                  <a:cubicBezTo>
                    <a:pt x="162598" y="117833"/>
                    <a:pt x="149370" y="98098"/>
                    <a:pt x="133473" y="80015"/>
                  </a:cubicBezTo>
                  <a:cubicBezTo>
                    <a:pt x="113813" y="57636"/>
                    <a:pt x="96160" y="34429"/>
                    <a:pt x="70201" y="18859"/>
                  </a:cubicBezTo>
                  <a:cubicBezTo>
                    <a:pt x="52630" y="8314"/>
                    <a:pt x="17787" y="10182"/>
                    <a:pt x="0" y="0"/>
                  </a:cubicBez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5" name="Shape 2244"/>
            <p:cNvSpPr/>
            <p:nvPr/>
          </p:nvSpPr>
          <p:spPr>
            <a:xfrm>
              <a:off x="282048" y="844271"/>
              <a:ext cx="80445" cy="178064"/>
            </a:xfrm>
            <a:custGeom>
              <a:avLst/>
              <a:gdLst/>
              <a:ahLst/>
              <a:cxnLst/>
              <a:rect l="0" t="0" r="0" b="0"/>
              <a:pathLst>
                <a:path w="80445" h="178064">
                  <a:moveTo>
                    <a:pt x="0" y="178064"/>
                  </a:moveTo>
                  <a:lnTo>
                    <a:pt x="15963" y="156841"/>
                  </a:lnTo>
                  <a:lnTo>
                    <a:pt x="39021" y="103767"/>
                  </a:lnTo>
                  <a:lnTo>
                    <a:pt x="60322" y="47173"/>
                  </a:lnTo>
                  <a:lnTo>
                    <a:pt x="80445" y="0"/>
                  </a:ln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6" name="Shape 2245"/>
            <p:cNvSpPr/>
            <p:nvPr/>
          </p:nvSpPr>
          <p:spPr>
            <a:xfrm>
              <a:off x="169477" y="554787"/>
              <a:ext cx="123113" cy="212658"/>
            </a:xfrm>
            <a:custGeom>
              <a:avLst/>
              <a:gdLst/>
              <a:ahLst/>
              <a:cxnLst/>
              <a:rect l="0" t="0" r="0" b="0"/>
              <a:pathLst>
                <a:path w="123113" h="212658">
                  <a:moveTo>
                    <a:pt x="84192" y="595"/>
                  </a:moveTo>
                  <a:cubicBezTo>
                    <a:pt x="123113" y="0"/>
                    <a:pt x="93441" y="106775"/>
                    <a:pt x="84291" y="124907"/>
                  </a:cubicBezTo>
                  <a:cubicBezTo>
                    <a:pt x="65676" y="161766"/>
                    <a:pt x="38772" y="195138"/>
                    <a:pt x="1077" y="212658"/>
                  </a:cubicBezTo>
                  <a:cubicBezTo>
                    <a:pt x="0" y="191270"/>
                    <a:pt x="12681" y="185336"/>
                    <a:pt x="25644" y="172246"/>
                  </a:cubicBezTo>
                  <a:cubicBezTo>
                    <a:pt x="41010" y="156758"/>
                    <a:pt x="49713" y="133006"/>
                    <a:pt x="59841" y="113800"/>
                  </a:cubicBezTo>
                  <a:cubicBezTo>
                    <a:pt x="69090" y="96280"/>
                    <a:pt x="76997" y="76958"/>
                    <a:pt x="78920" y="57305"/>
                  </a:cubicBezTo>
                  <a:cubicBezTo>
                    <a:pt x="80230" y="43718"/>
                    <a:pt x="73002" y="15289"/>
                    <a:pt x="82401" y="5901"/>
                  </a:cubicBez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7" name="Shape 2246"/>
            <p:cNvSpPr/>
            <p:nvPr/>
          </p:nvSpPr>
          <p:spPr>
            <a:xfrm>
              <a:off x="134551" y="228130"/>
              <a:ext cx="496944" cy="279434"/>
            </a:xfrm>
            <a:custGeom>
              <a:avLst/>
              <a:gdLst/>
              <a:ahLst/>
              <a:cxnLst/>
              <a:rect l="0" t="0" r="0" b="0"/>
              <a:pathLst>
                <a:path w="496944" h="279434">
                  <a:moveTo>
                    <a:pt x="44624" y="270657"/>
                  </a:moveTo>
                  <a:cubicBezTo>
                    <a:pt x="43497" y="279434"/>
                    <a:pt x="32059" y="276509"/>
                    <a:pt x="25113" y="271930"/>
                  </a:cubicBezTo>
                  <a:cubicBezTo>
                    <a:pt x="15764" y="265798"/>
                    <a:pt x="12648" y="253633"/>
                    <a:pt x="9532" y="242807"/>
                  </a:cubicBezTo>
                  <a:cubicBezTo>
                    <a:pt x="0" y="209716"/>
                    <a:pt x="10128" y="175816"/>
                    <a:pt x="26887" y="146891"/>
                  </a:cubicBezTo>
                  <a:cubicBezTo>
                    <a:pt x="54553" y="99089"/>
                    <a:pt x="83313" y="68148"/>
                    <a:pt x="136324" y="51338"/>
                  </a:cubicBezTo>
                  <a:cubicBezTo>
                    <a:pt x="114493" y="43851"/>
                    <a:pt x="88369" y="52892"/>
                    <a:pt x="66040" y="45718"/>
                  </a:cubicBezTo>
                  <a:cubicBezTo>
                    <a:pt x="80395" y="16049"/>
                    <a:pt x="144364" y="6876"/>
                    <a:pt x="173621" y="5355"/>
                  </a:cubicBezTo>
                  <a:cubicBezTo>
                    <a:pt x="216653" y="3091"/>
                    <a:pt x="260498" y="5355"/>
                    <a:pt x="303597" y="5355"/>
                  </a:cubicBezTo>
                  <a:cubicBezTo>
                    <a:pt x="348204" y="5355"/>
                    <a:pt x="392446" y="0"/>
                    <a:pt x="436622" y="0"/>
                  </a:cubicBezTo>
                  <a:cubicBezTo>
                    <a:pt x="447695" y="0"/>
                    <a:pt x="466062" y="727"/>
                    <a:pt x="475262" y="7554"/>
                  </a:cubicBezTo>
                  <a:cubicBezTo>
                    <a:pt x="484395" y="14347"/>
                    <a:pt x="486633" y="28462"/>
                    <a:pt x="493264" y="37586"/>
                  </a:cubicBezTo>
                  <a:cubicBezTo>
                    <a:pt x="495170" y="37008"/>
                    <a:pt x="496413" y="35685"/>
                    <a:pt x="496944" y="33636"/>
                  </a:cubicBez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8" name="Shape 2247"/>
            <p:cNvSpPr/>
            <p:nvPr/>
          </p:nvSpPr>
          <p:spPr>
            <a:xfrm>
              <a:off x="221743" y="263552"/>
              <a:ext cx="79815" cy="11636"/>
            </a:xfrm>
            <a:custGeom>
              <a:avLst/>
              <a:gdLst/>
              <a:ahLst/>
              <a:cxnLst/>
              <a:rect l="0" t="0" r="0" b="0"/>
              <a:pathLst>
                <a:path w="79815" h="11636">
                  <a:moveTo>
                    <a:pt x="79815" y="7074"/>
                  </a:moveTo>
                  <a:cubicBezTo>
                    <a:pt x="66886" y="11636"/>
                    <a:pt x="22262" y="66"/>
                    <a:pt x="0" y="0"/>
                  </a:cubicBez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59" name="Shape 2248"/>
            <p:cNvSpPr/>
            <p:nvPr/>
          </p:nvSpPr>
          <p:spPr>
            <a:xfrm>
              <a:off x="133838" y="350211"/>
              <a:ext cx="50657" cy="142411"/>
            </a:xfrm>
            <a:custGeom>
              <a:avLst/>
              <a:gdLst/>
              <a:ahLst/>
              <a:cxnLst/>
              <a:rect l="0" t="0" r="0" b="0"/>
              <a:pathLst>
                <a:path w="50657" h="142411">
                  <a:moveTo>
                    <a:pt x="50657" y="0"/>
                  </a:moveTo>
                  <a:cubicBezTo>
                    <a:pt x="49232" y="9058"/>
                    <a:pt x="0" y="142411"/>
                    <a:pt x="32921" y="137965"/>
                  </a:cubicBezTo>
                </a:path>
              </a:pathLst>
            </a:custGeom>
            <a:ln w="10611"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0" name="Shape 2249"/>
            <p:cNvSpPr/>
            <p:nvPr/>
          </p:nvSpPr>
          <p:spPr>
            <a:xfrm>
              <a:off x="1238150" y="938037"/>
              <a:ext cx="1403091" cy="46363"/>
            </a:xfrm>
            <a:custGeom>
              <a:avLst/>
              <a:gdLst/>
              <a:ahLst/>
              <a:cxnLst/>
              <a:rect l="0" t="0" r="0" b="0"/>
              <a:pathLst>
                <a:path w="1403091" h="46363">
                  <a:moveTo>
                    <a:pt x="0" y="13553"/>
                  </a:moveTo>
                  <a:cubicBezTo>
                    <a:pt x="2188" y="0"/>
                    <a:pt x="152204" y="15322"/>
                    <a:pt x="176936" y="15322"/>
                  </a:cubicBezTo>
                  <a:cubicBezTo>
                    <a:pt x="246308" y="15322"/>
                    <a:pt x="313310" y="18198"/>
                    <a:pt x="381821" y="24248"/>
                  </a:cubicBezTo>
                  <a:cubicBezTo>
                    <a:pt x="535865" y="37917"/>
                    <a:pt x="694733" y="29669"/>
                    <a:pt x="849705" y="31239"/>
                  </a:cubicBezTo>
                  <a:cubicBezTo>
                    <a:pt x="972089" y="32479"/>
                    <a:pt x="1098534" y="46363"/>
                    <a:pt x="1220403" y="34727"/>
                  </a:cubicBezTo>
                  <a:cubicBezTo>
                    <a:pt x="1281901" y="28859"/>
                    <a:pt x="1340963" y="18859"/>
                    <a:pt x="1403091" y="18859"/>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1" name="Shape 2250"/>
            <p:cNvSpPr/>
            <p:nvPr/>
          </p:nvSpPr>
          <p:spPr>
            <a:xfrm>
              <a:off x="3793515" y="765874"/>
              <a:ext cx="36518" cy="85999"/>
            </a:xfrm>
            <a:custGeom>
              <a:avLst/>
              <a:gdLst/>
              <a:ahLst/>
              <a:cxnLst/>
              <a:rect l="0" t="0" r="0" b="0"/>
              <a:pathLst>
                <a:path w="36518" h="85999">
                  <a:moveTo>
                    <a:pt x="4276" y="0"/>
                  </a:moveTo>
                  <a:cubicBezTo>
                    <a:pt x="14422" y="8198"/>
                    <a:pt x="0" y="85999"/>
                    <a:pt x="32341" y="79321"/>
                  </a:cubicBezTo>
                  <a:cubicBezTo>
                    <a:pt x="35623" y="67784"/>
                    <a:pt x="36518" y="56198"/>
                    <a:pt x="36203" y="44198"/>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2" name="Shape 2251"/>
            <p:cNvSpPr/>
            <p:nvPr/>
          </p:nvSpPr>
          <p:spPr>
            <a:xfrm>
              <a:off x="3810887" y="848997"/>
              <a:ext cx="17422" cy="127353"/>
            </a:xfrm>
            <a:custGeom>
              <a:avLst/>
              <a:gdLst/>
              <a:ahLst/>
              <a:cxnLst/>
              <a:rect l="0" t="0" r="0" b="0"/>
              <a:pathLst>
                <a:path w="17422" h="127353">
                  <a:moveTo>
                    <a:pt x="8189" y="0"/>
                  </a:moveTo>
                  <a:cubicBezTo>
                    <a:pt x="10029" y="10578"/>
                    <a:pt x="2271" y="28859"/>
                    <a:pt x="1012" y="42495"/>
                  </a:cubicBezTo>
                  <a:cubicBezTo>
                    <a:pt x="0" y="53470"/>
                    <a:pt x="4376" y="62611"/>
                    <a:pt x="6813" y="72528"/>
                  </a:cubicBezTo>
                  <a:cubicBezTo>
                    <a:pt x="11007" y="89519"/>
                    <a:pt x="17422" y="109387"/>
                    <a:pt x="11753" y="127353"/>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3" name="Shape 2252"/>
            <p:cNvSpPr/>
            <p:nvPr/>
          </p:nvSpPr>
          <p:spPr>
            <a:xfrm>
              <a:off x="3809711" y="822469"/>
              <a:ext cx="64581" cy="84710"/>
            </a:xfrm>
            <a:custGeom>
              <a:avLst/>
              <a:gdLst/>
              <a:ahLst/>
              <a:cxnLst/>
              <a:rect l="0" t="0" r="0" b="0"/>
              <a:pathLst>
                <a:path w="64581" h="84710">
                  <a:moveTo>
                    <a:pt x="0" y="79503"/>
                  </a:moveTo>
                  <a:cubicBezTo>
                    <a:pt x="11935" y="84710"/>
                    <a:pt x="16079" y="71437"/>
                    <a:pt x="28843" y="70759"/>
                  </a:cubicBezTo>
                  <a:cubicBezTo>
                    <a:pt x="39236" y="70197"/>
                    <a:pt x="57620" y="74892"/>
                    <a:pt x="62709" y="65487"/>
                  </a:cubicBezTo>
                  <a:cubicBezTo>
                    <a:pt x="64581" y="62016"/>
                    <a:pt x="57669" y="35504"/>
                    <a:pt x="57653" y="28743"/>
                  </a:cubicBezTo>
                  <a:cubicBezTo>
                    <a:pt x="57636" y="16810"/>
                    <a:pt x="62112" y="7934"/>
                    <a:pt x="50177" y="0"/>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4" name="Shape 2253"/>
            <p:cNvSpPr/>
            <p:nvPr/>
          </p:nvSpPr>
          <p:spPr>
            <a:xfrm>
              <a:off x="3890487" y="834849"/>
              <a:ext cx="31478" cy="67073"/>
            </a:xfrm>
            <a:custGeom>
              <a:avLst/>
              <a:gdLst/>
              <a:ahLst/>
              <a:cxnLst/>
              <a:rect l="0" t="0" r="0" b="0"/>
              <a:pathLst>
                <a:path w="31478" h="67073">
                  <a:moveTo>
                    <a:pt x="1326" y="0"/>
                  </a:moveTo>
                  <a:cubicBezTo>
                    <a:pt x="11156" y="13421"/>
                    <a:pt x="0" y="47437"/>
                    <a:pt x="6945" y="67073"/>
                  </a:cubicBezTo>
                  <a:cubicBezTo>
                    <a:pt x="16410" y="61900"/>
                    <a:pt x="15963" y="47966"/>
                    <a:pt x="29522" y="49256"/>
                  </a:cubicBezTo>
                  <a:cubicBezTo>
                    <a:pt x="24964" y="39272"/>
                    <a:pt x="13576" y="6364"/>
                    <a:pt x="31478" y="3537"/>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5" name="Shape 2254"/>
            <p:cNvSpPr/>
            <p:nvPr/>
          </p:nvSpPr>
          <p:spPr>
            <a:xfrm>
              <a:off x="3824397" y="930583"/>
              <a:ext cx="108194" cy="68776"/>
            </a:xfrm>
            <a:custGeom>
              <a:avLst/>
              <a:gdLst/>
              <a:ahLst/>
              <a:cxnLst/>
              <a:rect l="0" t="0" r="0" b="0"/>
              <a:pathLst>
                <a:path w="108194" h="68776">
                  <a:moveTo>
                    <a:pt x="108194" y="68776"/>
                  </a:moveTo>
                  <a:cubicBezTo>
                    <a:pt x="94154" y="63338"/>
                    <a:pt x="70499" y="64908"/>
                    <a:pt x="60189" y="49388"/>
                  </a:cubicBezTo>
                  <a:cubicBezTo>
                    <a:pt x="51702" y="36595"/>
                    <a:pt x="64283" y="13256"/>
                    <a:pt x="65394" y="0"/>
                  </a:cubicBezTo>
                  <a:cubicBezTo>
                    <a:pt x="47392" y="2975"/>
                    <a:pt x="15349" y="612"/>
                    <a:pt x="0" y="10380"/>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6" name="Shape 2255"/>
            <p:cNvSpPr/>
            <p:nvPr/>
          </p:nvSpPr>
          <p:spPr>
            <a:xfrm>
              <a:off x="2045420" y="419697"/>
              <a:ext cx="108293" cy="40743"/>
            </a:xfrm>
            <a:custGeom>
              <a:avLst/>
              <a:gdLst/>
              <a:ahLst/>
              <a:cxnLst/>
              <a:rect l="0" t="0" r="0" b="0"/>
              <a:pathLst>
                <a:path w="108293" h="40743">
                  <a:moveTo>
                    <a:pt x="8686" y="3041"/>
                  </a:moveTo>
                  <a:cubicBezTo>
                    <a:pt x="8205" y="3653"/>
                    <a:pt x="4276" y="5157"/>
                    <a:pt x="6664" y="4843"/>
                  </a:cubicBezTo>
                  <a:cubicBezTo>
                    <a:pt x="34180" y="4562"/>
                    <a:pt x="62742" y="0"/>
                    <a:pt x="90275" y="3041"/>
                  </a:cubicBezTo>
                  <a:cubicBezTo>
                    <a:pt x="101298" y="4248"/>
                    <a:pt x="104050" y="331"/>
                    <a:pt x="106238" y="11884"/>
                  </a:cubicBezTo>
                  <a:cubicBezTo>
                    <a:pt x="108293" y="22661"/>
                    <a:pt x="101630" y="26843"/>
                    <a:pt x="92049" y="30049"/>
                  </a:cubicBezTo>
                  <a:cubicBezTo>
                    <a:pt x="60073" y="40743"/>
                    <a:pt x="25362" y="17587"/>
                    <a:pt x="0" y="10463"/>
                  </a:cubicBezTo>
                  <a:cubicBezTo>
                    <a:pt x="1674" y="9967"/>
                    <a:pt x="3597" y="10628"/>
                    <a:pt x="5138" y="10115"/>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7" name="Shape 2256"/>
            <p:cNvSpPr/>
            <p:nvPr/>
          </p:nvSpPr>
          <p:spPr>
            <a:xfrm>
              <a:off x="2187297" y="256460"/>
              <a:ext cx="720028" cy="113139"/>
            </a:xfrm>
            <a:custGeom>
              <a:avLst/>
              <a:gdLst/>
              <a:ahLst/>
              <a:cxnLst/>
              <a:rect l="0" t="0" r="0" b="0"/>
              <a:pathLst>
                <a:path w="720028" h="113139">
                  <a:moveTo>
                    <a:pt x="720028" y="0"/>
                  </a:moveTo>
                  <a:cubicBezTo>
                    <a:pt x="694766" y="31933"/>
                    <a:pt x="671542" y="61883"/>
                    <a:pt x="638439" y="86726"/>
                  </a:cubicBezTo>
                  <a:cubicBezTo>
                    <a:pt x="603214" y="113139"/>
                    <a:pt x="554016" y="106593"/>
                    <a:pt x="512194" y="104329"/>
                  </a:cubicBezTo>
                  <a:cubicBezTo>
                    <a:pt x="466426" y="101817"/>
                    <a:pt x="419233" y="102842"/>
                    <a:pt x="373781" y="100742"/>
                  </a:cubicBezTo>
                  <a:cubicBezTo>
                    <a:pt x="327665" y="98594"/>
                    <a:pt x="282743" y="93751"/>
                    <a:pt x="236246" y="93751"/>
                  </a:cubicBezTo>
                  <a:cubicBezTo>
                    <a:pt x="187147" y="93751"/>
                    <a:pt x="123759" y="100941"/>
                    <a:pt x="81489" y="74792"/>
                  </a:cubicBezTo>
                  <a:cubicBezTo>
                    <a:pt x="53293" y="57338"/>
                    <a:pt x="0" y="44925"/>
                    <a:pt x="1624" y="5322"/>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8" name="Shape 2257"/>
            <p:cNvSpPr/>
            <p:nvPr/>
          </p:nvSpPr>
          <p:spPr>
            <a:xfrm>
              <a:off x="2792020" y="1022334"/>
              <a:ext cx="462780" cy="181882"/>
            </a:xfrm>
            <a:custGeom>
              <a:avLst/>
              <a:gdLst/>
              <a:ahLst/>
              <a:cxnLst/>
              <a:rect l="0" t="0" r="0" b="0"/>
              <a:pathLst>
                <a:path w="462780" h="181882">
                  <a:moveTo>
                    <a:pt x="0" y="10628"/>
                  </a:moveTo>
                  <a:cubicBezTo>
                    <a:pt x="18566" y="30347"/>
                    <a:pt x="22826" y="60776"/>
                    <a:pt x="37198" y="84908"/>
                  </a:cubicBezTo>
                  <a:cubicBezTo>
                    <a:pt x="51171" y="108329"/>
                    <a:pt x="72804" y="131502"/>
                    <a:pt x="95348" y="147205"/>
                  </a:cubicBezTo>
                  <a:cubicBezTo>
                    <a:pt x="142623" y="180146"/>
                    <a:pt x="201668" y="181667"/>
                    <a:pt x="258940" y="181783"/>
                  </a:cubicBezTo>
                  <a:cubicBezTo>
                    <a:pt x="306215" y="181882"/>
                    <a:pt x="343977" y="162956"/>
                    <a:pt x="375505" y="124709"/>
                  </a:cubicBezTo>
                  <a:cubicBezTo>
                    <a:pt x="375505" y="124709"/>
                    <a:pt x="457061" y="46942"/>
                    <a:pt x="462780" y="0"/>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69" name="Shape 2258"/>
            <p:cNvSpPr/>
            <p:nvPr/>
          </p:nvSpPr>
          <p:spPr>
            <a:xfrm>
              <a:off x="2869913" y="1024102"/>
              <a:ext cx="273527" cy="118395"/>
            </a:xfrm>
            <a:custGeom>
              <a:avLst/>
              <a:gdLst/>
              <a:ahLst/>
              <a:cxnLst/>
              <a:rect l="0" t="0" r="0" b="0"/>
              <a:pathLst>
                <a:path w="273527" h="118395">
                  <a:moveTo>
                    <a:pt x="273328" y="0"/>
                  </a:moveTo>
                  <a:cubicBezTo>
                    <a:pt x="273527" y="34313"/>
                    <a:pt x="244353" y="77470"/>
                    <a:pt x="214896" y="93784"/>
                  </a:cubicBezTo>
                  <a:cubicBezTo>
                    <a:pt x="182854" y="111519"/>
                    <a:pt x="137683" y="118395"/>
                    <a:pt x="101265" y="115023"/>
                  </a:cubicBezTo>
                  <a:cubicBezTo>
                    <a:pt x="73914" y="112478"/>
                    <a:pt x="47641" y="96544"/>
                    <a:pt x="31611" y="74346"/>
                  </a:cubicBezTo>
                  <a:cubicBezTo>
                    <a:pt x="18930" y="56743"/>
                    <a:pt x="0" y="32925"/>
                    <a:pt x="1923" y="10611"/>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0" name="Shape 2259"/>
            <p:cNvSpPr/>
            <p:nvPr/>
          </p:nvSpPr>
          <p:spPr>
            <a:xfrm>
              <a:off x="2956126" y="1027639"/>
              <a:ext cx="90143" cy="50082"/>
            </a:xfrm>
            <a:custGeom>
              <a:avLst/>
              <a:gdLst/>
              <a:ahLst/>
              <a:cxnLst/>
              <a:rect l="0" t="0" r="0" b="0"/>
              <a:pathLst>
                <a:path w="90143" h="50082">
                  <a:moveTo>
                    <a:pt x="7973" y="3537"/>
                  </a:moveTo>
                  <a:cubicBezTo>
                    <a:pt x="0" y="25124"/>
                    <a:pt x="90143" y="50082"/>
                    <a:pt x="87788" y="0"/>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1" name="Shape 2260"/>
            <p:cNvSpPr/>
            <p:nvPr/>
          </p:nvSpPr>
          <p:spPr>
            <a:xfrm>
              <a:off x="398755" y="710321"/>
              <a:ext cx="472079" cy="479200"/>
            </a:xfrm>
            <a:custGeom>
              <a:avLst/>
              <a:gdLst/>
              <a:ahLst/>
              <a:cxnLst/>
              <a:rect l="0" t="0" r="0" b="0"/>
              <a:pathLst>
                <a:path w="472079" h="479200">
                  <a:moveTo>
                    <a:pt x="228306" y="2496"/>
                  </a:moveTo>
                  <a:cubicBezTo>
                    <a:pt x="208183" y="2512"/>
                    <a:pt x="192949" y="1917"/>
                    <a:pt x="174367" y="9372"/>
                  </a:cubicBezTo>
                  <a:cubicBezTo>
                    <a:pt x="129345" y="27355"/>
                    <a:pt x="80014" y="45322"/>
                    <a:pt x="52431" y="87453"/>
                  </a:cubicBezTo>
                  <a:cubicBezTo>
                    <a:pt x="26273" y="127436"/>
                    <a:pt x="1707" y="174659"/>
                    <a:pt x="878" y="223104"/>
                  </a:cubicBezTo>
                  <a:cubicBezTo>
                    <a:pt x="0" y="274277"/>
                    <a:pt x="11471" y="322888"/>
                    <a:pt x="35341" y="368193"/>
                  </a:cubicBezTo>
                  <a:cubicBezTo>
                    <a:pt x="59227" y="413531"/>
                    <a:pt x="103602" y="438556"/>
                    <a:pt x="148027" y="461597"/>
                  </a:cubicBezTo>
                  <a:cubicBezTo>
                    <a:pt x="180948" y="478655"/>
                    <a:pt x="218576" y="479200"/>
                    <a:pt x="254547" y="474093"/>
                  </a:cubicBezTo>
                  <a:cubicBezTo>
                    <a:pt x="276080" y="471035"/>
                    <a:pt x="322162" y="468341"/>
                    <a:pt x="340065" y="455266"/>
                  </a:cubicBezTo>
                  <a:cubicBezTo>
                    <a:pt x="390158" y="430275"/>
                    <a:pt x="444546" y="378986"/>
                    <a:pt x="454640" y="322789"/>
                  </a:cubicBezTo>
                  <a:cubicBezTo>
                    <a:pt x="457989" y="304128"/>
                    <a:pt x="466111" y="285996"/>
                    <a:pt x="469327" y="267765"/>
                  </a:cubicBezTo>
                  <a:cubicBezTo>
                    <a:pt x="472079" y="252277"/>
                    <a:pt x="467388" y="236955"/>
                    <a:pt x="467239" y="221485"/>
                  </a:cubicBezTo>
                  <a:cubicBezTo>
                    <a:pt x="467073" y="203848"/>
                    <a:pt x="462199" y="185882"/>
                    <a:pt x="456132" y="168609"/>
                  </a:cubicBezTo>
                  <a:cubicBezTo>
                    <a:pt x="449535" y="149882"/>
                    <a:pt x="443269" y="133172"/>
                    <a:pt x="432842" y="116230"/>
                  </a:cubicBezTo>
                  <a:cubicBezTo>
                    <a:pt x="405359" y="71668"/>
                    <a:pt x="345916" y="17091"/>
                    <a:pt x="293485" y="4645"/>
                  </a:cubicBezTo>
                  <a:cubicBezTo>
                    <a:pt x="274057" y="0"/>
                    <a:pt x="252607" y="2512"/>
                    <a:pt x="232733" y="2496"/>
                  </a:cubicBezTo>
                  <a:lnTo>
                    <a:pt x="228306" y="2496"/>
                  </a:lnTo>
                  <a:close/>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2" name="Shape 2261"/>
            <p:cNvSpPr/>
            <p:nvPr/>
          </p:nvSpPr>
          <p:spPr>
            <a:xfrm>
              <a:off x="474559" y="774122"/>
              <a:ext cx="315780" cy="338342"/>
            </a:xfrm>
            <a:custGeom>
              <a:avLst/>
              <a:gdLst/>
              <a:ahLst/>
              <a:cxnLst/>
              <a:rect l="0" t="0" r="0" b="0"/>
              <a:pathLst>
                <a:path w="315780" h="338342">
                  <a:moveTo>
                    <a:pt x="178229" y="21818"/>
                  </a:moveTo>
                  <a:cubicBezTo>
                    <a:pt x="148143" y="0"/>
                    <a:pt x="69190" y="48925"/>
                    <a:pt x="48387" y="69487"/>
                  </a:cubicBezTo>
                  <a:cubicBezTo>
                    <a:pt x="8338" y="109007"/>
                    <a:pt x="0" y="156477"/>
                    <a:pt x="14554" y="211005"/>
                  </a:cubicBezTo>
                  <a:cubicBezTo>
                    <a:pt x="25826" y="253319"/>
                    <a:pt x="43845" y="294012"/>
                    <a:pt x="82882" y="317285"/>
                  </a:cubicBezTo>
                  <a:cubicBezTo>
                    <a:pt x="118173" y="338342"/>
                    <a:pt x="169825" y="335450"/>
                    <a:pt x="207984" y="323814"/>
                  </a:cubicBezTo>
                  <a:cubicBezTo>
                    <a:pt x="275765" y="303186"/>
                    <a:pt x="315780" y="233286"/>
                    <a:pt x="309432" y="164990"/>
                  </a:cubicBezTo>
                  <a:cubicBezTo>
                    <a:pt x="306050" y="128362"/>
                    <a:pt x="300911" y="93999"/>
                    <a:pt x="279428" y="62594"/>
                  </a:cubicBezTo>
                  <a:cubicBezTo>
                    <a:pt x="254249" y="25768"/>
                    <a:pt x="221776" y="16512"/>
                    <a:pt x="178710" y="16512"/>
                  </a:cubicBezTo>
                  <a:lnTo>
                    <a:pt x="165814" y="16512"/>
                  </a:ln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3" name="Shape 2262"/>
            <p:cNvSpPr/>
            <p:nvPr/>
          </p:nvSpPr>
          <p:spPr>
            <a:xfrm>
              <a:off x="537135" y="836535"/>
              <a:ext cx="188739" cy="217931"/>
            </a:xfrm>
            <a:custGeom>
              <a:avLst/>
              <a:gdLst/>
              <a:ahLst/>
              <a:cxnLst/>
              <a:rect l="0" t="0" r="0" b="0"/>
              <a:pathLst>
                <a:path w="188739" h="217931">
                  <a:moveTo>
                    <a:pt x="83727" y="33685"/>
                  </a:moveTo>
                  <a:cubicBezTo>
                    <a:pt x="27981" y="15653"/>
                    <a:pt x="0" y="88081"/>
                    <a:pt x="16228" y="131403"/>
                  </a:cubicBezTo>
                  <a:cubicBezTo>
                    <a:pt x="32788" y="175700"/>
                    <a:pt x="86926" y="217931"/>
                    <a:pt x="131517" y="184047"/>
                  </a:cubicBezTo>
                  <a:cubicBezTo>
                    <a:pt x="164603" y="158874"/>
                    <a:pt x="188739" y="129948"/>
                    <a:pt x="170239" y="87238"/>
                  </a:cubicBezTo>
                  <a:cubicBezTo>
                    <a:pt x="146950" y="33470"/>
                    <a:pt x="108028" y="0"/>
                    <a:pt x="48237" y="28380"/>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4" name="Shape 2263"/>
            <p:cNvSpPr/>
            <p:nvPr/>
          </p:nvSpPr>
          <p:spPr>
            <a:xfrm>
              <a:off x="29085" y="866336"/>
              <a:ext cx="43662" cy="99387"/>
            </a:xfrm>
            <a:custGeom>
              <a:avLst/>
              <a:gdLst/>
              <a:ahLst/>
              <a:cxnLst/>
              <a:rect l="0" t="0" r="0" b="0"/>
              <a:pathLst>
                <a:path w="43662" h="99387">
                  <a:moveTo>
                    <a:pt x="43662" y="99387"/>
                  </a:moveTo>
                  <a:cubicBezTo>
                    <a:pt x="32954" y="80577"/>
                    <a:pt x="12084" y="92792"/>
                    <a:pt x="6415" y="74330"/>
                  </a:cubicBezTo>
                  <a:cubicBezTo>
                    <a:pt x="0" y="53454"/>
                    <a:pt x="5503" y="22578"/>
                    <a:pt x="3000" y="628"/>
                  </a:cubicBezTo>
                  <a:cubicBezTo>
                    <a:pt x="4675" y="99"/>
                    <a:pt x="6415" y="0"/>
                    <a:pt x="8172" y="347"/>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5" name="Shape 2264"/>
            <p:cNvSpPr/>
            <p:nvPr/>
          </p:nvSpPr>
          <p:spPr>
            <a:xfrm>
              <a:off x="121731" y="873774"/>
              <a:ext cx="66305" cy="66660"/>
            </a:xfrm>
            <a:custGeom>
              <a:avLst/>
              <a:gdLst/>
              <a:ahLst/>
              <a:cxnLst/>
              <a:rect l="0" t="0" r="0" b="0"/>
              <a:pathLst>
                <a:path w="66305" h="66660">
                  <a:moveTo>
                    <a:pt x="20190" y="63652"/>
                  </a:moveTo>
                  <a:cubicBezTo>
                    <a:pt x="18665" y="64363"/>
                    <a:pt x="17405" y="65387"/>
                    <a:pt x="16377" y="66660"/>
                  </a:cubicBezTo>
                  <a:cubicBezTo>
                    <a:pt x="17339" y="47156"/>
                    <a:pt x="0" y="19091"/>
                    <a:pt x="16510" y="7504"/>
                  </a:cubicBezTo>
                  <a:cubicBezTo>
                    <a:pt x="25146" y="1455"/>
                    <a:pt x="61432" y="0"/>
                    <a:pt x="66305" y="7074"/>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6" name="Shape 2265"/>
            <p:cNvSpPr/>
            <p:nvPr/>
          </p:nvSpPr>
          <p:spPr>
            <a:xfrm>
              <a:off x="48496" y="792403"/>
              <a:ext cx="76434" cy="137965"/>
            </a:xfrm>
            <a:custGeom>
              <a:avLst/>
              <a:gdLst/>
              <a:ahLst/>
              <a:cxnLst/>
              <a:rect l="0" t="0" r="0" b="0"/>
              <a:pathLst>
                <a:path w="76434" h="137965">
                  <a:moveTo>
                    <a:pt x="68593" y="0"/>
                  </a:moveTo>
                  <a:cubicBezTo>
                    <a:pt x="72190" y="11405"/>
                    <a:pt x="76434" y="51421"/>
                    <a:pt x="70417" y="62032"/>
                  </a:cubicBezTo>
                  <a:cubicBezTo>
                    <a:pt x="65941" y="69883"/>
                    <a:pt x="44922" y="73900"/>
                    <a:pt x="34893" y="79255"/>
                  </a:cubicBezTo>
                  <a:cubicBezTo>
                    <a:pt x="16742" y="88941"/>
                    <a:pt x="0" y="124874"/>
                    <a:pt x="26025" y="137965"/>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7" name="Shape 2266"/>
            <p:cNvSpPr/>
            <p:nvPr/>
          </p:nvSpPr>
          <p:spPr>
            <a:xfrm>
              <a:off x="55010" y="841923"/>
              <a:ext cx="30153" cy="35388"/>
            </a:xfrm>
            <a:custGeom>
              <a:avLst/>
              <a:gdLst/>
              <a:ahLst/>
              <a:cxnLst/>
              <a:rect l="0" t="0" r="0" b="0"/>
              <a:pathLst>
                <a:path w="30153" h="35388">
                  <a:moveTo>
                    <a:pt x="30153" y="35388"/>
                  </a:moveTo>
                  <a:cubicBezTo>
                    <a:pt x="19510" y="33223"/>
                    <a:pt x="3664" y="11686"/>
                    <a:pt x="0" y="0"/>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8" name="Shape 2267"/>
            <p:cNvSpPr/>
            <p:nvPr/>
          </p:nvSpPr>
          <p:spPr>
            <a:xfrm>
              <a:off x="938382" y="443962"/>
              <a:ext cx="219952" cy="0"/>
            </a:xfrm>
            <a:custGeom>
              <a:avLst/>
              <a:gdLst/>
              <a:ahLst/>
              <a:cxnLst/>
              <a:rect l="0" t="0" r="0" b="0"/>
              <a:pathLst>
                <a:path w="219952">
                  <a:moveTo>
                    <a:pt x="219952" y="0"/>
                  </a:moveTo>
                  <a:lnTo>
                    <a:pt x="0" y="0"/>
                  </a:ln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79" name="Shape 2268"/>
            <p:cNvSpPr/>
            <p:nvPr/>
          </p:nvSpPr>
          <p:spPr>
            <a:xfrm>
              <a:off x="952572" y="457994"/>
              <a:ext cx="186252" cy="10727"/>
            </a:xfrm>
            <a:custGeom>
              <a:avLst/>
              <a:gdLst/>
              <a:ahLst/>
              <a:cxnLst/>
              <a:rect l="0" t="0" r="0" b="0"/>
              <a:pathLst>
                <a:path w="186252" h="10727">
                  <a:moveTo>
                    <a:pt x="186252" y="7190"/>
                  </a:moveTo>
                  <a:cubicBezTo>
                    <a:pt x="157045" y="7190"/>
                    <a:pt x="128019" y="8330"/>
                    <a:pt x="98828" y="9041"/>
                  </a:cubicBezTo>
                  <a:cubicBezTo>
                    <a:pt x="71577" y="9719"/>
                    <a:pt x="23671" y="0"/>
                    <a:pt x="0" y="10727"/>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80" name="Shape 2269"/>
            <p:cNvSpPr/>
            <p:nvPr/>
          </p:nvSpPr>
          <p:spPr>
            <a:xfrm>
              <a:off x="1021745" y="484639"/>
              <a:ext cx="86926" cy="8793"/>
            </a:xfrm>
            <a:custGeom>
              <a:avLst/>
              <a:gdLst/>
              <a:ahLst/>
              <a:cxnLst/>
              <a:rect l="0" t="0" r="0" b="0"/>
              <a:pathLst>
                <a:path w="86926" h="8793">
                  <a:moveTo>
                    <a:pt x="86926" y="3537"/>
                  </a:moveTo>
                  <a:cubicBezTo>
                    <a:pt x="58299" y="1802"/>
                    <a:pt x="28130" y="8793"/>
                    <a:pt x="0" y="0"/>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81" name="Shape 2270"/>
            <p:cNvSpPr/>
            <p:nvPr/>
          </p:nvSpPr>
          <p:spPr>
            <a:xfrm>
              <a:off x="1521971" y="240543"/>
              <a:ext cx="26605" cy="38925"/>
            </a:xfrm>
            <a:custGeom>
              <a:avLst/>
              <a:gdLst/>
              <a:ahLst/>
              <a:cxnLst/>
              <a:rect l="0" t="0" r="0" b="0"/>
              <a:pathLst>
                <a:path w="26605" h="38925">
                  <a:moveTo>
                    <a:pt x="26605" y="38925"/>
                  </a:moveTo>
                  <a:cubicBezTo>
                    <a:pt x="19676" y="26892"/>
                    <a:pt x="11288" y="7207"/>
                    <a:pt x="0" y="0"/>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82" name="Shape 2271"/>
            <p:cNvSpPr/>
            <p:nvPr/>
          </p:nvSpPr>
          <p:spPr>
            <a:xfrm>
              <a:off x="2699773" y="1019243"/>
              <a:ext cx="713995" cy="19025"/>
            </a:xfrm>
            <a:custGeom>
              <a:avLst/>
              <a:gdLst/>
              <a:ahLst/>
              <a:cxnLst/>
              <a:rect l="0" t="0" r="0" b="0"/>
              <a:pathLst>
                <a:path w="713995" h="19025">
                  <a:moveTo>
                    <a:pt x="0" y="19025"/>
                  </a:moveTo>
                  <a:lnTo>
                    <a:pt x="713995" y="0"/>
                  </a:ln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83" name="Shape 2272"/>
            <p:cNvSpPr/>
            <p:nvPr/>
          </p:nvSpPr>
          <p:spPr>
            <a:xfrm>
              <a:off x="558402" y="905079"/>
              <a:ext cx="64234" cy="49222"/>
            </a:xfrm>
            <a:custGeom>
              <a:avLst/>
              <a:gdLst/>
              <a:ahLst/>
              <a:cxnLst/>
              <a:rect l="0" t="0" r="0" b="0"/>
              <a:pathLst>
                <a:path w="64234" h="49222">
                  <a:moveTo>
                    <a:pt x="64234" y="2281"/>
                  </a:moveTo>
                  <a:cubicBezTo>
                    <a:pt x="45651" y="9686"/>
                    <a:pt x="39120" y="28214"/>
                    <a:pt x="42137" y="49222"/>
                  </a:cubicBezTo>
                  <a:cubicBezTo>
                    <a:pt x="0" y="47536"/>
                    <a:pt x="15516" y="0"/>
                    <a:pt x="53592" y="2281"/>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84" name="Shape 2273"/>
            <p:cNvSpPr/>
            <p:nvPr/>
          </p:nvSpPr>
          <p:spPr>
            <a:xfrm>
              <a:off x="915308" y="1002136"/>
              <a:ext cx="729046" cy="27752"/>
            </a:xfrm>
            <a:custGeom>
              <a:avLst/>
              <a:gdLst/>
              <a:ahLst/>
              <a:cxnLst/>
              <a:rect l="0" t="0" r="0" b="0"/>
              <a:pathLst>
                <a:path w="729046" h="27752">
                  <a:moveTo>
                    <a:pt x="729046" y="27272"/>
                  </a:moveTo>
                  <a:cubicBezTo>
                    <a:pt x="587799" y="27752"/>
                    <a:pt x="446369" y="26892"/>
                    <a:pt x="304492" y="27272"/>
                  </a:cubicBezTo>
                  <a:cubicBezTo>
                    <a:pt x="250386" y="27421"/>
                    <a:pt x="198419" y="22611"/>
                    <a:pt x="143684" y="21967"/>
                  </a:cubicBezTo>
                  <a:cubicBezTo>
                    <a:pt x="106006" y="21520"/>
                    <a:pt x="26207" y="0"/>
                    <a:pt x="0" y="27272"/>
                  </a:cubicBezTo>
                </a:path>
              </a:pathLst>
            </a:custGeom>
            <a:ln w="10297" cap="flat">
              <a:miter lim="127000"/>
            </a:ln>
          </p:spPr>
          <p:style>
            <a:lnRef idx="1">
              <a:srgbClr val="2C2A28"/>
            </a:lnRef>
            <a:fillRef idx="0">
              <a:srgbClr val="000000">
                <a:alpha val="0"/>
              </a:srgbClr>
            </a:fillRef>
            <a:effectRef idx="0">
              <a:scrgbClr r="0" g="0" b="0"/>
            </a:effectRef>
            <a:fontRef idx="none"/>
          </p:style>
          <p:txBody>
            <a:bodyPr/>
            <a:lstStyle/>
            <a:p>
              <a:endParaRPr lang="en-GB"/>
            </a:p>
          </p:txBody>
        </p:sp>
        <p:sp>
          <p:nvSpPr>
            <p:cNvPr id="85" name="Shape 2274"/>
            <p:cNvSpPr/>
            <p:nvPr/>
          </p:nvSpPr>
          <p:spPr>
            <a:xfrm>
              <a:off x="2781002" y="699822"/>
              <a:ext cx="670877" cy="237612"/>
            </a:xfrm>
            <a:custGeom>
              <a:avLst/>
              <a:gdLst/>
              <a:ahLst/>
              <a:cxnLst/>
              <a:rect l="0" t="0" r="0" b="0"/>
              <a:pathLst>
                <a:path w="670877" h="237612">
                  <a:moveTo>
                    <a:pt x="206220" y="1698"/>
                  </a:moveTo>
                  <a:cubicBezTo>
                    <a:pt x="223284" y="0"/>
                    <a:pt x="241011" y="443"/>
                    <a:pt x="259372" y="3183"/>
                  </a:cubicBezTo>
                  <a:cubicBezTo>
                    <a:pt x="332079" y="14029"/>
                    <a:pt x="412559" y="34400"/>
                    <a:pt x="474980" y="73935"/>
                  </a:cubicBezTo>
                  <a:cubicBezTo>
                    <a:pt x="510134" y="96172"/>
                    <a:pt x="551066" y="117318"/>
                    <a:pt x="581673" y="144877"/>
                  </a:cubicBezTo>
                  <a:cubicBezTo>
                    <a:pt x="606514" y="167229"/>
                    <a:pt x="622224" y="192769"/>
                    <a:pt x="653161" y="209317"/>
                  </a:cubicBezTo>
                  <a:lnTo>
                    <a:pt x="670877" y="237612"/>
                  </a:lnTo>
                  <a:cubicBezTo>
                    <a:pt x="605472" y="191664"/>
                    <a:pt x="500507" y="158072"/>
                    <a:pt x="422567" y="135835"/>
                  </a:cubicBezTo>
                  <a:cubicBezTo>
                    <a:pt x="354431" y="116391"/>
                    <a:pt x="279641" y="116734"/>
                    <a:pt x="209537" y="123554"/>
                  </a:cubicBezTo>
                  <a:cubicBezTo>
                    <a:pt x="171564" y="127224"/>
                    <a:pt x="140881" y="132621"/>
                    <a:pt x="106566" y="149373"/>
                  </a:cubicBezTo>
                  <a:cubicBezTo>
                    <a:pt x="93675" y="155647"/>
                    <a:pt x="64782" y="178760"/>
                    <a:pt x="49111" y="174277"/>
                  </a:cubicBezTo>
                  <a:cubicBezTo>
                    <a:pt x="0" y="160193"/>
                    <a:pt x="52718" y="89670"/>
                    <a:pt x="71323" y="70569"/>
                  </a:cubicBezTo>
                  <a:cubicBezTo>
                    <a:pt x="109804" y="31155"/>
                    <a:pt x="155029" y="6792"/>
                    <a:pt x="206220" y="1698"/>
                  </a:cubicBezTo>
                  <a:close/>
                </a:path>
              </a:pathLst>
            </a:custGeom>
            <a:ln w="0" cap="flat">
              <a:miter lim="127000"/>
            </a:ln>
          </p:spPr>
          <p:style>
            <a:lnRef idx="0">
              <a:srgbClr val="000000">
                <a:alpha val="0"/>
              </a:srgbClr>
            </a:lnRef>
            <a:fillRef idx="1">
              <a:srgbClr val="FFFFFE"/>
            </a:fillRef>
            <a:effectRef idx="0">
              <a:scrgbClr r="0" g="0" b="0"/>
            </a:effectRef>
            <a:fontRef idx="none"/>
          </p:style>
          <p:txBody>
            <a:bodyPr/>
            <a:lstStyle/>
            <a:p>
              <a:endParaRPr lang="en-GB"/>
            </a:p>
          </p:txBody>
        </p:sp>
        <p:sp>
          <p:nvSpPr>
            <p:cNvPr id="86" name="Shape 2275"/>
            <p:cNvSpPr/>
            <p:nvPr/>
          </p:nvSpPr>
          <p:spPr>
            <a:xfrm>
              <a:off x="363415" y="512429"/>
              <a:ext cx="901484" cy="350774"/>
            </a:xfrm>
            <a:custGeom>
              <a:avLst/>
              <a:gdLst/>
              <a:ahLst/>
              <a:cxnLst/>
              <a:rect l="0" t="0" r="0" b="0"/>
              <a:pathLst>
                <a:path w="901484" h="350774">
                  <a:moveTo>
                    <a:pt x="289852" y="5924"/>
                  </a:moveTo>
                  <a:cubicBezTo>
                    <a:pt x="361628" y="6276"/>
                    <a:pt x="435778" y="12865"/>
                    <a:pt x="503263" y="29591"/>
                  </a:cubicBezTo>
                  <a:cubicBezTo>
                    <a:pt x="604990" y="54839"/>
                    <a:pt x="773608" y="93586"/>
                    <a:pt x="839330" y="183667"/>
                  </a:cubicBezTo>
                  <a:cubicBezTo>
                    <a:pt x="862127" y="214897"/>
                    <a:pt x="901484" y="273926"/>
                    <a:pt x="888924" y="315341"/>
                  </a:cubicBezTo>
                  <a:cubicBezTo>
                    <a:pt x="878180" y="350774"/>
                    <a:pt x="829843" y="341135"/>
                    <a:pt x="825068" y="304736"/>
                  </a:cubicBezTo>
                  <a:lnTo>
                    <a:pt x="832167" y="322428"/>
                  </a:lnTo>
                  <a:cubicBezTo>
                    <a:pt x="784530" y="245250"/>
                    <a:pt x="724509" y="214109"/>
                    <a:pt x="644309" y="173774"/>
                  </a:cubicBezTo>
                  <a:cubicBezTo>
                    <a:pt x="561696" y="132194"/>
                    <a:pt x="470738" y="91592"/>
                    <a:pt x="378930" y="75692"/>
                  </a:cubicBezTo>
                  <a:cubicBezTo>
                    <a:pt x="292735" y="60757"/>
                    <a:pt x="194843" y="39141"/>
                    <a:pt x="108445" y="56312"/>
                  </a:cubicBezTo>
                  <a:cubicBezTo>
                    <a:pt x="92913" y="59423"/>
                    <a:pt x="0" y="87389"/>
                    <a:pt x="19405" y="42774"/>
                  </a:cubicBezTo>
                  <a:cubicBezTo>
                    <a:pt x="38024" y="0"/>
                    <a:pt x="182220" y="9309"/>
                    <a:pt x="219202" y="7506"/>
                  </a:cubicBezTo>
                  <a:cubicBezTo>
                    <a:pt x="242265" y="6382"/>
                    <a:pt x="265927" y="5806"/>
                    <a:pt x="289852" y="5924"/>
                  </a:cubicBezTo>
                  <a:close/>
                </a:path>
              </a:pathLst>
            </a:custGeom>
            <a:ln w="0" cap="flat">
              <a:miter lim="127000"/>
            </a:ln>
          </p:spPr>
          <p:style>
            <a:lnRef idx="0">
              <a:srgbClr val="000000">
                <a:alpha val="0"/>
              </a:srgbClr>
            </a:lnRef>
            <a:fillRef idx="1">
              <a:srgbClr val="FFFFFE"/>
            </a:fillRef>
            <a:effectRef idx="0">
              <a:scrgbClr r="0" g="0" b="0"/>
            </a:effectRef>
            <a:fontRef idx="none"/>
          </p:style>
          <p:txBody>
            <a:bodyPr/>
            <a:lstStyle/>
            <a:p>
              <a:endParaRPr lang="en-GB"/>
            </a:p>
          </p:txBody>
        </p:sp>
        <p:sp>
          <p:nvSpPr>
            <p:cNvPr id="87" name="Shape 2276"/>
            <p:cNvSpPr/>
            <p:nvPr/>
          </p:nvSpPr>
          <p:spPr>
            <a:xfrm>
              <a:off x="2352129" y="206678"/>
              <a:ext cx="533150" cy="144290"/>
            </a:xfrm>
            <a:custGeom>
              <a:avLst/>
              <a:gdLst/>
              <a:ahLst/>
              <a:cxnLst/>
              <a:rect l="0" t="0" r="0" b="0"/>
              <a:pathLst>
                <a:path w="533150" h="144290">
                  <a:moveTo>
                    <a:pt x="493070" y="811"/>
                  </a:moveTo>
                  <a:cubicBezTo>
                    <a:pt x="533150" y="6488"/>
                    <a:pt x="499154" y="67639"/>
                    <a:pt x="468173" y="94087"/>
                  </a:cubicBezTo>
                  <a:cubicBezTo>
                    <a:pt x="409397" y="144290"/>
                    <a:pt x="305613" y="120820"/>
                    <a:pt x="236982" y="100284"/>
                  </a:cubicBezTo>
                  <a:cubicBezTo>
                    <a:pt x="159398" y="77082"/>
                    <a:pt x="80670" y="65728"/>
                    <a:pt x="0" y="65728"/>
                  </a:cubicBezTo>
                  <a:lnTo>
                    <a:pt x="49657" y="55098"/>
                  </a:lnTo>
                  <a:cubicBezTo>
                    <a:pt x="187058" y="55098"/>
                    <a:pt x="331788" y="28720"/>
                    <a:pt x="471132" y="2037"/>
                  </a:cubicBezTo>
                  <a:cubicBezTo>
                    <a:pt x="480106" y="321"/>
                    <a:pt x="487344" y="0"/>
                    <a:pt x="493070" y="811"/>
                  </a:cubicBezTo>
                  <a:close/>
                </a:path>
              </a:pathLst>
            </a:custGeom>
            <a:ln w="0" cap="flat">
              <a:miter lim="127000"/>
            </a:ln>
          </p:spPr>
          <p:style>
            <a:lnRef idx="0">
              <a:srgbClr val="000000">
                <a:alpha val="0"/>
              </a:srgbClr>
            </a:lnRef>
            <a:fillRef idx="1">
              <a:srgbClr val="FFFFFE"/>
            </a:fillRef>
            <a:effectRef idx="0">
              <a:scrgbClr r="0" g="0" b="0"/>
            </a:effectRef>
            <a:fontRef idx="none"/>
          </p:style>
          <p:txBody>
            <a:bodyPr/>
            <a:lstStyle/>
            <a:p>
              <a:endParaRPr lang="en-GB"/>
            </a:p>
          </p:txBody>
        </p:sp>
        <p:sp>
          <p:nvSpPr>
            <p:cNvPr id="88" name="Shape 2277"/>
            <p:cNvSpPr/>
            <p:nvPr/>
          </p:nvSpPr>
          <p:spPr>
            <a:xfrm>
              <a:off x="8373" y="1365688"/>
              <a:ext cx="3934600" cy="0"/>
            </a:xfrm>
            <a:custGeom>
              <a:avLst/>
              <a:gdLst/>
              <a:ahLst/>
              <a:cxnLst/>
              <a:rect l="0" t="0" r="0" b="0"/>
              <a:pathLst>
                <a:path w="3934600">
                  <a:moveTo>
                    <a:pt x="0" y="0"/>
                  </a:moveTo>
                  <a:lnTo>
                    <a:pt x="3934600" y="0"/>
                  </a:lnTo>
                </a:path>
              </a:pathLst>
            </a:custGeom>
            <a:ln w="254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sp>
          <p:nvSpPr>
            <p:cNvPr id="89" name="Shape 2278"/>
            <p:cNvSpPr/>
            <p:nvPr/>
          </p:nvSpPr>
          <p:spPr>
            <a:xfrm>
              <a:off x="8373" y="1308538"/>
              <a:ext cx="0" cy="114300"/>
            </a:xfrm>
            <a:custGeom>
              <a:avLst/>
              <a:gdLst/>
              <a:ahLst/>
              <a:cxnLst/>
              <a:rect l="0" t="0" r="0" b="0"/>
              <a:pathLst>
                <a:path h="114300">
                  <a:moveTo>
                    <a:pt x="0" y="0"/>
                  </a:moveTo>
                  <a:lnTo>
                    <a:pt x="0" y="114300"/>
                  </a:lnTo>
                </a:path>
              </a:pathLst>
            </a:custGeom>
            <a:ln w="254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sp>
          <p:nvSpPr>
            <p:cNvPr id="90" name="Shape 2279"/>
            <p:cNvSpPr/>
            <p:nvPr/>
          </p:nvSpPr>
          <p:spPr>
            <a:xfrm>
              <a:off x="3942974" y="1308538"/>
              <a:ext cx="0" cy="114300"/>
            </a:xfrm>
            <a:custGeom>
              <a:avLst/>
              <a:gdLst/>
              <a:ahLst/>
              <a:cxnLst/>
              <a:rect l="0" t="0" r="0" b="0"/>
              <a:pathLst>
                <a:path h="114300">
                  <a:moveTo>
                    <a:pt x="0" y="0"/>
                  </a:moveTo>
                  <a:lnTo>
                    <a:pt x="0" y="114300"/>
                  </a:lnTo>
                </a:path>
              </a:pathLst>
            </a:custGeom>
            <a:ln w="25400" cap="flat">
              <a:miter lim="100000"/>
            </a:ln>
          </p:spPr>
          <p:style>
            <a:lnRef idx="1">
              <a:srgbClr val="2C2A28"/>
            </a:lnRef>
            <a:fillRef idx="0">
              <a:srgbClr val="000000">
                <a:alpha val="0"/>
              </a:srgbClr>
            </a:fillRef>
            <a:effectRef idx="0">
              <a:scrgbClr r="0" g="0" b="0"/>
            </a:effectRef>
            <a:fontRef idx="none"/>
          </p:style>
          <p:txBody>
            <a:bodyPr/>
            <a:lstStyle/>
            <a:p>
              <a:endParaRPr lang="en-GB"/>
            </a:p>
          </p:txBody>
        </p:sp>
      </p:grpSp>
      <p:sp>
        <p:nvSpPr>
          <p:cNvPr id="100" name="Rectangle 99"/>
          <p:cNvSpPr/>
          <p:nvPr/>
        </p:nvSpPr>
        <p:spPr>
          <a:xfrm>
            <a:off x="3529217" y="1645696"/>
            <a:ext cx="4572000" cy="646331"/>
          </a:xfrm>
          <a:prstGeom prst="rect">
            <a:avLst/>
          </a:prstGeom>
        </p:spPr>
        <p:txBody>
          <a:bodyPr>
            <a:spAutoFit/>
          </a:bodyPr>
          <a:lstStyle/>
          <a:p>
            <a:r>
              <a:rPr lang="en-GB" dirty="0">
                <a:solidFill>
                  <a:srgbClr val="2C2A28"/>
                </a:solidFill>
                <a:latin typeface="Calibri" panose="020F0502020204030204" pitchFamily="34" charset="0"/>
                <a:ea typeface="Calibri" panose="020F0502020204030204" pitchFamily="34" charset="0"/>
                <a:cs typeface="Calibri" panose="020F0502020204030204" pitchFamily="34" charset="0"/>
              </a:rPr>
              <a:t>Use a ruler to measure the length of the toy car</a:t>
            </a:r>
            <a:endParaRPr lang="en-GB" dirty="0"/>
          </a:p>
        </p:txBody>
      </p:sp>
      <p:pic>
        <p:nvPicPr>
          <p:cNvPr id="101" name="Picture 100"/>
          <p:cNvPicPr/>
          <p:nvPr/>
        </p:nvPicPr>
        <p:blipFill>
          <a:blip r:embed="rId2"/>
          <a:stretch>
            <a:fillRect/>
          </a:stretch>
        </p:blipFill>
        <p:spPr>
          <a:xfrm>
            <a:off x="3553898" y="4342875"/>
            <a:ext cx="4297680" cy="2157730"/>
          </a:xfrm>
          <a:prstGeom prst="rect">
            <a:avLst/>
          </a:prstGeom>
        </p:spPr>
      </p:pic>
    </p:spTree>
    <p:extLst>
      <p:ext uri="{BB962C8B-B14F-4D97-AF65-F5344CB8AC3E}">
        <p14:creationId xmlns:p14="http://schemas.microsoft.com/office/powerpoint/2010/main" val="385642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219200" y="228600"/>
            <a:ext cx="7772400" cy="1143000"/>
          </a:xfrm>
        </p:spPr>
        <p:txBody>
          <a:bodyPr/>
          <a:lstStyle/>
          <a:p>
            <a:r>
              <a:rPr lang="en-GB" altLang="en-US" smtClean="0"/>
              <a:t>What is the teacher’s role?</a:t>
            </a:r>
          </a:p>
        </p:txBody>
      </p:sp>
      <p:sp>
        <p:nvSpPr>
          <p:cNvPr id="5124" name="Rectangle 3"/>
          <p:cNvSpPr>
            <a:spLocks noGrp="1" noChangeArrowheads="1"/>
          </p:cNvSpPr>
          <p:nvPr>
            <p:ph type="body" idx="1"/>
          </p:nvPr>
        </p:nvSpPr>
        <p:spPr>
          <a:xfrm>
            <a:off x="1295400" y="1371600"/>
            <a:ext cx="7772400" cy="4724400"/>
          </a:xfrm>
        </p:spPr>
        <p:txBody>
          <a:bodyPr>
            <a:normAutofit/>
          </a:bodyPr>
          <a:lstStyle/>
          <a:p>
            <a:pPr>
              <a:buFontTx/>
              <a:buNone/>
            </a:pPr>
            <a:r>
              <a:rPr lang="en-GB" altLang="en-US" dirty="0" smtClean="0">
                <a:latin typeface="Arial" panose="020B0604020202020204" pitchFamily="34" charset="0"/>
              </a:rPr>
              <a:t>The teacher’s role is to…</a:t>
            </a:r>
          </a:p>
          <a:p>
            <a:r>
              <a:rPr lang="en-GB" altLang="en-US" dirty="0" smtClean="0">
                <a:latin typeface="Arial" panose="020B0604020202020204" pitchFamily="34" charset="0"/>
              </a:rPr>
              <a:t>group the children</a:t>
            </a:r>
          </a:p>
          <a:p>
            <a:r>
              <a:rPr lang="en-GB" altLang="en-US" dirty="0" smtClean="0">
                <a:latin typeface="Arial" panose="020B0604020202020204" pitchFamily="34" charset="0"/>
              </a:rPr>
              <a:t>prepare and structure the lessons</a:t>
            </a:r>
          </a:p>
          <a:p>
            <a:r>
              <a:rPr lang="en-GB" altLang="en-US" dirty="0" smtClean="0">
                <a:latin typeface="Arial" panose="020B0604020202020204" pitchFamily="34" charset="0"/>
              </a:rPr>
              <a:t>choose appropriate materials</a:t>
            </a:r>
          </a:p>
          <a:p>
            <a:r>
              <a:rPr lang="en-GB" altLang="en-US" dirty="0" smtClean="0">
                <a:latin typeface="Arial" panose="020B0604020202020204" pitchFamily="34" charset="0"/>
              </a:rPr>
              <a:t>prepare the teaching points</a:t>
            </a:r>
          </a:p>
          <a:p>
            <a:r>
              <a:rPr lang="en-GB" altLang="en-US" dirty="0" smtClean="0">
                <a:latin typeface="Arial" panose="020B0604020202020204" pitchFamily="34" charset="0"/>
              </a:rPr>
              <a:t>develop each child’s independence in order to solve maths problems</a:t>
            </a:r>
          </a:p>
        </p:txBody>
      </p:sp>
      <p:graphicFrame>
        <p:nvGraphicFramePr>
          <p:cNvPr id="5122" name="Object 5"/>
          <p:cNvGraphicFramePr>
            <a:graphicFrameLocks noChangeAspect="1"/>
          </p:cNvGraphicFramePr>
          <p:nvPr>
            <p:extLst>
              <p:ext uri="{D42A27DB-BD31-4B8C-83A1-F6EECF244321}">
                <p14:modId xmlns:p14="http://schemas.microsoft.com/office/powerpoint/2010/main" val="3453549623"/>
              </p:ext>
            </p:extLst>
          </p:nvPr>
        </p:nvGraphicFramePr>
        <p:xfrm>
          <a:off x="352405" y="474480"/>
          <a:ext cx="957263" cy="2057400"/>
        </p:xfrm>
        <a:graphic>
          <a:graphicData uri="http://schemas.openxmlformats.org/presentationml/2006/ole">
            <mc:AlternateContent xmlns:mc="http://schemas.openxmlformats.org/markup-compatibility/2006">
              <mc:Choice xmlns:v="urn:schemas-microsoft-com:vml" Requires="v">
                <p:oleObj spid="_x0000_s2064" name="Clip" r:id="rId3" imgW="1857375" imgH="3995738" progId="MS_ClipArt_Gallery.5">
                  <p:embed/>
                </p:oleObj>
              </mc:Choice>
              <mc:Fallback>
                <p:oleObj name="Clip" r:id="rId3" imgW="1857375" imgH="399573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05" y="474480"/>
                        <a:ext cx="95726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4"/>
          <p:cNvGrpSpPr/>
          <p:nvPr/>
        </p:nvGrpSpPr>
        <p:grpSpPr>
          <a:xfrm>
            <a:off x="99100" y="102377"/>
            <a:ext cx="8970752" cy="6658115"/>
            <a:chOff x="99100" y="102377"/>
            <a:chExt cx="8970752" cy="6658115"/>
          </a:xfrm>
        </p:grpSpPr>
        <p:cxnSp>
          <p:nvCxnSpPr>
            <p:cNvPr id="6" name="Straight Connector 5"/>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15" name="Picture 14"/>
            <p:cNvPicPr>
              <a:picLocks noChangeAspect="1"/>
            </p:cNvPicPr>
            <p:nvPr/>
          </p:nvPicPr>
          <p:blipFill>
            <a:blip r:embed="rId6"/>
            <a:stretch>
              <a:fillRect/>
            </a:stretch>
          </p:blipFill>
          <p:spPr>
            <a:xfrm>
              <a:off x="99100" y="6168435"/>
              <a:ext cx="1440942" cy="59205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00" y="5600062"/>
              <a:ext cx="1440942" cy="568372"/>
            </a:xfrm>
            <a:prstGeom prst="rect">
              <a:avLst/>
            </a:prstGeom>
          </p:spPr>
        </p:pic>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grpSp>
    </p:spTree>
    <p:extLst>
      <p:ext uri="{BB962C8B-B14F-4D97-AF65-F5344CB8AC3E}">
        <p14:creationId xmlns:p14="http://schemas.microsoft.com/office/powerpoint/2010/main" val="1042204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0312"/>
            <a:ext cx="7772400" cy="1470025"/>
          </a:xfrm>
        </p:spPr>
        <p:txBody>
          <a:bodyPr>
            <a:normAutofit/>
          </a:bodyPr>
          <a:lstStyle/>
          <a:p>
            <a:r>
              <a:rPr lang="en-US" sz="7200" b="1" u="sng" dirty="0" smtClean="0">
                <a:latin typeface="Boring Boring"/>
                <a:cs typeface="Boring Boring"/>
              </a:rPr>
              <a:t>Our Classroom</a:t>
            </a:r>
            <a:endParaRPr lang="en-US" sz="7200" b="1" u="sng" dirty="0">
              <a:latin typeface="Boring Boring"/>
              <a:cs typeface="Boring Boring"/>
            </a:endParaRPr>
          </a:p>
        </p:txBody>
      </p:sp>
      <p:sp>
        <p:nvSpPr>
          <p:cNvPr id="3" name="Subtitle 2"/>
          <p:cNvSpPr>
            <a:spLocks noGrp="1"/>
          </p:cNvSpPr>
          <p:nvPr>
            <p:ph type="subTitle" idx="1"/>
          </p:nvPr>
        </p:nvSpPr>
        <p:spPr>
          <a:xfrm>
            <a:off x="480013" y="2040140"/>
            <a:ext cx="8250226" cy="3330243"/>
          </a:xfrm>
        </p:spPr>
        <p:txBody>
          <a:bodyPr>
            <a:noAutofit/>
          </a:bodyPr>
          <a:lstStyle/>
          <a:p>
            <a:pPr marL="571500" indent="-571500" algn="l">
              <a:buFont typeface="Arial"/>
              <a:buChar char="•"/>
            </a:pPr>
            <a:r>
              <a:rPr lang="en-US" sz="4000" b="1" dirty="0" smtClean="0">
                <a:solidFill>
                  <a:schemeClr val="tx1">
                    <a:lumMod val="65000"/>
                    <a:lumOff val="35000"/>
                  </a:schemeClr>
                </a:solidFill>
                <a:latin typeface="Boring Boring"/>
                <a:cs typeface="Boring Boring"/>
              </a:rPr>
              <a:t>Independent Learners</a:t>
            </a:r>
          </a:p>
          <a:p>
            <a:pPr marL="571500" indent="-571500" algn="l">
              <a:buFont typeface="Arial"/>
              <a:buChar char="•"/>
            </a:pPr>
            <a:r>
              <a:rPr lang="en-US" sz="4000" b="1" dirty="0" smtClean="0">
                <a:solidFill>
                  <a:schemeClr val="tx1">
                    <a:lumMod val="65000"/>
                    <a:lumOff val="35000"/>
                  </a:schemeClr>
                </a:solidFill>
                <a:latin typeface="Boring Boring"/>
                <a:cs typeface="Boring Boring"/>
              </a:rPr>
              <a:t>Smiles and laughter</a:t>
            </a:r>
          </a:p>
          <a:p>
            <a:pPr marL="571500" indent="-571500" algn="l">
              <a:buFont typeface="Arial"/>
              <a:buChar char="•"/>
            </a:pPr>
            <a:r>
              <a:rPr lang="en-US" sz="4000" b="1" dirty="0" smtClean="0">
                <a:solidFill>
                  <a:schemeClr val="tx1">
                    <a:lumMod val="65000"/>
                    <a:lumOff val="35000"/>
                  </a:schemeClr>
                </a:solidFill>
                <a:latin typeface="Boring Boring"/>
                <a:cs typeface="Boring Boring"/>
              </a:rPr>
              <a:t>Hands-on approach</a:t>
            </a:r>
          </a:p>
          <a:p>
            <a:pPr marL="571500" indent="-571500" algn="l">
              <a:buFont typeface="Arial"/>
              <a:buChar char="•"/>
            </a:pPr>
            <a:r>
              <a:rPr lang="en-US" sz="4000" b="1" dirty="0" smtClean="0">
                <a:solidFill>
                  <a:schemeClr val="tx1">
                    <a:lumMod val="65000"/>
                    <a:lumOff val="35000"/>
                  </a:schemeClr>
                </a:solidFill>
                <a:latin typeface="Boring Boring"/>
                <a:cs typeface="Boring Boring"/>
              </a:rPr>
              <a:t>Fun and exciting learning</a:t>
            </a:r>
          </a:p>
          <a:p>
            <a:pPr marL="571500" indent="-571500" algn="l">
              <a:buFont typeface="Arial"/>
              <a:buChar char="•"/>
            </a:pPr>
            <a:endParaRPr lang="en-US" sz="4000" b="1" dirty="0" smtClean="0">
              <a:solidFill>
                <a:schemeClr val="tx1">
                  <a:lumMod val="65000"/>
                  <a:lumOff val="35000"/>
                </a:schemeClr>
              </a:solidFill>
              <a:latin typeface="Boring Boring"/>
              <a:cs typeface="Boring Boring"/>
            </a:endParaRPr>
          </a:p>
          <a:p>
            <a:pPr marL="571500" indent="-571500" algn="l">
              <a:buFont typeface="Arial"/>
              <a:buChar char="•"/>
            </a:pPr>
            <a:endParaRPr lang="en-US" sz="4000" b="1" dirty="0" smtClean="0">
              <a:solidFill>
                <a:schemeClr val="tx1">
                  <a:lumMod val="65000"/>
                  <a:lumOff val="35000"/>
                </a:schemeClr>
              </a:solidFill>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7" name="Picture 6"/>
          <p:cNvPicPr>
            <a:picLocks noChangeAspect="1"/>
          </p:cNvPicPr>
          <p:nvPr/>
        </p:nvPicPr>
        <p:blipFill>
          <a:blip r:embed="rId3"/>
          <a:stretch>
            <a:fillRect/>
          </a:stretch>
        </p:blipFill>
        <p:spPr>
          <a:xfrm>
            <a:off x="99100" y="6168435"/>
            <a:ext cx="1440942" cy="59205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00" y="5600062"/>
            <a:ext cx="1440942" cy="568372"/>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spTree>
    <p:extLst>
      <p:ext uri="{BB962C8B-B14F-4D97-AF65-F5344CB8AC3E}">
        <p14:creationId xmlns:p14="http://schemas.microsoft.com/office/powerpoint/2010/main" val="296917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GB" altLang="en-US" dirty="0" smtClean="0"/>
              <a:t>Supporting your child at home</a:t>
            </a:r>
          </a:p>
        </p:txBody>
      </p:sp>
      <p:sp>
        <p:nvSpPr>
          <p:cNvPr id="3" name="Content Placeholder 2"/>
          <p:cNvSpPr>
            <a:spLocks noGrp="1"/>
          </p:cNvSpPr>
          <p:nvPr>
            <p:ph idx="1"/>
          </p:nvPr>
        </p:nvSpPr>
        <p:spPr/>
        <p:txBody>
          <a:bodyPr/>
          <a:lstStyle/>
          <a:p>
            <a:pPr marL="0" indent="0">
              <a:buFontTx/>
              <a:buNone/>
              <a:defRPr/>
            </a:pPr>
            <a:r>
              <a:rPr lang="en-GB" sz="2000" dirty="0"/>
              <a:t>  </a:t>
            </a:r>
          </a:p>
          <a:p>
            <a:pPr>
              <a:defRPr/>
            </a:pPr>
            <a:r>
              <a:rPr lang="en-GB" sz="2000" dirty="0" err="1" smtClean="0"/>
              <a:t>Timestables</a:t>
            </a:r>
            <a:r>
              <a:rPr lang="en-GB" sz="2000" dirty="0" smtClean="0"/>
              <a:t> – The children use their times tables every day. If they are fluent, it helps their progress in all areas of maths. Make it fun!</a:t>
            </a:r>
          </a:p>
          <a:p>
            <a:pPr>
              <a:defRPr/>
            </a:pPr>
            <a:endParaRPr lang="en-GB" sz="2000" dirty="0"/>
          </a:p>
          <a:p>
            <a:pPr>
              <a:defRPr/>
            </a:pPr>
            <a:r>
              <a:rPr lang="en-GB" sz="2000" dirty="0"/>
              <a:t>Be enthusiastic about </a:t>
            </a:r>
            <a:r>
              <a:rPr lang="en-GB" sz="2000" dirty="0" smtClean="0"/>
              <a:t>maths</a:t>
            </a:r>
          </a:p>
          <a:p>
            <a:pPr>
              <a:defRPr/>
            </a:pPr>
            <a:endParaRPr lang="en-GB" sz="2000" dirty="0" smtClean="0"/>
          </a:p>
          <a:p>
            <a:pPr>
              <a:defRPr/>
            </a:pPr>
            <a:r>
              <a:rPr lang="en-GB" sz="2000" dirty="0" smtClean="0"/>
              <a:t>Help them to have a secure number recognition</a:t>
            </a:r>
          </a:p>
          <a:p>
            <a:pPr>
              <a:defRPr/>
            </a:pPr>
            <a:endParaRPr lang="en-GB" sz="2000" dirty="0" smtClean="0"/>
          </a:p>
          <a:p>
            <a:pPr>
              <a:defRPr/>
            </a:pPr>
            <a:r>
              <a:rPr lang="en-GB" sz="2000" dirty="0" smtClean="0"/>
              <a:t>Time – use this on a daily basis </a:t>
            </a:r>
          </a:p>
          <a:p>
            <a:pPr>
              <a:defRPr/>
            </a:pPr>
            <a:endParaRPr lang="en-GB" sz="2000" dirty="0"/>
          </a:p>
          <a:p>
            <a:pPr>
              <a:defRPr/>
            </a:pPr>
            <a:endParaRPr lang="en-GB" dirty="0"/>
          </a:p>
        </p:txBody>
      </p:sp>
      <p:grpSp>
        <p:nvGrpSpPr>
          <p:cNvPr id="4" name="Group 3"/>
          <p:cNvGrpSpPr/>
          <p:nvPr/>
        </p:nvGrpSpPr>
        <p:grpSpPr>
          <a:xfrm>
            <a:off x="99100" y="102377"/>
            <a:ext cx="8970752" cy="6658115"/>
            <a:chOff x="99100" y="102377"/>
            <a:chExt cx="8970752" cy="6658115"/>
          </a:xfrm>
        </p:grpSpPr>
        <p:cxnSp>
          <p:nvCxnSpPr>
            <p:cNvPr id="5" name="Straight Connector 4"/>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14" name="Picture 13"/>
            <p:cNvPicPr>
              <a:picLocks noChangeAspect="1"/>
            </p:cNvPicPr>
            <p:nvPr/>
          </p:nvPicPr>
          <p:blipFill>
            <a:blip r:embed="rId3"/>
            <a:stretch>
              <a:fillRect/>
            </a:stretch>
          </p:blipFill>
          <p:spPr>
            <a:xfrm>
              <a:off x="99100" y="6168435"/>
              <a:ext cx="1440942" cy="59205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00" y="5600062"/>
              <a:ext cx="1440942" cy="568372"/>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grpSp>
    </p:spTree>
    <p:extLst>
      <p:ext uri="{BB962C8B-B14F-4D97-AF65-F5344CB8AC3E}">
        <p14:creationId xmlns:p14="http://schemas.microsoft.com/office/powerpoint/2010/main" val="3001746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GB" altLang="en-US" sz="4000" dirty="0" smtClean="0"/>
              <a:t>Difficulties or mistakes for the child</a:t>
            </a:r>
            <a:endParaRPr lang="en-GB" altLang="en-US" dirty="0" smtClean="0"/>
          </a:p>
        </p:txBody>
      </p:sp>
      <p:sp>
        <p:nvSpPr>
          <p:cNvPr id="3" name="Content Placeholder 2"/>
          <p:cNvSpPr>
            <a:spLocks noGrp="1"/>
          </p:cNvSpPr>
          <p:nvPr>
            <p:ph idx="1"/>
          </p:nvPr>
        </p:nvSpPr>
        <p:spPr>
          <a:xfrm>
            <a:off x="1295400" y="1412875"/>
            <a:ext cx="7772400" cy="4683125"/>
          </a:xfrm>
        </p:spPr>
        <p:txBody>
          <a:bodyPr>
            <a:normAutofit/>
          </a:bodyPr>
          <a:lstStyle/>
          <a:p>
            <a:pPr>
              <a:defRPr/>
            </a:pPr>
            <a:r>
              <a:rPr lang="en-GB" sz="1600" dirty="0"/>
              <a:t>If your child comes to a difficult </a:t>
            </a:r>
            <a:r>
              <a:rPr lang="en-GB" sz="1600" dirty="0" smtClean="0"/>
              <a:t>problem with their maths learning, use the calculation policy to support them. The strategies in the policy are the strategies they will be used to using in school. </a:t>
            </a:r>
          </a:p>
          <a:p>
            <a:pPr>
              <a:defRPr/>
            </a:pPr>
            <a:r>
              <a:rPr lang="en-GB" sz="1600" dirty="0" smtClean="0"/>
              <a:t>Make it practical – use counters, dried pasta, money, even sweets!</a:t>
            </a:r>
            <a:endParaRPr lang="en-GB" sz="1600" dirty="0"/>
          </a:p>
          <a:p>
            <a:pPr>
              <a:defRPr/>
            </a:pPr>
            <a:r>
              <a:rPr lang="en-GB" sz="1600" dirty="0"/>
              <a:t>Ask them to </a:t>
            </a:r>
            <a:r>
              <a:rPr lang="en-GB" sz="1600" dirty="0" smtClean="0"/>
              <a:t>have a go!</a:t>
            </a:r>
          </a:p>
          <a:p>
            <a:pPr>
              <a:defRPr/>
            </a:pPr>
            <a:r>
              <a:rPr lang="en-GB" sz="1600" dirty="0" smtClean="0"/>
              <a:t>Be positive and give them lots or praise!</a:t>
            </a:r>
          </a:p>
          <a:p>
            <a:pPr>
              <a:defRPr/>
            </a:pPr>
            <a:r>
              <a:rPr lang="en-GB" sz="1600" dirty="0" smtClean="0"/>
              <a:t>If they are finding something challenging, come back to it!</a:t>
            </a:r>
            <a:endParaRPr lang="en-GB" sz="1600" dirty="0"/>
          </a:p>
          <a:p>
            <a:pPr marL="0" indent="0">
              <a:buFontTx/>
              <a:buNone/>
              <a:defRPr/>
            </a:pPr>
            <a:r>
              <a:rPr lang="en-GB" sz="1600" dirty="0"/>
              <a:t> </a:t>
            </a:r>
          </a:p>
          <a:p>
            <a:pPr>
              <a:defRPr/>
            </a:pPr>
            <a:endParaRPr lang="en-GB" dirty="0"/>
          </a:p>
        </p:txBody>
      </p:sp>
      <p:grpSp>
        <p:nvGrpSpPr>
          <p:cNvPr id="4" name="Group 3"/>
          <p:cNvGrpSpPr/>
          <p:nvPr/>
        </p:nvGrpSpPr>
        <p:grpSpPr>
          <a:xfrm>
            <a:off x="99100" y="102377"/>
            <a:ext cx="8970752" cy="6658115"/>
            <a:chOff x="99100" y="102377"/>
            <a:chExt cx="8970752" cy="6658115"/>
          </a:xfrm>
        </p:grpSpPr>
        <p:cxnSp>
          <p:nvCxnSpPr>
            <p:cNvPr id="5" name="Straight Connector 4"/>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14" name="Picture 13"/>
            <p:cNvPicPr>
              <a:picLocks noChangeAspect="1"/>
            </p:cNvPicPr>
            <p:nvPr/>
          </p:nvPicPr>
          <p:blipFill>
            <a:blip r:embed="rId3"/>
            <a:stretch>
              <a:fillRect/>
            </a:stretch>
          </p:blipFill>
          <p:spPr>
            <a:xfrm>
              <a:off x="99100" y="6168435"/>
              <a:ext cx="1440942" cy="59205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00" y="5600062"/>
              <a:ext cx="1440942" cy="568372"/>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grpSp>
    </p:spTree>
    <p:extLst>
      <p:ext uri="{BB962C8B-B14F-4D97-AF65-F5344CB8AC3E}">
        <p14:creationId xmlns:p14="http://schemas.microsoft.com/office/powerpoint/2010/main" val="3858768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013" y="2550186"/>
            <a:ext cx="8340228" cy="1660121"/>
          </a:xfrm>
        </p:spPr>
        <p:txBody>
          <a:bodyPr>
            <a:normAutofit/>
          </a:bodyPr>
          <a:lstStyle/>
          <a:p>
            <a:r>
              <a:rPr lang="en-US" sz="8800" b="1" dirty="0" smtClean="0">
                <a:latin typeface="Boring Boring"/>
                <a:cs typeface="Boring Boring"/>
              </a:rPr>
              <a:t>Any Questions?</a:t>
            </a:r>
            <a:endParaRPr lang="en-US" sz="8800" b="1" dirty="0">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7" name="Picture 6"/>
          <p:cNvPicPr>
            <a:picLocks noChangeAspect="1"/>
          </p:cNvPicPr>
          <p:nvPr/>
        </p:nvPicPr>
        <p:blipFill>
          <a:blip r:embed="rId3"/>
          <a:stretch>
            <a:fillRect/>
          </a:stretch>
        </p:blipFill>
        <p:spPr>
          <a:xfrm>
            <a:off x="352406" y="5916701"/>
            <a:ext cx="1440942" cy="59205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05" y="5336894"/>
            <a:ext cx="1440942" cy="568372"/>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spTree>
    <p:extLst>
      <p:ext uri="{BB962C8B-B14F-4D97-AF65-F5344CB8AC3E}">
        <p14:creationId xmlns:p14="http://schemas.microsoft.com/office/powerpoint/2010/main" val="2203477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7" name="Picture 6"/>
          <p:cNvPicPr>
            <a:picLocks noChangeAspect="1"/>
          </p:cNvPicPr>
          <p:nvPr/>
        </p:nvPicPr>
        <p:blipFill>
          <a:blip r:embed="rId3"/>
          <a:stretch>
            <a:fillRect/>
          </a:stretch>
        </p:blipFill>
        <p:spPr>
          <a:xfrm>
            <a:off x="99100" y="6168435"/>
            <a:ext cx="1440942" cy="592057"/>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sp>
        <p:nvSpPr>
          <p:cNvPr id="6" name="Title 5"/>
          <p:cNvSpPr>
            <a:spLocks noGrp="1"/>
          </p:cNvSpPr>
          <p:nvPr>
            <p:ph type="ctrTitle"/>
          </p:nvPr>
        </p:nvSpPr>
        <p:spPr>
          <a:xfrm>
            <a:off x="1002288" y="462689"/>
            <a:ext cx="7337939" cy="1015381"/>
          </a:xfrm>
        </p:spPr>
        <p:txBody>
          <a:bodyPr>
            <a:normAutofit fontScale="90000"/>
          </a:bodyPr>
          <a:lstStyle/>
          <a:p>
            <a:r>
              <a:rPr lang="en-GB" sz="6000" dirty="0" smtClean="0"/>
              <a:t>What Maths have you done today?</a:t>
            </a:r>
            <a:endParaRPr lang="en-GB" sz="6000"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00" y="5600062"/>
            <a:ext cx="1440942" cy="568372"/>
          </a:xfrm>
          <a:prstGeom prst="rect">
            <a:avLst/>
          </a:prstGeom>
        </p:spPr>
      </p:pic>
      <p:pic>
        <p:nvPicPr>
          <p:cNvPr id="4098" name="Picture 2" descr="http://1.bp.blogspot.com/--VXJwges4cc/VWIV_OZQtOI/AAAAAAAAAto/5lfARrGWFQs/s640/We%2Buse%2Bmath%2Bevery%2Bday.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323" y="1838204"/>
            <a:ext cx="6096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682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7" name="Picture 6"/>
          <p:cNvPicPr>
            <a:picLocks noChangeAspect="1"/>
          </p:cNvPicPr>
          <p:nvPr/>
        </p:nvPicPr>
        <p:blipFill>
          <a:blip r:embed="rId3"/>
          <a:stretch>
            <a:fillRect/>
          </a:stretch>
        </p:blipFill>
        <p:spPr>
          <a:xfrm>
            <a:off x="99100" y="6168435"/>
            <a:ext cx="1440942" cy="592057"/>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sp>
        <p:nvSpPr>
          <p:cNvPr id="6" name="Title 5"/>
          <p:cNvSpPr>
            <a:spLocks noGrp="1"/>
          </p:cNvSpPr>
          <p:nvPr>
            <p:ph type="ctrTitle"/>
          </p:nvPr>
        </p:nvSpPr>
        <p:spPr>
          <a:xfrm>
            <a:off x="730030" y="506873"/>
            <a:ext cx="7772400" cy="1017912"/>
          </a:xfrm>
        </p:spPr>
        <p:txBody>
          <a:bodyPr>
            <a:normAutofit/>
          </a:bodyPr>
          <a:lstStyle/>
          <a:p>
            <a:r>
              <a:rPr lang="en-GB" sz="6000" dirty="0" smtClean="0"/>
              <a:t>With kids?</a:t>
            </a:r>
            <a:endParaRPr lang="en-GB" sz="6000"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00" y="5600062"/>
            <a:ext cx="1440942" cy="568372"/>
          </a:xfrm>
          <a:prstGeom prst="rect">
            <a:avLst/>
          </a:prstGeom>
        </p:spPr>
      </p:pic>
      <p:pic>
        <p:nvPicPr>
          <p:cNvPr id="5122" name="Picture 2" descr="Image result for counting out money with childr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269" y="1509358"/>
            <a:ext cx="3103072" cy="19339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om baking with childre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6686" y="1509358"/>
            <a:ext cx="3031195" cy="202263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haring cake in fractions with childre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7805" y="3669778"/>
            <a:ext cx="3966457" cy="264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715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290"/>
            <a:ext cx="7772400" cy="1721348"/>
          </a:xfrm>
        </p:spPr>
        <p:txBody>
          <a:bodyPr>
            <a:normAutofit fontScale="90000"/>
          </a:bodyPr>
          <a:lstStyle/>
          <a:p>
            <a:r>
              <a:rPr lang="en-US" sz="7200" b="1" u="sng" dirty="0" smtClean="0">
                <a:latin typeface="Boring Boring"/>
                <a:cs typeface="Boring Boring"/>
              </a:rPr>
              <a:t/>
            </a:r>
            <a:br>
              <a:rPr lang="en-US" sz="7200" b="1" u="sng" dirty="0" smtClean="0">
                <a:latin typeface="Boring Boring"/>
                <a:cs typeface="Boring Boring"/>
              </a:rPr>
            </a:br>
            <a:r>
              <a:rPr lang="en-US" sz="7200" b="1" u="sng" dirty="0">
                <a:latin typeface="Boring Boring"/>
                <a:cs typeface="Boring Boring"/>
              </a:rPr>
              <a:t/>
            </a:r>
            <a:br>
              <a:rPr lang="en-US" sz="7200" b="1" u="sng" dirty="0">
                <a:latin typeface="Boring Boring"/>
                <a:cs typeface="Boring Boring"/>
              </a:rPr>
            </a:br>
            <a:r>
              <a:rPr lang="en-US" sz="6700" b="1" u="sng" dirty="0" smtClean="0">
                <a:latin typeface="Boring Boring"/>
                <a:cs typeface="Boring Boring"/>
              </a:rPr>
              <a:t>Incentives to complete </a:t>
            </a:r>
            <a:r>
              <a:rPr lang="en-US" sz="6700" b="1" u="sng" dirty="0" err="1" smtClean="0">
                <a:latin typeface="Boring Boring"/>
                <a:cs typeface="Boring Boring"/>
              </a:rPr>
              <a:t>maths</a:t>
            </a:r>
            <a:r>
              <a:rPr lang="en-US" sz="6700" b="1" u="sng" dirty="0" smtClean="0">
                <a:latin typeface="Boring Boring"/>
                <a:cs typeface="Boring Boring"/>
              </a:rPr>
              <a:t> at home and in school!</a:t>
            </a:r>
            <a:br>
              <a:rPr lang="en-US" sz="6700" b="1" u="sng" dirty="0" smtClean="0">
                <a:latin typeface="Boring Boring"/>
                <a:cs typeface="Boring Boring"/>
              </a:rPr>
            </a:br>
            <a:endParaRPr lang="en-US" sz="6700" b="1" u="sng" dirty="0">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40227" y="102377"/>
            <a:ext cx="729625" cy="957700"/>
          </a:xfrm>
          <a:prstGeom prst="rect">
            <a:avLst/>
          </a:prstGeom>
          <a:noFill/>
          <a:ln>
            <a:noFill/>
          </a:ln>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b="34144"/>
          <a:stretch/>
        </p:blipFill>
        <p:spPr>
          <a:xfrm>
            <a:off x="7772400" y="5101462"/>
            <a:ext cx="1057841" cy="71248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5782463"/>
            <a:ext cx="1059466" cy="662166"/>
          </a:xfrm>
          <a:prstGeom prst="rect">
            <a:avLst/>
          </a:prstGeom>
        </p:spPr>
      </p:pic>
      <p:pic>
        <p:nvPicPr>
          <p:cNvPr id="18" name="Picture 17"/>
          <p:cNvPicPr>
            <a:picLocks noChangeAspect="1"/>
          </p:cNvPicPr>
          <p:nvPr/>
        </p:nvPicPr>
        <p:blipFill>
          <a:blip r:embed="rId5"/>
          <a:stretch>
            <a:fillRect/>
          </a:stretch>
        </p:blipFill>
        <p:spPr>
          <a:xfrm>
            <a:off x="1283949" y="2907502"/>
            <a:ext cx="6193059" cy="3642976"/>
          </a:xfrm>
          <a:prstGeom prst="rect">
            <a:avLst/>
          </a:prstGeom>
        </p:spPr>
      </p:pic>
    </p:spTree>
    <p:extLst>
      <p:ext uri="{BB962C8B-B14F-4D97-AF65-F5344CB8AC3E}">
        <p14:creationId xmlns:p14="http://schemas.microsoft.com/office/powerpoint/2010/main" val="52292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b="1" dirty="0" smtClean="0">
                <a:solidFill>
                  <a:srgbClr val="002060"/>
                </a:solidFill>
              </a:rPr>
              <a:t>The New Curriculum: Maths</a:t>
            </a:r>
          </a:p>
        </p:txBody>
      </p:sp>
      <p:sp>
        <p:nvSpPr>
          <p:cNvPr id="5123" name="Rectangle 3"/>
          <p:cNvSpPr>
            <a:spLocks noGrp="1" noChangeArrowheads="1"/>
          </p:cNvSpPr>
          <p:nvPr>
            <p:ph type="body" idx="1"/>
          </p:nvPr>
        </p:nvSpPr>
        <p:spPr>
          <a:xfrm>
            <a:off x="457200" y="1341438"/>
            <a:ext cx="8229600" cy="4784725"/>
          </a:xfrm>
        </p:spPr>
        <p:txBody>
          <a:bodyPr>
            <a:normAutofit fontScale="77500" lnSpcReduction="20000"/>
          </a:bodyPr>
          <a:lstStyle/>
          <a:p>
            <a:pPr marL="0" indent="0">
              <a:buNone/>
            </a:pPr>
            <a:r>
              <a:rPr lang="en-GB" sz="2800" dirty="0"/>
              <a:t>Children should:</a:t>
            </a:r>
          </a:p>
          <a:p>
            <a:r>
              <a:rPr lang="en-GB" sz="2800" dirty="0"/>
              <a:t>Become </a:t>
            </a:r>
            <a:r>
              <a:rPr lang="en-GB" sz="2800" b="1" dirty="0"/>
              <a:t>fluent</a:t>
            </a:r>
            <a:r>
              <a:rPr lang="en-GB" sz="2800" dirty="0"/>
              <a:t> in the fundamentals of mathematics, including through varied and frequent practice with increasingly complex problems over time, so that pupils develop conceptual understanding and the ability to recall and apply knowledge rapidly and accurately.</a:t>
            </a:r>
          </a:p>
          <a:p>
            <a:pPr marL="0" indent="0">
              <a:buNone/>
            </a:pPr>
            <a:endParaRPr lang="en-GB" sz="2800" dirty="0"/>
          </a:p>
          <a:p>
            <a:r>
              <a:rPr lang="en-GB" sz="2800" b="1" dirty="0"/>
              <a:t>Reason mathematically </a:t>
            </a:r>
            <a:r>
              <a:rPr lang="en-GB" sz="2800" dirty="0"/>
              <a:t>by following a line of enquiry, conjecturing relationships and generalisations and developing an argument, justification or proof using mathematical language.</a:t>
            </a:r>
          </a:p>
          <a:p>
            <a:endParaRPr lang="en-GB" sz="2800" dirty="0"/>
          </a:p>
          <a:p>
            <a:r>
              <a:rPr lang="en-GB" sz="2800" b="1" dirty="0"/>
              <a:t>Solve problems </a:t>
            </a:r>
            <a:r>
              <a:rPr lang="en-GB" sz="2800" dirty="0"/>
              <a:t>by applying their mathematics to a variety of problems with increasing sophistication, including breaking down problems into a series of simpler steps and persevering in seeking solutions.</a:t>
            </a:r>
          </a:p>
          <a:p>
            <a:pPr>
              <a:lnSpc>
                <a:spcPct val="80000"/>
              </a:lnSpc>
              <a:buFontTx/>
              <a:buNone/>
            </a:pPr>
            <a:endParaRPr lang="en-GB" altLang="en-US" sz="2800" dirty="0" smtClean="0"/>
          </a:p>
        </p:txBody>
      </p:sp>
    </p:spTree>
    <p:extLst>
      <p:ext uri="{BB962C8B-B14F-4D97-AF65-F5344CB8AC3E}">
        <p14:creationId xmlns:p14="http://schemas.microsoft.com/office/powerpoint/2010/main" val="2597227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1 Objectives</a:t>
            </a:r>
            <a:endParaRPr lang="en-US" dirty="0"/>
          </a:p>
        </p:txBody>
      </p:sp>
      <p:sp>
        <p:nvSpPr>
          <p:cNvPr id="3" name="Content Placeholder 2"/>
          <p:cNvSpPr>
            <a:spLocks noGrp="1"/>
          </p:cNvSpPr>
          <p:nvPr>
            <p:ph idx="1"/>
          </p:nvPr>
        </p:nvSpPr>
        <p:spPr/>
        <p:txBody>
          <a:bodyPr>
            <a:normAutofit fontScale="40000" lnSpcReduction="20000"/>
          </a:bodyPr>
          <a:lstStyle/>
          <a:p>
            <a:endParaRPr lang="en-US" dirty="0"/>
          </a:p>
          <a:p>
            <a:r>
              <a:rPr lang="en-US" dirty="0"/>
              <a:t> </a:t>
            </a:r>
            <a:r>
              <a:rPr lang="en-US" b="1" dirty="0"/>
              <a:t>Year 1 </a:t>
            </a:r>
            <a:r>
              <a:rPr lang="en-US" b="1" dirty="0" err="1"/>
              <a:t>maths</a:t>
            </a:r>
            <a:r>
              <a:rPr lang="en-US" b="1" dirty="0"/>
              <a:t> expectations </a:t>
            </a:r>
            <a:endParaRPr lang="en-US" dirty="0"/>
          </a:p>
          <a:p>
            <a:r>
              <a:rPr lang="en-US" b="1" dirty="0"/>
              <a:t>(New Curriculum) Number and place value </a:t>
            </a:r>
            <a:endParaRPr lang="en-US" dirty="0"/>
          </a:p>
          <a:p>
            <a:r>
              <a:rPr lang="en-US" dirty="0"/>
              <a:t>Counts to and across 100, forwards and backwards, beginning with 0 or one, or from any given number </a:t>
            </a:r>
          </a:p>
          <a:p>
            <a:r>
              <a:rPr lang="en-US" dirty="0"/>
              <a:t>Counts, reads and writes numbers to 100 in numerals; counts in multiples of twos, fives and tens </a:t>
            </a:r>
          </a:p>
          <a:p>
            <a:r>
              <a:rPr lang="en-US" dirty="0"/>
              <a:t>Given a number, identifies one more and one less </a:t>
            </a:r>
          </a:p>
          <a:p>
            <a:r>
              <a:rPr lang="en-US" b="1" dirty="0"/>
              <a:t>Addition and subtraction </a:t>
            </a:r>
            <a:endParaRPr lang="en-US" dirty="0"/>
          </a:p>
          <a:p>
            <a:r>
              <a:rPr lang="en-US" dirty="0"/>
              <a:t>Represents and uses number bonds and related subtraction facts within 20 </a:t>
            </a:r>
          </a:p>
          <a:p>
            <a:r>
              <a:rPr lang="en-US" b="1" dirty="0"/>
              <a:t>Fractions (including decimals) </a:t>
            </a:r>
            <a:endParaRPr lang="en-US" dirty="0"/>
          </a:p>
          <a:p>
            <a:r>
              <a:rPr lang="en-US" dirty="0" err="1"/>
              <a:t>Recognises</a:t>
            </a:r>
            <a:r>
              <a:rPr lang="en-US" dirty="0"/>
              <a:t>, finds and names a half as one of two equal parts of an object, shape or quantity </a:t>
            </a:r>
          </a:p>
          <a:p>
            <a:r>
              <a:rPr lang="en-US" b="1" dirty="0"/>
              <a:t>Measurement </a:t>
            </a:r>
            <a:endParaRPr lang="en-US" dirty="0"/>
          </a:p>
          <a:p>
            <a:r>
              <a:rPr lang="en-US" dirty="0"/>
              <a:t>Compares, describes and solves practical problems for: </a:t>
            </a:r>
          </a:p>
          <a:p>
            <a:r>
              <a:rPr lang="en-US" dirty="0"/>
              <a:t>1. lengths and heights </a:t>
            </a:r>
            <a:r>
              <a:rPr lang="en-US" dirty="0" err="1"/>
              <a:t>eg</a:t>
            </a:r>
            <a:r>
              <a:rPr lang="en-US" dirty="0"/>
              <a:t> long/short, longer/shorter, tall/short, double/half; </a:t>
            </a:r>
          </a:p>
          <a:p>
            <a:r>
              <a:rPr lang="en-US" dirty="0"/>
              <a:t>2. mass/weight </a:t>
            </a:r>
            <a:r>
              <a:rPr lang="en-US" dirty="0" err="1"/>
              <a:t>eg</a:t>
            </a:r>
            <a:r>
              <a:rPr lang="en-US" dirty="0"/>
              <a:t> heavy/light, heavier than, lighter than; </a:t>
            </a:r>
          </a:p>
          <a:p>
            <a:r>
              <a:rPr lang="en-US" dirty="0"/>
              <a:t>3. capacity and volume </a:t>
            </a:r>
            <a:r>
              <a:rPr lang="en-US" dirty="0" err="1"/>
              <a:t>eg</a:t>
            </a:r>
            <a:r>
              <a:rPr lang="en-US" dirty="0"/>
              <a:t> full/empty, more than, less than, half, half full, quarter; and </a:t>
            </a:r>
          </a:p>
          <a:p>
            <a:r>
              <a:rPr lang="en-US" dirty="0"/>
              <a:t>4. time </a:t>
            </a:r>
            <a:r>
              <a:rPr lang="en-US" dirty="0" err="1"/>
              <a:t>eg</a:t>
            </a:r>
            <a:r>
              <a:rPr lang="en-US" dirty="0"/>
              <a:t> quicker, slower, earlier, later. </a:t>
            </a:r>
          </a:p>
          <a:p>
            <a:r>
              <a:rPr lang="en-US" dirty="0"/>
              <a:t>Tells the time to the hour and half past the hour and draws the hands on a clock face to show these times </a:t>
            </a:r>
          </a:p>
          <a:p>
            <a:r>
              <a:rPr lang="en-US" b="1" dirty="0"/>
              <a:t>Properties of shape </a:t>
            </a:r>
            <a:endParaRPr lang="en-US" dirty="0"/>
          </a:p>
          <a:p>
            <a:r>
              <a:rPr lang="en-US" dirty="0" err="1"/>
              <a:t>Recognises</a:t>
            </a:r>
            <a:r>
              <a:rPr lang="en-US" dirty="0"/>
              <a:t> and names common 2-D and 3-D shapes, including: </a:t>
            </a:r>
          </a:p>
          <a:p>
            <a:r>
              <a:rPr lang="en-US" dirty="0"/>
              <a:t>1. 2-D shapes </a:t>
            </a:r>
            <a:r>
              <a:rPr lang="en-US" dirty="0" err="1"/>
              <a:t>eg</a:t>
            </a:r>
            <a:r>
              <a:rPr lang="en-US" dirty="0"/>
              <a:t> rectangles (including squares), circles and triangles; </a:t>
            </a:r>
          </a:p>
          <a:p>
            <a:r>
              <a:rPr lang="en-US" dirty="0"/>
              <a:t>2. 3-D shapes </a:t>
            </a:r>
            <a:r>
              <a:rPr lang="en-US" dirty="0" err="1"/>
              <a:t>eg</a:t>
            </a:r>
            <a:r>
              <a:rPr lang="en-US" dirty="0"/>
              <a:t> cuboids (including cubes), pyramids and spheres. 	</a:t>
            </a:r>
          </a:p>
          <a:p>
            <a:endParaRPr lang="en-US" dirty="0"/>
          </a:p>
        </p:txBody>
      </p:sp>
    </p:spTree>
    <p:extLst>
      <p:ext uri="{BB962C8B-B14F-4D97-AF65-F5344CB8AC3E}">
        <p14:creationId xmlns:p14="http://schemas.microsoft.com/office/powerpoint/2010/main" val="387434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2 Objectives </a:t>
            </a:r>
            <a:endParaRPr lang="en-US" dirty="0"/>
          </a:p>
        </p:txBody>
      </p:sp>
      <p:sp>
        <p:nvSpPr>
          <p:cNvPr id="3" name="Content Placeholder 2"/>
          <p:cNvSpPr>
            <a:spLocks noGrp="1"/>
          </p:cNvSpPr>
          <p:nvPr>
            <p:ph idx="1"/>
          </p:nvPr>
        </p:nvSpPr>
        <p:spPr/>
        <p:txBody>
          <a:bodyPr>
            <a:normAutofit fontScale="40000" lnSpcReduction="20000"/>
          </a:bodyPr>
          <a:lstStyle/>
          <a:p>
            <a:r>
              <a:rPr lang="en-US" b="1" dirty="0"/>
              <a:t>Year 2 </a:t>
            </a:r>
            <a:r>
              <a:rPr lang="en-US" b="1" dirty="0" err="1"/>
              <a:t>maths</a:t>
            </a:r>
            <a:r>
              <a:rPr lang="en-US" b="1" dirty="0"/>
              <a:t> expectations </a:t>
            </a:r>
            <a:endParaRPr lang="en-US" dirty="0"/>
          </a:p>
          <a:p>
            <a:r>
              <a:rPr lang="en-US" b="1" dirty="0"/>
              <a:t>(New Curriculum) </a:t>
            </a:r>
            <a:endParaRPr lang="en-US" dirty="0"/>
          </a:p>
          <a:p>
            <a:r>
              <a:rPr lang="en-US" b="1" dirty="0"/>
              <a:t>Number and place value </a:t>
            </a:r>
            <a:endParaRPr lang="en-US" dirty="0"/>
          </a:p>
          <a:p>
            <a:r>
              <a:rPr lang="en-US" dirty="0"/>
              <a:t>Counts in steps of two, three, and five from 0, and in tens from any number, forward and backward </a:t>
            </a:r>
          </a:p>
          <a:p>
            <a:r>
              <a:rPr lang="en-US" dirty="0"/>
              <a:t>Compares and orders numbers from 0 up to 100 </a:t>
            </a:r>
          </a:p>
          <a:p>
            <a:r>
              <a:rPr lang="en-US" dirty="0"/>
              <a:t>Uses &lt; &gt; and = signs correctly </a:t>
            </a:r>
          </a:p>
          <a:p>
            <a:r>
              <a:rPr lang="en-US" dirty="0"/>
              <a:t>Uses place value and number facts to solve problems </a:t>
            </a:r>
          </a:p>
          <a:p>
            <a:r>
              <a:rPr lang="en-US" b="1" dirty="0"/>
              <a:t>Addition and subtraction </a:t>
            </a:r>
            <a:endParaRPr lang="en-US" dirty="0"/>
          </a:p>
          <a:p>
            <a:r>
              <a:rPr lang="en-US" dirty="0"/>
              <a:t>Solves problems with addition and subtraction by: </a:t>
            </a:r>
          </a:p>
          <a:p>
            <a:r>
              <a:rPr lang="en-US" dirty="0"/>
              <a:t>1. using concrete objects and pictorial representations, including those involving numbers, quantities and measures; and </a:t>
            </a:r>
          </a:p>
          <a:p>
            <a:r>
              <a:rPr lang="en-US" dirty="0"/>
              <a:t>2. applying an increasing knowledge of mental and written methods. </a:t>
            </a:r>
          </a:p>
          <a:p>
            <a:r>
              <a:rPr lang="en-US" dirty="0"/>
              <a:t>Recalls and uses addition and subtraction facts to 20 and 100: </a:t>
            </a:r>
          </a:p>
          <a:p>
            <a:r>
              <a:rPr lang="en-US" dirty="0"/>
              <a:t>1. fluently up to 20. </a:t>
            </a:r>
          </a:p>
          <a:p>
            <a:r>
              <a:rPr lang="en-US" b="1" dirty="0"/>
              <a:t>Multiplication and division </a:t>
            </a:r>
            <a:endParaRPr lang="en-US" dirty="0"/>
          </a:p>
          <a:p>
            <a:r>
              <a:rPr lang="en-US" dirty="0"/>
              <a:t>Recalls and uses multiplication and division facts for the two, five and 10 multiplication tables, including </a:t>
            </a:r>
            <a:r>
              <a:rPr lang="en-US" dirty="0" err="1"/>
              <a:t>recognising</a:t>
            </a:r>
            <a:r>
              <a:rPr lang="en-US" dirty="0"/>
              <a:t> odd and even numbers </a:t>
            </a:r>
          </a:p>
          <a:p>
            <a:r>
              <a:rPr lang="en-US" dirty="0"/>
              <a:t>Solves problems involving multiplication and division, using materials, arrays, repeated addition, mental methods, and multiplication and division facts, including problems in contexts </a:t>
            </a:r>
          </a:p>
          <a:p>
            <a:r>
              <a:rPr lang="en-US" b="1" dirty="0"/>
              <a:t>Fractions (including decimals) </a:t>
            </a:r>
            <a:endParaRPr lang="en-US" dirty="0"/>
          </a:p>
          <a:p>
            <a:r>
              <a:rPr lang="en-US" dirty="0" err="1"/>
              <a:t>Recognises</a:t>
            </a:r>
            <a:r>
              <a:rPr lang="en-US" dirty="0"/>
              <a:t>, finds, names and writes fractions 1/3, 1/4, 2/4, and 3/4 of a length, shape, set of objects or quantity 	</a:t>
            </a:r>
          </a:p>
          <a:p>
            <a:endParaRPr lang="en-US" dirty="0"/>
          </a:p>
        </p:txBody>
      </p:sp>
    </p:spTree>
    <p:extLst>
      <p:ext uri="{BB962C8B-B14F-4D97-AF65-F5344CB8AC3E}">
        <p14:creationId xmlns:p14="http://schemas.microsoft.com/office/powerpoint/2010/main" val="2031893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7859216" cy="4277072"/>
          </a:xfrm>
        </p:spPr>
        <p:txBody>
          <a:bodyPr/>
          <a:lstStyle/>
          <a:p>
            <a:pPr marL="0" indent="0">
              <a:buNone/>
            </a:pPr>
            <a:r>
              <a:rPr lang="en-GB" dirty="0" smtClean="0"/>
              <a:t>Children need to understand our number system, starting with counting numbers, building an understanding of how our numbers work and fit together. This includes exploring place value and comparing and ordering numbers then </a:t>
            </a:r>
          </a:p>
          <a:p>
            <a:pPr marL="0" indent="0">
              <a:buNone/>
            </a:pPr>
            <a:r>
              <a:rPr lang="en-GB" dirty="0" smtClean="0"/>
              <a:t>applying this understanding</a:t>
            </a:r>
          </a:p>
          <a:p>
            <a:pPr marL="0" indent="0">
              <a:buNone/>
            </a:pPr>
            <a:r>
              <a:rPr lang="en-GB" dirty="0" smtClean="0"/>
              <a:t>in different contexts.</a:t>
            </a:r>
            <a:endParaRPr lang="en-GB" dirty="0"/>
          </a:p>
        </p:txBody>
      </p:sp>
      <p:sp>
        <p:nvSpPr>
          <p:cNvPr id="2" name="Title 1"/>
          <p:cNvSpPr>
            <a:spLocks noGrp="1"/>
          </p:cNvSpPr>
          <p:nvPr>
            <p:ph type="title"/>
          </p:nvPr>
        </p:nvSpPr>
        <p:spPr/>
        <p:txBody>
          <a:bodyPr/>
          <a:lstStyle/>
          <a:p>
            <a:r>
              <a:rPr lang="en-GB" dirty="0" smtClean="0"/>
              <a:t>Number Sense!</a:t>
            </a:r>
            <a:endParaRPr lang="en-GB" dirty="0"/>
          </a:p>
        </p:txBody>
      </p:sp>
      <p:sp>
        <p:nvSpPr>
          <p:cNvPr id="4" name="AutoShape 2" descr="data:image/jpeg;base64,/9j/4AAQSkZJRgABAQAAAQABAAD/2wCEAAkGBxQTEhUUExQVFhUWGRwbFxgYGRwgIBwdHxweHyAeHx8fHyggHBolHSAaIjEjJSkrLi4uHyEzODMuNyktLysBCgoKDg0OGxAQGzQkICQ0NDQ0NCwsLCw0NDQvLCwsLCwsLCwsLCwsLCwsLCwsLCwsLCwsLCwsLCwsLCwsLCwsLP/AABEIALkBEQMBEQACEQEDEQH/xAAcAAACAgMBAQAAAAAAAAAAAAAFBgAHAgMEAQj/xABDEAACAQIEBAMGAwYFAgUFAAABAhEAAwQSITEFBkFREyJhBzJxgZGhFEKxI1JicsHRM0OS4fCC8RYkorLCFVNzk9L/xAAbAQACAwEBAQAAAAAAAAAAAAAABAIDBQEGB//EADURAAICAgEDAwIEBAYDAQEAAAECAAMEESEFEjETQVEiYRRxgZEyobHwBiNCwdHhFVLxMyT/2gAMAwEAAhEDEQA/ALxohIaITWqQdNu1cndzZXZySiElEJKISUQkohJRCSiElEJKISUQkohJRCSiEGvxhRce2EdigJOUA6hQ0ATmmCNYyyYmdKIT2xxm0QuY+GWYqFcrMggEaEqdSBIJEkDfSiElvilh2AS6hY7AMDOk/PSfoe1EIQWiE9ohJRCSiElEJKISUQkohJRCSiElEJKISUQkohJRCSiElEJhnPb70QkzHt96ISZj2+9EJMx7feiEmY9vvRCTMe33ohNJxqzGZJ/mFc3I96/M9/Fr3X/UKNiHevzPfxI7r/qFGxDvX5k/Ejuv+oV3cO9fmZJdnaD8DROgg+J6zkbj70Tsi3J1ABHxohPc57feiEmY9vvRCCrvB5uNcDMpYlhlyyHNvw80kfu9DImiExscHKHMrkEk54CgEEgwBELt07t1gghMsPwYKUgt5FtKNv8AKzx9c5n4UQhXMe33ohJmPb70QkzHt96ISZz2+9EJMx7feiEmY9vvRCTMe33ohJmPb70QkzHt96ISZj2+9EJMx7feiE8znt96N+0JkjTPpRCZUQkohJRCSiErP2u8ZxmFGHfD3TbtsXD5QJL6FZkHyxm0FPYFVdjHui+RYUXiVNxXn3H3FA/G3gEYjynKZ9WUAn5mnRTj7+kfaQrNn+qXN7GeYMRjMEzYli7W7pRbhGrLlU6xuQSRPw6zWbl1rXZoRlTsR9NwdxShZR5MnozE31/eX6iueqnyJ3tb4mRNTkJQOPOe/cIEl7jEepLGkTyZ4+7bWtr3M7sdyri7Wr2GI7r5h/6ZP1rpRhLbMK9OSpgcrrBGo6VGKEEHRmVqyWYKolmIAHcnQCgczqqWOhLy4BwxcJhkt6eRZc923Y/WadUaGp6/HpFVYUTpxF8ECQRJXeIOo6gkevyoJjGpT/tJ41ft4wLavXbai0hKo7KJYsx0B31j5Ule7d/BnreiYtNuN3OoJ3/xN/sx4xir2LKXLt26nhMxDOxywVAKydGkx9a7Q7FtGV9cw8eqkMigHftLRtv4um8CCe3dgP3jpHbX5tg7nltahQ1KcgXifEmS5CIzkL6ZQTtMkT8qzMnK9K4cjgf1l9VXcs6+D403VYno2XaNRuPWDppV2DbZYhLiRuVVPE75p2VTHxVmJE9qh6qd3Zvmd0dbmvE3cqMwGYqCYHWBt8asXRIkTxKI4fzVizf/ABTX2DTPhknJBmFKyAF7ddJ3r0IxKinYZg25dqPteTHPhXtGuBoxCIUPW2CCPkSc32pW3pYC7rPM7T1cltWj9o28t814bG5hZc5l1KsIaO8dprNux3q/jmxVelh0sy49xkWWCsAUZTmJMRJjf61iZ/UDj2BAvduaOPjG0EiLvs+xi4bDtau3QxFxirAkypA+J3mq6eqVIun2D+RjWZjO79yrxqOd/iFpEDu6qrbE6TIn6xWwhDgMPeZorZjoDmDeauJ3rFtLlpVKZwLhboDoI1H5iKWzLbKq+5PaWUIjt2tFPHcWu3TLOQOgUkAfT+teVvzb7jssR+U2qsausaA/ed/Kl6cSM7MTlIEnf0PymnOlWE5P1MfEXzkAq+kR3Tc/L9K9TMaZ0QkohJRCQ0QiNzzgRfdbV2TaYTlmIZWOoI1B1FYPU8/JwrVeptcTSxKKbqmDrsxVwnJODs3FuKuoDaMcwJP5jM+YCR86x7ev5tqFC3nniM14danYWE8DgLdtBbsW2yrMKgJ31+s1Sr5WTYCxJ3qX6WtT4EqfhXGcQjFUa4WzkZX82ZzpqDrvAjTUV9Lu6Zg3Uk2Jrt9/Hj3nlhmZNdn0tvZ8S5uSeFteyXL6KGRVNxRt4kTHXbePhXiun4ddmQzIdop4+838nJdaAp/iMfL7ZVY9gT9BXpfaYr/wkylOU7tlL63cQ0Jb84ESWf8AKAB2Os7aDvSia7tmeWwzWLfUsPAjpd9pdkHy2bhHclR/erjeJqN1eseATB/FecMLikKXbLIT+fIjwPjownuuo6VTe3ehCnRkq+qYrN/nV7H3mXCcHh/GtXcPldlYarIGsD3D7pAn9awzk5OPalO+7nz+c2KMLBu3koNccDx+upZUV6iQnDjcDbKt5VXQ6gR8jG49DNcInQZXHtR4Th2sHFqQt4FVIkefXKUyzIdN/gD8lchF1v3noOh5Vq2inW1/p94O9mmNtYPDYrG3pyytpABqWALFR6mV+lRoIUFjG+to+RclCedblo4a7kCuTmDkgwsSdTJk6xEab9OlN7E8qfOoRtXlcSpBHpXRIwHisG6E5VJUtqWYk7EliTPl6RWPl9PttsLqRGa71rTmIvA+Z8aZFm2LiqSTCtAkk+YhoG8601TjlTtSf3nnh1HKuYlEBEJYznvF2oF7DKk6gnMA3wOoI+BpizvAg3ULqyBZX5h10uBs+bz5pIPu7RAiSB8zXnrckjILEaP2/rPUIu6x7w1gXJsSAwcgmGBHm3jXcT12NehxKwiLs7+8QuO96nzNzRiXLOrTI013JI1PxkkfI16xjxoTHwKwqdx8knf2h/DIQokknKoI9QNfnV6g+8w7nUkgD3h72V4V24kzoDktq+c9PMICn1Lax/DWb1F19PXvubfT1bYb7R95nw1rFMyOVKImskeZgxJQQwIYHKSD3FePzMOy60OjhdCejx89cdO5Ts7iRwvD2fxDAYa3b8LKZJBY5ojLBiQTBAM6jroVW6faylWs3GH6+rV/VvnzyI4cS4nhbwK3Xti3aVoZWYmYXJk2BbQnLr06HXcRlVQPiZX4+mv61fn+9j7wpjsOuOwLW7bkkqIZo95SGEkabgajTtUL09WsiToyFZhYPeI/BmfEHKiZnAObKQQCDG8xG+u1eTODb3EKNn+/0noPxKBdsY08A4Net4hWuKFUAx5gTMERAPqK0MHBtquDONefeJZWUj1kLHBNz8v0r0cy5nRCSiElEJDRCLPNtvy2n7Ow+s/1FYHXq90q3wZpdNb6mX7TRy0LbOyXEUv7ykgGR1GvY/rS3QjS4KMo7pZn940ynid/N2Pt2cJeBvph2a2623PRisAqBqxBI0ANeqpqJYBRMd29yZSPs24IpT8S/iB0chfN5YAHTrqTrpWT/ifqNqP+FX+EgTT6bjVuvqnzuXxy7hfDsLO7eZvidfsIHyq3p1Iqx1H6xfLt9S0n9Jt47dy4a8QCSLbwB3ynT407saiNxIrMq/hXIt91D3ithP4tW/0jb5kH0pcUn3mBR0u2zljofzjXh/ZxhQPM11z3zAfYCrBSs0V6VSBzsxQ5x5XGEHi23LWZynNup+I94dNBp9YrarXIiGX0w1/VXyIE4bxJ7FxbqHzIfkR2PoapCgN3a5idOZbSw7T4419pfOGvB0VxswBHzE1oT1inYBmnHMRlIUlQZaBJ020+OuknTaomTEoz2i4mw+JJs3LlxhIfPoEIJlVBAO/09eiFxUniez6JValW3Gh7fJjjwrl3PwApHnuK14fEHMv1UAfOr1r3TqZd+Z29U7/YHX+xgLkzm8C26Yu4T4ShrTtqQBAyAbkyFjqZM7VXVbx9Ua6n0v8AzFelfPkf7w7yVzu2Jx5tFclt0bKCfMzCDLdJyg6D11NWV3dz6inUOkjHxvU8nfP2jrzZifDwd9uvhsB8W8o+5FMseJ5fLfspY/aIXFMEL3D8KuFZCiCb1vOinOQPMwYgEhs+/cEVFgSOJnW1mzGQUkfeDOKYJrXD7AZlYXLzuoUyFAXKYOxkydNNeu5i+1SL5FbVYiqx3z/t4lo4fhquBckkOFJU7e7G3Saosw63cWa5E9JVcwrA+0I2rQRQo0VRA16fOm/ykTKj5/xGCu3M2GVXvBvPcEZPWNDLfxCB8a28Cu7W28TA6hbSrFV2CfOvE4uX+X3xKM5dLaq0agtPuztH7wHXrS3UesfhrTSqgnt3y2vfXwZDC6ct695Y638S48Dla0AFAERA20009Kya7DYNsdn3noQoA0IMu8oYRmzG0JO/maD8p7afAmpdi73FThUk77f6zW3K+CMnwAf5c39D+lc7F34gcGj/ANRJwzgODdcy4VBuAGWSQepmd+m+m1SKKJ1cSkc9gnDzjxVrf7FNAAJy6TOgUdhWH1TKcP6KHXE3MDHUjvYRJ4faxD3rv4cKMhzOxOVRpEliRBkH/grb6Xh1riJYzn6vaY2bm3NlPVWo0vuTNl+/ee8rXsSQ9st4WRj5R5ZMsTqdp2IrC6hmv3n01ICn3mzi0KUHeRs/Blm8tY9r9hbjAhjIOkTBjMPRokfGtnGsaysM3mJXIEcgQtV8qkohJRCSiEC8y2C2GeASVIYACTo39prO6nUbcZgPMbwnC3DfiBeF8MxBuJcy+GFO7dR1EDXasTp3TMmuwWeI/k5NHYU87gD2zfh72GtshF3EJfFi2UcEIzwXW5Exoo9QY9a9tj2+iS7eAOZhPV6mk+Zy8lcDNmxasNozv5hmzASehgaZRtXhszJXPz1KD6eAPyE3aKzj0EN5ljcbxr2vDyZfzFlPVQBJ+A71t9Qvvo7TSN/Imdj1pZvv4g7ClbLtcN9nYoD4QiCTqII97fT40lTcmL3Fn2x57fuZewNihQuhvzOlOJePaNxN1B0AkzIBjTUhZjSPNrWrjZPr1d+tfaLXUmp+0ztAVVHh3IBWRmM+UD3hJnT6elMg8SmCsfzJasMqXUcAqCAVkKNpJk5h8BpS1uatTBGHmM14b2VNYDwPMqFLZuPlQau0Ko9TAFRI23E8CQHt+j3PEv8AwdjIiJ+6oH0EU77T2SL2qBPL1+DETtJ7SYFBMlrc+Z8STevtl1a7cMepZtP1rKI2TPpKaqpBb2H9BPoNmuW7Bt4ZEc2beRQzwCygeUwD0/tpvWnz26E+e8Pb3WHWzufOt+cxkZTJkdjO3yrM1Po9eu0a8aEtf2XcoWclvGm4blzXKo0CHVSD1Zt/T0O9OY9Q0Gnk+tdRtLtj60P6xx5wwfi2PDZiqMwzFYmBqIzEDcCfSfk1293E8tkUi1OwnUU19mwdQ6YjQ7ZrX9nqr0te8y26P8PNvEuScZct27ZxFpksjLbBXLAgDouugG9SZS0nfg32IELDQ+0b8DZvratqfDBRFBEk5iAAfNplG8aHofQzHE1UUhQIQtISkPBJHmA216eo6etH5Sc+f+Oco4nCPfDWmXDl2NprZJRbeaQJklDEe99xW5iXo6BS3Mys1GV+8LsRj5U5qw9nDLau5swJJbLIaTJ2JIMabV5bqn+H8zI6j+KUhl443rx7HfHmW42fRXX2a0ZaXA7uayjgGGGYSCDr3B1E761Dp+NbQjLb/EWJ878zQ7w4BWZ8VxORRIJBaCFBJiCSABqSQIgd6dY61OibxiUnLmWe0j9Kh69YPb3Df5zvY2t6nt231GhG39vgatIkREXnzDXAy3gM1t2troYKddZ0KkjedzFYvUMTbm/YHHvNLDvCj09bibhsRcIewx8K1ecNcZkJIgyNhJjsOteqw7sNaKyjglBrWwOf1nk8mrLa6xXUhWbk6P8AtOhrU4mwyN4iK1sABWAVUIhZcLnOUSTAkk96oy83G/DshI7iR7g+T9pfjYl/4lXUHtH2I4A+/mXNb3P/ADpS805sohJRCSiElEJim3zP60QkIrmoT5g41hrd7it6xh2QI99grQQAxaTHXQ5o7kadK078tcfEL2LtQPHuT/xF1oZ7Ro87l18tYb9vbUkt4aSWO5MBZPqZJr570YetlmzWvJ/Kegyz2Y+veObCa9frcx+YKv8AB5uC4GEhlIEQAojTTc6SDWbb01HvFxPO/wBOIyuURX6ftOLieJ8LE2bVpFtlyzZgujE6FSFjchSW6QKtst7LlrA1uTrq9SlrGO9fMCYrnCwquq2hGaG8IaPG4khYB1HU76da7+KTv7PeI32enj+uoLL9h451zE/j3MN7FXPEaFCiFUbKD69SdNaquCXEBwJiV9Xy1LWVcL4I1sfrGj2ecrtmGJvKQBraUjUk/nI6CNvr2pmmvXJkunYRDerYPyljO0Ce1MzbgrHYoFCxygBTmIbZY1kgQpG8zpVZPEmoO+PMq6x7MMRpcs4i3p5rZ1nQjLqsjN18sjTSaV/DN5BnqP8Az9euyys/BjB7MreJw63LeIXLbNwlc0zPmzsD1UlRvH5jVlAZdgzN6xZj2urU/GjqL/tA5WRLf4m1CkN5xPv5m1cTrnDmGG0R2qu2oAdwmh0bqNjWCiznfj/iT2P8ba3iGwxDNbuiRAJysBuY2BGhPcCjFfntlv8AiDGDVi73H85bvEMILqhWAIzAkESCAdiOv94p8HU8hB3E+Z8NhjkZpYfkRZI+MaDToTVD5CJ/EZclLt4E28J5js4gMbZYZdwykH+x+RNdS1XGxONSynUK23BEjY1bIEans1zc5OfG4tba5n222nf+lRexUGzJIhc6EG2uG4K5cJWzh2uplYkW0LDNqpJjruDVq5DMmg3H5yo0qG5HMKYnYDuQPlufsDVZkxFvmbFsuRNkJbzev5RP8p+dYPW77UUKniaXT6lclj5i/kPQn4GvLhgTNfgjWuIw8I4teuAWwPMJDEiYBiGmenm0I109Z9f0vMa+rtbkiYuZjip9jwZo9pWEY4MZASLbKTHQAESfQde0z0prOrZkGpTisockwPyXy/dxOHF685RX/wANQvmygkSxOmsSNNo70knR63HcxI/KNWZzKdLF3iHEVwly4l9811HZRlH5ZlTGyiI+feKRtwnFpWscCN13B6+5veW5wTGm9ZS6UZM6hsrCCJHUdK9LSSUGxozEsUKxAnfVshJRCSiElEJim3zP60Qib7W+JXcPw57ll3Rg6DMhggZtdd9dBp3q/GCs/wBXiQsJ1xK59lmZ3xFxrYHiNnNzQecmSkdhJOm0153/ABeQPT0/J/0/Aj/TGYqwI/WWXyVjbV27iMlxHZMqsFYEr728ba6fI1V0LEsqQu66343LM61WCqD4ilzbxjG4e+9t8Q4XdCMqyh2MgDXofUGtdyw4njcu7KrtKdx1CfLftFtIq2L63C6KJeS0z+Yzrr6TVi2DXMao6h2Vj1Rx8x64djbOIUXLTK4BIkdD1GuoMRpU+DzNSu1bF2h4gHE8iYWGKrdnU5RcOp3jzaUvZi1tzrmdqT00NQJ7T5G+JOCctolwl0ykZW0Gh3jXaR1A/rWVi4Fpfd5P08iOOaUBNSgd3mNc1vxbcyohBvMWFe7hb9q3Ge5bdFkwJZSNT0GtQcbBAl2PYK7VdvAIP7QPyhy62EseC993YGVgwFkTCjqJn3p+AqFaFBomX52UuTcbFXQhC6VgSVBQgMp1mJ1E9CGYz2NTigHMFX+B/i0Nu8hNskNLFhqNiuzbT20NcZQ41H1y/RYPUdNDfAuBWcJbFuygUaZj1Y92O5NdRFQcCKZGRZe3dYdzK/jjLAabgH17108idWoEbMT8RynbbUXHkmWLQc2uvQQT3pRsRSd7jYbQhy1kWLa5RlUEKNwuoBjtIOvoaaVAokd8w5ZxChFOw2+BqW4kyHuIm9xIMaetRYEggHUiODEfjnDQz5bx2/N1MxEHoDtHf4V4bJsycS9lYkk/tqa9Pa6grOrhF1/E8O23+GoyIxhDJGaYEkhduk/WtfoV9rDtb35/+SjMqGu8Rox10KAzEAKepA7g7+hNekMzopcw8eQXFw1tVutP7UkgKqDUhjB1A6xpr1NVOi2DsI3E36ga7QtXLf0nJaw9t2RLL3FZxKo6ZgV3zK4MMkdQSdtJ0rFv6EjHaHU2aOshvpcc/wB/vGDgnDGs5yzSzASQIhROwMmddzTnT8D8LvnZM5lZXr6AHAhpruVMzmABqf8AtWg7qilnOhFACToQHzbzSmCspdgXC7hVUGJG7EH0UH5xUGuXs7lO47g4LZV3p719zA3KPMOEx90O+HtJiokMQrEhYmGIDCJ6/KopYrt45lmZ0+7GXu3tfmPFvc/86UzM0TZRCSiElEJKITBNvmf1ohKK9sHOuHx1m3Ywxd8l3Mze6rQGWBOramZiK0MbHdB3nyfEpa1d6+IxctYUWsCDbVxnt51ts5bLKyFB3if1r5t1G1reo6uI4OiR+c36wBV9HxKi4Bxq7hL4ewTbyQSZIDR+Vh1B10M9a+rfTafT7fp1wf8AieX+oAMTz8T6V4QbGPs4fGNZ1KFrYcCVDiGHYgj7fGsNk7WIjvaCdkRY5n9nUzcwRVD1sMYQ/wAh18M+mq/CqXr34iGT05Lf4eDGPg5s4JcPg2ceI4Yj+JgMzn9Y9BR6gVgnvHsfG9On6fAgfnT2grhHNiwgu3h78mFt9gY1LdcojTrWli4TXfUeBF8jLWrj3grlv2lXrt5bV+wrZ9ENmZmJgqxMj1B07VPLwfSrNinepXi5otcIeNyYvi117ouscty3OUfuTuI+xnevn1ufkNd3719p7RMOkV9oG/vC3BvaIl0ftLYt5TFxs+g7Eae7+nrXoDmOhT1E4fwZjDFV+/sblfaHuXOYkxfiZAR4blZ6MJOUgwNxrG4+hLVN4s3r2lFtJr1udOKwju8iAIjMdfoP6yIjrJqwg7le+J0WsEoMmWJMktrrtIGwMAbAV3UNzpFdnJjdWQR3EUEbEBxEDkx2XE4qzddi+WFzEmSjMGieuq/KkMUkOysY7d4VhD1xCWUhoAJzCPeBH2gwf+9PSWprw75mYlArKck6TEBunQyCBPaYOg6eIDmcvMXFzYseUrmZ9AROgGvXppS19prX6fMAu7Nxl4bcuPYts6+HcZQSu+U9v70whJUExJuCdRd5wwuKaLlvIq21YuS28ajTLJ66fesvqWHXaPUYeAYzjW9v0/M2cp4U5y7BpUEf5casexzyRB80b6aVPplaChCvPx+vmGTYdlYe4pw23fXLdUMAQQDtIIIMdYIFaX3ikrviHK5Nw38K7qsksq+/bbrAzAleuhn0NK0212jvU/n9te0yMrpViW96HQPxN3BsQRxBGIdbKofM2iyU8zmPIjMwk+p7muUZVeQf8s7Et9C6rLHepC6/Tf8ASPeDVXQMmXw3hgR+Ybgk9j86b1qac4Oa8R5FtgiWMkHqB/vWF12/tpCD3jmEm37j7SuuMcbtvau2CrGZXUAx/Gs7H6HXemOmdAzPpdbB2MN/PMUv69RU5+g9yn8oQ5P5ZwqXLV/xryupDIPKF22JAO4MESNzVNOXSlpqu2rgkfY/l/3Ny7qN92N2IAUbn5Ms+0ZkjUafpW2GDDYmDNtdhJRCasTeyKWgmBsASfoNTRCDuB8Ue8o8S2yNlVicjKpkdMwkEHpr8TRCE12+Z/WiE+XeY+GJd4new2CtBFtXWVAXIClPK511y5wSBr9K0LstMfHW67/TK68ZrbCqe8t7A/ssPbRiuZLaqcsxIABidY+NfJslzdkvYPBO56SmoqqqfaJvJXKS8RxuPuNdu2rdtwg8IqM2aQwMgjZROn5q+m4rmvCqXySJh5IBvYj5l7W7YUAKAABAA2AHQDoKr595XE/nPE3FvJlZlGTdSRMkzt8BXnOsXWJavaSOPabPTakdD3D3iNzVxechF3xGNlkuZoJALbDTQmI7xPzYqJdE0du3B/KQcBGfY0o5i9wThr4vE27Ksc11iXc6kDVmYzud9+sV7xm/DUD30NTxSKcm8kyzMd7Oksqt7AvcTE2fMhdyQ5A1DdpEjSBrtWUMxn+m3wZq/hlT6k8iLnCmvcTGKfOLd60AGtBNWMEb6RqrAiJketY/U+kLW/rDnfiamB1JinpMNfMXsYLdj9lOa44hj2ZWzRHQjzCN6Vry7bcN6rF1rXb+svfEVMxLq24O9/oBqXNyVwz8Pg7SMIcy798zGYPqBC/KnsZOysAxTIfvsJnbxbH+EFMgDUsSNlGp6iPjVOVkvUUCje5ytVbezqKx59ws5lviLxhT+5l6sD7gI7jePWqGvyt2aXj2/v8AnIC3H0u2nZg+dbDqHW8hUEqwaAxYdgYJkaiBr0rn4nIV1Uj25kg1LIWBh7hfF7WIE22zCJ/52PcU9VkpYxUeZDt2vd7RT584W9p1xliQwIzR0bYN8D7p/wBzS+SjKwsWNY7hh2NNHBub7d6fGy2WzEbyhgwYY7GZ0P3q9bx4biWqp1xOzHcw4a0J8RGJjRCGJ7bfqak1ygbktQVwhRib4xGJZUsIfLnYAMw2QTvB1b4R8FEHqP6j8D2kLX0O1fMsjD4hXGZGDDupkVoKwbkGIEEeYJ5zvlMFfYb5IHzIH9apygDUwPxLKv4xMuXgIY9Tln3JGm3lGaN/eJO8aUt0sAYqBZLI/wD0MK4iyGUqZAI6Eg/IjUU+6Bl0ZUDo7g/CcHVLbpJbNPmaJ1EdBSdGElNbIp8y6zIZ3DEeJyYDltEDC43iqy5SpUBSPUaz+lUYXTExXLhuZZkZhuAGtTK/zDZtP4UP5BBIEgAad5Mf8mmWza1ftMSLgTbxuzYKeLenKB7wzaA9dNh61HKwqb9NZ7feWLlNSmweJXHNeNs/ibVpLZurla5nLqRAmNVmVJB0MHbvS+PjWYpZcewjuH56+4+Ja34bKr9W/WlPt7/nGOxywbTZFSFc6sssJ+ewrPycbNyb1GSe4DjY14+8vx/w1FbeiNb9o7Ya2FGUaAQB9K9HWgRQo8CJE75m6pzklEJy8Tu5bbEGDsNJ1JAAiRJJIG43ohBnK+HdEKs5hAqG2VjKwUGQc7AgggwDHw1FEIaTb5n9aIQJf5NwT3ziGw6eMTJcSCTEE6GJIqNo9VPTflfiSRyjdy+Z2JwLDj/JT5if1pUYGMP9A/aXfi7j/qM48fjsDw6blw2sP47CWiM5URrA6DrTyIzAKo8RcnnZhPh3EbV9Bcs3EuodmRgw+oO9cKlToicmnifBbN8zdTMQI3YaTPQ1RZRXYdsNy1LnQaU6lRcfwl7As1sW/JmbwnZfeGh6HUiftWK2Gi5A9Uns37TXGS70H09Fte84OTeNphscl+7OQhldgPdzR5oHSQNuhNe+yMfuxwlfgePynh8W/VzGzyZemDxlu6oe26up2ZSCPqKwipU6I1NwEEcSrOK4kcL4214g+BiULNHrv8xcUH4Ma061/EY3b7gxJ29K3fsYI9nXCrmMxfjGAtq4Lt0tPmZmLZR6yCf+9IdRxT6wfjQ8fp7mOYWSvosnOz/KWjzfxi3hkRrrBUYkTqWJjYKoJYRM9orL6gjtWAnnctS2us7c6Equ9g0x2ILkuM5OYFgzKqjQwYyrsBAMGoVq9VYB8+0xifxlxZTofz/OOPBOQMHBD22vXBqzNcZRrtosAazHoKuxbPVXZHuY+cGqs9vmcXMXJ9qzh7lzBhwXGU2maQChzEgsZDeUjeDTJTiVWYwCnsmj2YY1jibioTcRbYzESBmZlA0k6RmltNtqqrrAbYleEx5XfAhPnbjq3rlvCq0TLk7qx1CgHqRDEg9vSuX1NYQq/rNelgu2Mr/l/FYS3dc4gXryOg1s5lKuW1EZhmEddZ00reux+6sKAOPn3iwcg7BnTxrA+BjjZW4zoAHXOIIzJOVhA8wB696ysympMTvVQDuNUWM76Yx2xLo6nEtbVl8RbGGttpbUdWIH5ZB/5EZjaYFyPsPiWgaIXf5wvyuipjcTbsx4QVCQplQ+mg/9X09KvoAFjBfEqt2UBPmGObB/5V/in/vWodTP/wDM/wCUjR/+giVxrmS7hyEsOomSwygwdO9If4ZWxqm7/HtPQ0YNWRtnH89TZj+Zr9u/hwuId0dUZs1tFkOSBoFkCIOpnatzI7hQ7L5H+0oxsCu2qxmTRB0Ofj9Yw8SbF4rDlMJft4e6HCvcK5iFiTlXYNqup9fjWb0vNfLqDuNe0xr6hU2hPOceZvwFq3Cm47aCdoUCWbuZI+taLt28TNy8n0ANDZMA8u8VTiWIAuIqMLZa4qMfOQygdJEA669qUFKvZ3sJRj3/AIhuRrUsRUERGnanpo6gzGcu4a4SxtKGO7LKk/HLE9N+1RKA8ypqK29p0YGytpcmdm10zkEiemgEDsK6BriWKvaPM603Py/SuyUzohJRCcXGADZcNERrJUde7AqPmKITj5au5lveYN+13lD+RN2QBSfv0ohCb31QSzBRMSSBqToNetEIE4nzMLFwB7dwWycpuQIUxqSJzlR1YLFVlwDzLFqLDYhexjFdBcWGQiQykEEdwRuKnviQ1zqUX7T+PJjuJWMOmYJaAXzAiWchmMb5coSNutO42QlVZJ8nxINUxYCTwG4c7Y7CXvC1Bey/+HcETkiM0nXL1B0EUrXktcwV+f0jVuOqL3Ay5+V+PWsbh0v2tmGqndW6qfUVxlKkgxf2k5l4DbxlrwrhYAHMCpiGysoPrEzHpVbIrEd3tJK7JvtlC8V4bcw15rF4Q69ejL0Ze4P22OtepotSxQVnmcihq35lo+xvhwt4R70Qb9wkfyp5R9w1Y/UH7rdfE2MJSKtmZe2DhHiYQYhRLYYlj/8AjbRvoQrfBTXMC3ss0fedy6fUTj2hX2dcF/DYK2GEXLv7W53lhoP+lco+RqrLt9W0mWY9fp1gRR9smb8RhJ9zJcjtmlZ+cRSNu4j1TfaJwcjYm2cUtpvI727qq2mVi2Xcb5wqkD0J71GrXvKel2qAF9xLFY+EzBYEpDmSJbUgjqImP+1JPnV0OalHA5/XzPSLUzjuMX+aOOphcKELA3vNkXdmLKwzkdlmSTuRG5q/EyzehYjWjqKZrDHG9zT7OMIr4e9iba5DccFlI0Phg5gANkLFjE7imgQBuUYgBBYe8HC22Lu/iWX/AAmAZuwctqP4VET6R8aVpvZiHHgeZqNWAOw+8y4Ryo+CW+1vNduPba3bK3PDiYgkRIZSAQwb5DetuzKFuu7gfluLnHYeOYm4jgeLw7C5dUZmze9cBJMbmCSdY3qnqeTjvT6YP+0sx6rA+5anCb/gcJZsTZDizae46wIcAG5K6kGR17zoIpRK07AByJBySxPvOfgHOFg2bb2ML4du4ubdRB7EDUnSsy3qVVDNWF5EcTDstAYnic2J4lcxdy2Crgg5rdrUA9mb0Hrr6Vl35GTln0lI0fj2lq11Ur3e8HcV5Zv4gm7ZtkKdCrnK+YbtDACCdtdvWRXpsGpMSoVfEdwOp1IhWzYO/abOYeC33dsQba2bdtFJDOCQLa9MgParmdTWyDkkH+cMfPoxqChOzs+B8/nGjlriVsMyEFTchwx2OgEdwQAN6810XIWpWosOiCZnZdTOBYviZ898t/jbACNlu2zmtt07EMOqkfSAddj6JgCJjZFIsT7zm5M5PTDqt24p/Ea5iWnf0HlECQAJidydagie5EjRQqAHXMaRdOsAEAkb66farI1PWveWR9PXaPTWjcJqK/kGpPvH9fmen+1chOhNz8v0qUJnRCSiE8YTvRCQKBtpRCBeZBb8IG64SHOUkEglgykQCCRlLbEEDXYGuEbnViTzDxfN5sMHxK5VU3CYHiOxAChozSTotsaRGlLuNniO0t2LphOVsMlm2LTrc8NGCi2r3IYswUAqrAGWJkHTvpUQSDzLnSvt3B/EOV7GIv3762bha7dueFkJLILDiySoX3f2iyJ6EdAYtctsailXZ2nfmIvHMTiluthsW03bJAYDLEkAgyuhOUitzpyVdu1HMz8qyw8E8R89hPEyt/EYYnyugvKP4lIRvqCn+mo9SrGg85Q2xqXRWXGIJ5g5fw+NTJfXNHusDDIf4W6fDY9RVlVr1HamVvWrjRE5cJjMJgLNvDtfQeEgXzMMxjclV6kydqn6dtzFgpO5WbqqhokCabvO2AMqb0g6H9m5BHb3an+Cv/8AWVfj8fx3Ttw3NODeAuItegY5fs0VW2NavlTLFyqW8MJ5zNwGzj7Hhuf4rbrEq3QjoR0I6iqGXfBllla2rqVXxD2d8QQwqJeAPldHCn0MMQQfgT8ap7DMo9OdG7knZh+W+OvAN5rY7veWdo3UMx09arOOC/frmOoMrt7S3ETcba8O5eDXfGNs5TdMnMRoYLEkqDIB9JroULwJlZZZre0tuXvyVw3wMDh7TCG8MFx/E/mYfUkUwBxN6lexAIH5fYYHEXcPeIVbrBrLnZukT0MR857iVKf8pije8ds/zFDiGuN8Ge7Bs3jZI3hVIPyI0I9KvsR2/hbUjXf2+eYn83cAGHsLce49689xVljoBBJCrOnT/ak8irtTbHZ3GKbi7/aO3CcGy4a1acCPDCuD6jUH9KdpBFYBibkFiZWvKHLePtLdwvgpaW3cIt32gqVJ3UAyf3hpHmjoayszpf4i8OTx7xuvL7E7ZZfCOFrhxuXcjz3GiT8hoq+grQxsOrHXVY1FrLWsO2hSmpVPGUERArkIl8W4VbF42nZra3WzWnUxlZjqO2XP0OnnWsK3HUZv1j6XH7Ef8x+u1/S+k+Jy8fXimGtj8L+3Y5UUQpWSR52zeZQBOxjbtTWLTlUv2M20/viQteh17gNN8R4vXhbtl3IhVLMfgJNakRdgqlj7Rc4LzfhsSwUMbN1tAr/mPYH3WPpoagGDeIrjZ1d/APP3hy60ETpqubtvow/T6V0x0TpwhlQe+p+J/ttXROTNdz8v0rsJnRCSiElEJKIQDzRg/Hw121Da7lTDL5pzL/EokgdYjrXR5nfEFck8r2bVqxcykm0pFqWR9DotyVUDMU7aAMd96iy/UfvJNYSoUxQ9pXMN3A8Wt3LRDA4dc9ttj57gkEglG7MPnI0p/GxVuQ78ylrSnG+J28s844K5eNx8SllMrAWbwyMDc8MsTc924M6M0yT59hGtD4lqHWtyYsB5ESfaRj8Jdv20wWRkt+IXuIoAZnKmAR78Zfe13iTFaHT6GQEt7yjJsBhn2GYFmxt6/wDktWchPdnZSB8QEP1FHU2HaFkccaG5YXOfFrrWzZwL/wDmAZciMtu2JDNcZtEGhj8xKmJAJGbiGtm7m5Hj9Zdd3KJWfKeFxVwXrWENwhirXgjwJ1gliRv5tjrGsxWy/o16Nvn24mJY2RdsVDiduP5dxNhS1zDsqjdlhgPU5SYHqavrzKX4UzOuwchPqYbhHlPg+FxYNtnu2r6idGUq47gFfqJ/2Vyr7qG3wQY5h42Pkr26IM1cx8pXsKC5i7a6uojL/MvQeokfCrcfPS3g8GU5XTLKeV5E5uV2v/iLdvDXHQuwzBT5cu7EqfKdO4qWYlYrLMOZDp9lxtCqeJdQrzk9WIA55xGIXCXBhLb3Lz+QZYlQd21PQbR1IrjbA4ldxYL9MprhfA75v4ew+HvW81xAS9tgIBljJEe6DVKqdzGqxbPV7mE+haYm9B1zCG6ZuAQJAECfX4TUSAfMuDhRoTrvXMo0EnoK74lQ5PMW8Hw5r2JFzEuGNs/s7QEKvrB3M/p8AFxSS/c53qMv9CaX3957z1xe9h0teCwVncgkgHQCYE6VcxIHiVU197ai9Z45jSP8cA6a5bUev9KXNzjyP5R/8NV/Zg69zLjAY8Yevkt6fQQakth95z8OvxMbHOOMzKvje8QB+zTqY/dqwFz4ityKralqcMus9m2zRmZQWjaY1+9WxaDObsDcuWC1lc16357aiBmjdJOnmGnxik8zEXITtMtps7G3OXkXFY65ZZsdaW0S37NfzBf4tT8uvcVdTWa0CE717n3kXIJ2IL9o3MSizdw1skXiVBkGApGaZ6g6D5mpOwA1MjqGWir6fufP5e8DezHls3GGLvgRb0sjoz7Ncj90aqvrmPY1CtOdznT8RV/zfnx+UsfFYtFdQWEwZEiQNNY3yyN6tY6M1gCQZGtvnzqRlA90fn21OmhGsR31rv3nJ02mmSNjH6UCE2V2ElEJ4w0ohOXD2pEma5OkwLznwb8XgMTZQnOyHKJOrKcyg+hIj51ZU4VwTOHxKe5K9pN/A2RZNoXra+4GYqyfwzlMrPSNPhAGtbgLZ9SmLi7XBi5zRx25jL9zFXgMxAhBsqrsoO/cz3J+FX1U+lXpZWbO5tGNvHPZbiVi7gx49lgGCEhbizrHmhXA7yD6UrVnqTp5c1XxB/CvZvxG84VrHgL+a5dKwB6BSWY+n3FXWZ1Sj6eZUKCTzLz5W5etYHDrYtAwNWY7ux3Y+vp0AA6Vi2WNY3cYyAANRK9pfDsQil1vBbFx4dVEF2aAoYiJUANoZ+HUXdJr9O1+7nfI+3zKOpP3Ur28e0W+d+Ctwy/ZGGv4gJiNWto5DEoVGmWM8htAQY16U/Tab0YsBseCR7SvsFfaq+JYPIy4nD8PZsabjFc7gMSzi2BIBnUkwSAddQNNghkFXs+j+UZUELz4iDwDEfirl8WWOFD+Jctsh/w4GYAt0SJBAjeKZycRGavIclivGvYxGi/0rGx1AAbn7ywfZvxq5jMCr31JYShcxF2NC0D/AEmQNQaWyqxVZpT/ANR2s9y8z23gcJwsXLxJBuHyjcgb+Gg7Tr9JOlU5ece0eofElg9N3YRUOT/KAsV7RLxP7KzbVeniEsfmFgD71iWdV5+kT0tfQ119bftNNr2g4oHzW7LDsAy/eT+lQXqre4k26JV7MY0cvc52cSwtsDaunZWMhv5W6n0MGtCjNrt48GZWX0y3H58j5h/HY1LKNcuMERd2Ow6U2xAGzEaq2tYIg2TEbjntGwgDizdLXYOT9m0Ej4xI+FLvkLrazZx+jZBsVbRoH5PP6TzlDn4Yq6ti5YcXG/MhldNywOqj69KKcjvOiJZ1Po34RfUV9j4PmO93BgsrSQVO/wDSmZhq+hqKXtMBKWIOouN/7ag5+JdjMqEkwfwZWZQpVRp5hIPTp5u/wpWwWE+Zb6qERb5gw120GNtEd9IXMqjfqTAGkn5VJVJ8y38Sipx5nHctqLgysrFXUgqwIOskDXzfEdauTevETsY2P3E8S6uBtOHsnvbU/arZQfM2NiCwJSCNp3k7GPh3NchIuIykK5XzGAR1PaO5H9aNw3ETnLlm/icdNpfK1tcztooMsNT1MAaCaqdCxmJm4Vl14K+PmGWb/wCk8PJe414oIQN3MBUUbhAe5JAn4DrH013PQdNwmtdad7+T9veI/EUxNuxcxIZmxDMly9fW4IQa5bSBWggD3p01AExIoKsqE+89FjNj25S1FdINgDXn7n8/aPXJWMuXsEjXZZ7gJ0GUAZmUbaD3Z+JOnSrqSSgJmN1KlKcp66/AMZcOsado/SrhEZuohJRCeGiE1218oHpXJ2arCBZk9T+tE6eZVXtB9mz3Lj4nAqCzEtdsEgSTu6E6STqVPUkg9DoYuZ2DtfxKXrBi1yz7M8ZiLqjEWjYsAg3GcrmYdVRQSZO0mAJnXYs3ZqBSFPMrWnR2Zf7XFRdSFUDqYArHjIBJ0BAfEObsKgOS7buMupVXExMSO8dqjb3ouwP3jQwrRr1AVB9zPOHczpdaQV8JgipGYubjMQQVC+4BBzAmBmJgCaWpyksJHg+4lVlDJyfE95ssjEYO4bYW7l8yiZDFDqNNz7wjvTJRrPoV+3fuIuzBPqK92vYxC5VxbW+KW5vi9au4XxvEvjNctIM0oHnyANqTsRGnWtS1B6JA8g649/vKKnDENrzGbgPtFtYrFjDrauKr5vCunZ8oJOn5QQDGp7GDpS1mIyJ3b8eRLBaD+UWrHD7OJ4jfs2bY8C5mDlegAAZl3ABaIERJBq3LotNFbmwqVO9fP2MSxspfxVihAdjW/iWjwrh1vD2ks2lyoghRM/U9STqTSTMWJYzRA0NCVPzZxE38XdaZW2TbQdgujH5tJntHavNZ1xstI9hPYdMoFVA+TzOXhPDLuJueHZUE7sx91R3J/QbmqcfGa46WMZOXXjr3P+0c7Xs3TJ5793P3UKFn4EEx861x0uvXJ5mEeuXb+kDUTuPcGfC3fCuQZEo40zCd/RgenTSsvIx2x34mzh5SZSbA/MR+5Xxf4/A3LN4ywDWrh6kEaN8YP1BrbxbfWq58zzubT+FyQyfmIt8ueyoBs2NuB8v+XakKf5mMMQewj4mpJigeY7l9futACDt+8bODcq4fBNeuJoHJYz+RBrkX+EGT327CrQi17aZmRnXXoq2HeoSwnGbV4lbb6juCP13HqK5Xelh+kxMMDF/2go3hI2VnIzDyoWIJXQwoJHxq3QMuQj3gTlriFwWgXW+jmM0owmPRlqhkO5LuHgT3jeES+vmt3M/74Q769Dp/zehSVM5zE/AcvX7VwZ1ZwGBBW2wgA9tfpVwtOuRIsNS7eHSuGtgghhbUQdwYH9a6x0JAeZWF5C93ieKGa4MM+S1Zlimb3S7JMFRGaOpzE1qa0tdfjfO4gCSXfzqcPK7ZMbgLrAI+JW6rgDL1ZUcLsuYhdoByyBrUrh3VOo8DUghIsVj7y5bOIDIGSGkdDInqJ+OlZPImjB2PspeIF5FcIQy508uYddZAMbH1NVnTeZbXa9fKEjfHEBcY5Es4kObdw2c7hyqZSmYLlDFe8TsQNT8ai9IYa3qaGJ1azHZWK92hrnzO/kvDXrIexcFvJZVEtuky4GYliD7upiNfjVlahV0Inl3+va1hGtncZV3Py/SpxaZ0QkohMLx0NEJ6O1EJrt29NYOpn61yExt2/sdK7qdJiNzdzzcs3Ww+HtxcXRncaD+VeojqfoavSkEdxm907o63ILrW4+B/vEXFvdvnNfuvdPZjp8hsPlVu9eJ6CsVUr/lKAP7940Yzlv8ADoEe2pU/miQT110INeJ6k+Wl5tcn7amMcpMsnf7GYYcMkCyvmU+UATtqdOogGaTw1suyRo/V53B1QJ2ngHiWNwS4r2EZFCBhOUCIJJzafzTXsaSSgJGjPOWr2uV8xG49yFexF26Fa3btwPDiYbMxLKwBkAEIeoM+lMdPYYxZnGyx3+3iL5iNaFFbdoUf/YgtwxcNjTYuXltwYe6hZkt5hqs6HZgDPfU1u+qhq7wvn2PG/wC/aZjU5Dt2s2h9pd3LfLtrB28tsSWjM53bt8FHQDSsW+97m200MfGSkaX394ZqmMShSdWnfM0/GTXkrt+ofznvKdemv5CWf7N8Mq4NXA81xnLH4MVH0Ar0GAoWkH5nlerOzZRB9o1E07M2V3z7xTD4i1Fts1yxdAOhHvZlIBI1Ejp2rN6h2vV9xNDoWUr5JRD7czo9laGMQ3TMg+YBJ/UVDpQ+gn7xzrhHqKPfUK888ebB4Y3EIDu4toSJAMEzHXRWj1rTYnXE81l3NVXtfMReXOcsS1w28QWvLcBUJC5sxGhG2+0UuWJXWt7mXj59gbTc7jlwLlh7d23ccoIElUB3KkQTtAk/GOlV0Yfpt3EzVrqYEM0bUWKe1GIt8W5hew7g5MqndpGkCNZ/5Neev6pemSaUXfPHz8zSowhagIPJnuF5nkZiJthSxKAsYnTKBOaZFXYXUbr7/RZdEeZGzB7OPf78To4VxprmJvWGCwgDIyncSQR8Qd+x09a2A3Opj13E2tWR4mrm/iD2lQI2UlgQYJkKZIjQRtual3KvmMHxE63ZwNsm7ZXFeK5JdhedNzJJNt1BBJ+H6VY+a7KFPt9pUtCKdia8ficMoF1MPN8QfGu3HcqQfKQWdtRpBJ6aDpVNmZYq6Bk0oRm2ROnlrmdrbJby/syY8m+vXUxJMSTrvEUuuQxbTRk1ADiWVZfMoPf1pqUTG5hlO417jQ/Ua1zQhNdvBhQAp0UyJ1P1319ZoC6hudC7n5fpUoTOiElEJ4yzRCeMs0QihzvzK+DOFGUFbt/LcP8AB1A/iO/yNRJ1Jqu4310SERvaTy497wr1hS11WyEDqp2J9FPXsT2q+lwOGm50bPWgslp+k8/rEPjPDThri2WuZ7oXNdy+6kjRB1J6knuKvBDAmehxcj8Shft0vgfJ+8sLhvNVjEYWMR5CSbZJiC4WZXX4H0NZeetQQrb4M8rlYb4mR9J+/wC84uReC4nP42ILqCAbeRkyxOqsNT5tCI/KNwTSmFi1IA6D9Yvk3s/0kywRWiIpBnMWCuXrDpauNbcjRlJB27jUaxVb94IKex3z/STQr/qilw/2ZoTabEXPEVFYNZCwhLEEmQxZmLaszM2bTaBT/wCMYrwNE/uIv6Q353GPjfNuEwZyXroDwCLags0dNAPKNOsUi9qr5M0MbBvyTqpdzdy1zDbxtprtoMFVykNEyADOhOhBFdSwONiGbh2Yj9lnnW5WPNPDjh8XcUiFdjctnuGMkfJpH07153Pp7LSfYz0vTbxdQPkcGNXsy4qMj4ZjDKS6eqtv8w36itHpt4KdhmT1rHK2+qPBgf2p8ex9nF2bWGdrdt0BUqF8z5iGBZtAFGQwYHmk09YxH2nm7mcMAPeLmN4y10ZHNrxc5e6UIAd4Cgj+AATOxLMeorKyma0hQJ6DpaU4KPdkEK3kj3A+/wCcuHljhS4bDpbBDGMzMPzMdSR6dvQCtWioVIFERycg32F/2/KAvanbtnBZbhibi5APeLCToenlzSddKu7WbhZlZ1gSrZlfct3MKmIs3Li3UCkEXC4eDIglSsAaHUa60eg3aDMvHyaRYB29stziOMy5VQibgJVuhMSBv1En5Gksuwg9onoPUAI+/ibuHYl3ttIyuJgMQSP3ZiRJEHSasxmLJOgg8yruY8FjLVgri7q3LjQGjWZZQsHKp6NMjtWbWETqP1D6gN7+wBnqOmvWzbQa1MsfxDF2LIt2rKxcHhgqfMChBULB1JEGI6xUMBVL2XV87PJ/mdRHqNddwbufX/JjLyAbj4jEPctm0wS2jJmzQQDoT1IAjvWxXssSZ5emsLk2aO9ahvmjg/ipmGrrqs9O8ncCBoB1j5TddiP7ldNiFEanT45tfvm29OlLFxOitjMrfDMReICWnA9RG+5gwY+U+tVsGbwJcgVfMcuT+VXsXPGvZc2UhVGsTEknvpHzNX01FTsyDvvgRU9pfPt9MQ2Fwr+GLcC4494sQDlBPugAjUazO0a7uHhoy97+8QttO9CLnKfPmJw99TevXbtgn9qrsXIXqykyQV3gaEAir8jErZfpGjIV2tuX7bcEAjUHUEdaxPEdkTc/L9KITOiElEJKISUQnDxDh1u+mW4ivlcOuYTDq0q3xBqLDY4gDqAuLc1MgZbVsG4szmMrmHQRuJ66ViXdZCWdgH58zRr6eWXuJgHA+0O9Dm7YQKgJJBZdeggzqTTv47bIqfUWP9mGP083P2+Ij3L7N4l64Ze4SxPx/pW8fOh7T2SVqnbUvgCHeWOV/wAQLBd8q+cjMCQx3yjb4tqDG3cYAd78qw/6QdD9J5nq9wNp7THDnHm2zwuyttFD3m1t2gTAHVjqSqA7AfAaSRs4uKbjr2nnrbe3mVBe5i4lj7oRb193Y+W3ZJQD4BSPKO7H4mtj0aaRsgfrFRY7niH/AMPxzhqeOWd7S6urXPFAH8QJzAeqnTvS5bEvPb4P7Sz/ADF5lncjc32+IWcyjJdSBdtzOUnYg9UOsH4jpWdkY7UN2nxL0cMIpe2bgmlrGKPd/ZXf5SZRj8Glf+oVnZSbG56L/D+X6V/YfDTL2I4wm1iLZGUhleJ7gj/4iuYpAJG5Z/iEM5rtZdEgjX5GPfH+CW8XbyXNCNUcbqe4/qOtW30rava0w8bJfHfuWVHibTWL5VLqs1pvLdtnr/fuNR01rztgOPZ9Jnr6mXKp+teD7GZ8W4lfxTJ410bwswqLPUwPuZq5ct7XAfxM3L6Ugxz6J7W9j5P6TPkDgaDiOK/EWgyW0cEzmUnOomBvI1E/StlU7FBYTxyf5rn1Dv53Lmw2XKMsZQABGwA6UwpBGxHAAOBEj2s2ma3h8mYkXCIUTqV0EfWrEYL5mX1RSyKAN8ysRYZnW3kYuxXKrGPe1G+kGd6mbk+Zi+k29eNy1uS8GmIwqG8EcoCgSZyQdzro8ARtAGm9KhULF/mb+GgsqXv51GzA4JLS5UECZ3JJPckmSfjUgoA0I6iBRoQVx3gH4hwxZYAEArOoMzvvWVldPe2/1VfR1rx7e8fx8s0roCe3eDEWLtpCjF2lc4MLt2MyIkEEGYprBwxjIU3sE7lNtqXMO8cTn4PhThWxN6+4VWZYZmGwUeYnSSSSNhqPhTSjW9zOqT0i7seDNWJ5+wq58ue5kUt5F3iNFzEZm16etcNiiSpzKbbfTVv1PiZ8Av4PG5rqYcAq8MbltQc3frPxqNZR+QI/YrVkDuB38HcZUQAQAAOwq2UwVxXmOxh71mzefI1/NkJ93yxoW2WSQBNWLU7qSo8SJcAjcovjl+weI3/HB8MYi8WZCZYZjA+AI6a1p3Lk/hP/AOb+PXG5Qnp+r/meJr4pdt3GAwVhkEEMwBGYEba/qdaX6RiZ1ak5j9xPgb8ff/qcz8vDXXpcfeGuVeYcViMTw7BsSq4d9lJlggY+fvlQFY2prIx661dz7yNVpcjtPEvJNz8v0rGHiOTOuwkohJRCY3HiiE03c2Uhdzmg9jrB+tcI2NQlb4XBXDlUqzNJDabRAlo2Ou1eMuwm9UhNkb/vc9CmQO0Fjrj+9QFzMt7Mtk22VW1BO7BdTEH3Z/SvQdG6d6T+s/keI/024OXfjS/1M4lwhuPas6jxXVfkTqfpXoFPkx97RWj2b8Ay4DatYCxeuAv4SKbmQsSFCrqEB2k6x3NJVVDhVngbLCxLNPm/jPEbuJvXL94nPcaT2A6KPRRAFeoqRa07VmTa5ZpdXsc4AtnBjEEDxcRrPZASFUeh94/H0FYufYXsK+wj9Cdq7jtxC+iW3a5qgHm0nTrp1pIeYwiGxgo95QnJ2MGC4wFQxZuXTajXW3cP7OfUTbP1rbv1bihj5ihBqtKGW57Q7GIuYO5bw9tLmYEXFYHNl72wCAXB1E/KTpWBYGKaE1cD0vXX1GIHyJVXs9wT3cdaQFgqnPcAJEhNYIG/mgQe9IUDdnE9r1q1K8Nm8k+Pfz8fpLG9o/HGtquHtmGuCbhG4TaB2zGdewPeu9QyfTXtHkzy3ScQWObWHC/1i/ydyt+Kl3JWypygLoXI316KPr8KTwsIW/W80Oo9QOORWnme878vJhWQ2EulGVi4OZlWI1zGSNzoTFMZOCg5WYrdfyqmVQnds/34i3yHxy0nEFtGzKXj4ZLN1J0JUCGGYAQdt+laKZDsi1v4mHus3s4HBJ/nzL3toAAAAANgKtAjv5StOf8AGG5jFsWmFs20z3bgHmJJGVZ0IiQd+tIZ+UtCdxG5CrFGbf6O9aG9iBv/AAeoCG/inzOoKjKJC7KSQPKp7CY1qk3kKgchS3jgn95P/wAPjsSVDEL55mnAu3DMWl5GbIzeFiVYyCB1ED3lOYj/AHNGDmu9jVW62JPMxqcKlLat9rH3/rLkxmLCWmuaEASPXt9dK0LX7ELSG+NxAxfH7oZ3zXSyKGhdAZnyqCcpOm3qO9YgutdwwbUXNh3sx64NjfGtKx32b4j/AID862Me71KwfeMKdjc6MTYW4rI4DKwIYHYg1fOOqsCp95VfNPIvgYfE3xeOW2JtpG6RqGOhDyYBE7TGulDoF53M6ro6s+lPJ8f9zR7MT+2N9wVtopUGZzPpoI1MKSdQNxSjZ1FHNjRjG6Lk0ZB7v5eJZmG46j3VtqDLTBMDYTtvVdHV677hXWp595q2YrIvc0De0nlU47DDw48e0S1udmn3kJ6TA+YHrW/i3+k3PgxC1O5ZVPKmDm2BlAd3jUddBH1r0QKhO6eU6kztkCsH+zHvj3DXC+GjWSuHE5FIzgfmdtOu5AOmlIYt693cwO29/aXZ+K/Z6aEEIPHv9zFbgePt4HiFvE3FHh3Fa27dUmPMPoJ9M1X59JeviMdGygR6Z9pdeDvrcUOpBVgCpHUEAivOz0U6KISUQkohNd0HoJ+cbfKiE0OSAWaAFzMYJ6TXCdDcImcJ4uDcw4GaMS9wkAgAymYZtJnyntrWLhMTYF3o7O/0mleg9Mk+2tRa5uxwuY68APLbCoII6IwMad2P0r0ijSb+Zt9NxiMNT87/AOpz8Evj8dhtCPMSddAYidv+aVVe/p1E/cf1l+VUwxLPuI7+0a6wwD5fzPbB32DZvvAFWYg3aNzw9n8Moy95rIM/u7n93Mv3n7VujhtTN8nc+hfZ3dDcMwkdLKj5qIP3BrByd+s2/madZ2ohfilhHtOtwkIVOYgkGOuoqiWoSrbEoLH3LN/HFw1tQ19crAgBQCApGsQABB20mmO/ur7SYdmjuXZy5xZbylfER2QgHKwO4MbddD8qVQ7EHUideH4LZt33xCIFuXFAcjrBmY7nST1gUBAG7hLXybXqFTHajwJWXPLH8fenoEC/DKP6zXn+p79bmel6Rr8MNfePHs+ZfwNrL0L5v5s7TWvha9EamF1Tf4p9zi584xetDIlsNZa24utBMT5QJ2U6zrv0rt9vBAmUbra8hO1dr78blN8r8TVMfh7jKhXxlBhQDq0TJ1kTPrFQrGtbirsGyGYeCxn0rTs0JSf4hrnE8exmA5UfANl/+NYfXdemnzuN9DVTfaw+0Zbb50tl1LFWFq2y76CRmBkPlzLlGk6ydNYY7i6tLLF2wOgR7fcxy9TXYy1tx5IPvFzmywRZuj3jaYmZ3ysQT9JNKY3+XnlSd7Otw6jSMjp50NcbhThPMj4rAWMNaE39EgGScjaH0UKAST2rdyO4v6IGx8zyjXbqFactOfHG2zeFiV8O4h1VjHzDbFTWa1NtLcSp2rs+i3giWPyrhilgSIzHMB6QAP0rTwq2Wv6veatQ0ogvmLEut4gOwGUGAY/rXnusW2JkaRiP1M2MNEZORzK8574jdgW/8pwQzFgSx7RqQAPv949NUNt2JLD2O5v9Pxardg+fynDyRZus8q6i2mjITMg7Qk6be96VZ1OxFr0R9R8H/uXZtNVNQQLyfBljcE0vpA69h1EUh0pmGUh+8wcr/wDIxn49fuJhrzWlzXAjZF7tGg+te7QbYbmGfEp3kHh12/YVrADG22uvutOYTmidIOk16G3KqrX07PeeayOn5Fl/rV6P6/Ef15cvOz3CqWnuAhznLRm97KoAidd2MTWactVATewI8OnszGw6DMOdHf7RV9p3Ka2MCHVyxFxQ89QQRoPiRV+PmNdZpvEsr6fVirtPPyZZfLjThrLa+a2jGSTuoPXWsp/4jNNfEJ1GdkohJRCar52ifkCf0ohF3mrjNuxYIv3Couk21JVtyCTJC6aBqWyWcVnt8y2lQXG/ETcBx7Drftnx7ORSkALqJkHp6j6b1k0q6WLsHe5psA1ZXcFniVtnusWWTcJB8M9z/D8K9SVOuJtrTYK1AHgTBOJ2FuS162kA+YpESpG+XeYpLqKv+H+kb5EryUdaT3cSxbD2+JYHytmS4pAfwzGZTGYAqJGYfMVOiwjTkTyLqNkSnubuF3MKrJethSSuVxbIU66w+UD5TP8AXex7lcgzPtqInXyJ7Q7mAQ2Xt+LZJLKA0MhO8GIKk6wY1nWuZWELT3A6MlVcVGiJ28d9pV7EllsZ7a3CEZWKnyHeIHlPdpOh2GlZ74vpHZ5/p+8uWxT7ne5r5d4ZcZvFbPbCAG1CswdwSBrkMAEgz8N+i19mvp8H+/eNqB53GxbN4ugh3f8AaPbZXgh8qQWBJMe8AuYyWgxSqSN9p8IfMspTprV0jED2hW1XPce2JCoFeBMZwO+ZiCYjQeaZ7I3YRyLe39pOvqdmHyBsD+e4mcG47dsk+Dce2WPmUqpXbfc6/IVBsK/EqLhhqMp1rHz7krKbLcccHf8AxC3EOPLetOl0ZPLmkmQXUhgNvKD5o9TvtSClbyEB5PzGDTk9Pb8Qw7lG/HPtxFPh+Ly3rd2FJVw0SCPeGhEbQK9eMStE7fieID2Nb3n3O/HH3n0LdvBVLMQFAkknQD1NZ5Otkz0WxrZlA4/HYhMfixZtrdzO7A7jLmJBkNGxP2pLMw6MhVZ21F8TKbDZ2r57v9v/ALCPDMPxq8uaynho27BlUEesuT9qMXCx0X/LY69+ZfZ1DIv+rtH7QRb4disQMlzEgIzFNBI0BOwyyNB161A/hcdu5U5if/lLrfpZvp3r4ltezPgK4XBqAVdnZmNwASQT7pj93aJ6TpsNAWCz6wPMZqRANrGt7CkglQSNiQNK7qWFQeSJnFGp2B+NcMN0z4gVANQRpp13FZefgPk+H0PjUYoyBUNkRH5s4NhXwt26LyXLqW28ONDO8AZt9/hStHTDjjfqbHxqO4/WgGCA6DH5nJyXy9h2w1i891bd+HkHtmYeYTqIG5FSuwLL14fj4I/7krutBSa+7Y/OOPBuEtmS4lxGSZOWRPxED6GlsbpN1Nyv3AgfnFnza7UOoy4lWKMFMNGhPevQWhyhFZ0faJLoHnxEjh+F/DX0tpbytI8qiMwAiZiCI615Wn8b+NUXEnR/T9JrMlJoJTWo4Lfuf/aj/rFeu8TH9txb5oUYtfw1205TMCyqddOxHaZ+IFJnqoot7a1Jb8uIwMUWJtjoRssIBoBAEADsIp3e+ZR9ptohJRCSiElEJy4zh9u6hS6q3EO6uoI+hFcIB4gOOYAuez3hxZW/CoCu2WQPmAQG+c0BQJLvb5maciYEf5E/FmP6mrfVb5j/AP5bM8d5nRY5OwS7Ye2f5gGH0aRUS7EaJlN2fkXL22OSIZtWAoCroAIAAAAHYCNBUYpJcshgQ2oO4IBH6UDiEB4nkjAOZbCWJ7i2o/QCrlyLV8MZHsX4mK8jYACFw1tfVRB/1DX71Cyx7P4zuVvRW45Ewu8jYNt0f/8Abc//AKqn01kGxKm8idXCuVcNh3z2kYNEAs7NG+2YmNCRpXQoHiSrx66+VENZfU/b+1Sl84+J8Lt30Nu6uZT3jT1BjQ+oroOjuV2VrYva3iLuE9neFX3jduaQM7xHr5AuvxotPqp2EcSrDxkxLPUr8whguTsHb92yCT1clvpmJj5UsmLUh2BNO7NvuXtduIRfg9kqqlBlUkhempk6ddav1EfSTQGp1eEAI6dtP7V2TI4gLivKdq/cW4XdMqFMqZQIMz+XfX7CqbKVcaMWsxVdwxOoT4bw1bNvw1ZmHUtBJnvoBU66lRdLLkQKvbA//gXBz7jZc2bLnbLO207elR9FN71F/wADT8feMVmwFUKvlUCAAAAB2GlWxsAAaEzy+p+39qJ2TL6n7f2ohMXtSCDqDuCB/aiGoKucrYQzNi3rv5QP0GlR7F+IscSg+VE5v/BeD1/YjX+Jv7/807Vz01+JD8Dj/wDrDWFwi21CIMqqIAAED7VMDUaVQo0BN2X1P2/tRqSnnh9Z/T+1c0N7huTJ6n7f2rsJMnqft/auahPVSK7CZUQkohJRCSiElEJ4aJwyV2c9pBXJ0T2idkohJRCQ0QM8rk7IK7Iie0TslEJ5XJ2Suzk9ohPDROGeV2dkWiDT2uGHtIKJwT2idkohJRCSiE8onZ7ROSUQkohJRCSiElEJKISUQn//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149079"/>
            <a:ext cx="3662930" cy="24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911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1158</Words>
  <Application>Microsoft Office PowerPoint</Application>
  <PresentationFormat>On-screen Show (4:3)</PresentationFormat>
  <Paragraphs>186</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Boring Boring</vt:lpstr>
      <vt:lpstr>Calibri</vt:lpstr>
      <vt:lpstr>Sassoon Infant Rg</vt:lpstr>
      <vt:lpstr>Office Theme</vt:lpstr>
      <vt:lpstr>Clip</vt:lpstr>
      <vt:lpstr>Curriculum Evening Maths at St Nic’s</vt:lpstr>
      <vt:lpstr>Our Classroom</vt:lpstr>
      <vt:lpstr>What Maths have you done today?</vt:lpstr>
      <vt:lpstr>With kids?</vt:lpstr>
      <vt:lpstr>  Incentives to complete maths at home and in school! </vt:lpstr>
      <vt:lpstr>The New Curriculum: Maths</vt:lpstr>
      <vt:lpstr>Year 1 Objectives</vt:lpstr>
      <vt:lpstr>Year 2 Objectives </vt:lpstr>
      <vt:lpstr>Number Sense!</vt:lpstr>
      <vt:lpstr>Recalling facts</vt:lpstr>
      <vt:lpstr>Place Value</vt:lpstr>
      <vt:lpstr>Year 2 maths test (2016)</vt:lpstr>
      <vt:lpstr>In maths sessions...</vt:lpstr>
      <vt:lpstr>Independent Learning...</vt:lpstr>
      <vt:lpstr>Year 1 Reasoning Question</vt:lpstr>
      <vt:lpstr>Making Numbers</vt:lpstr>
      <vt:lpstr>Year 2 Arithmetic Questions </vt:lpstr>
      <vt:lpstr>Year 2 Reasoning Questions</vt:lpstr>
      <vt:lpstr>What is the teacher’s role?</vt:lpstr>
      <vt:lpstr>Supporting your child at home</vt:lpstr>
      <vt:lpstr>Difficulties or mistakes for the child</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Badger Class</dc:title>
  <dc:creator>Sabina Common</dc:creator>
  <cp:lastModifiedBy>Mrs Lilly</cp:lastModifiedBy>
  <cp:revision>26</cp:revision>
  <cp:lastPrinted>2017-02-01T15:40:12Z</cp:lastPrinted>
  <dcterms:created xsi:type="dcterms:W3CDTF">2016-07-09T11:33:02Z</dcterms:created>
  <dcterms:modified xsi:type="dcterms:W3CDTF">2017-02-01T16:24:56Z</dcterms:modified>
</cp:coreProperties>
</file>